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32" r:id="rId3"/>
    <p:sldId id="359" r:id="rId4"/>
    <p:sldId id="373" r:id="rId5"/>
    <p:sldId id="328" r:id="rId6"/>
    <p:sldId id="329" r:id="rId7"/>
    <p:sldId id="356" r:id="rId8"/>
    <p:sldId id="375" r:id="rId9"/>
    <p:sldId id="376" r:id="rId10"/>
    <p:sldId id="377" r:id="rId11"/>
    <p:sldId id="374" r:id="rId12"/>
    <p:sldId id="357" r:id="rId13"/>
    <p:sldId id="37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66" d="100"/>
          <a:sy n="66" d="100"/>
        </p:scale>
        <p:origin x="-2922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AEA30-21BD-4F93-805A-28FA1A038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E8954-EE96-4A40-946E-725E691DC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88894-C521-4EB8-8E2B-28D227D81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D6CAB-8925-41CA-8AEE-B01A3DAC6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9D7F8-89AC-41DD-A015-29C8A6C98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5A079-87FA-4B30-95C1-92B5A4798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692A4-D0F9-41B3-B120-C2D467FD3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89C3A-D8FB-4FF6-93E6-2DDC83C6A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5CEDA-2BDF-44F0-A8EC-209157EBD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07A09-E927-4657-A017-B5C0E5260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D72C3-9D38-42F2-AF13-9312AAAC9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8AC69B7-A1E3-4292-9A37-219C73DC0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2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3058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/>
              <a:t>Coulomb’s Law</a:t>
            </a:r>
            <a:endParaRPr lang="en-US" sz="2000"/>
          </a:p>
          <a:p>
            <a:r>
              <a:rPr lang="en-US" sz="2800"/>
              <a:t>Contents:</a:t>
            </a:r>
          </a:p>
          <a:p>
            <a:pPr lvl="2">
              <a:buFontTx/>
              <a:buChar char="•"/>
            </a:pPr>
            <a:r>
              <a:rPr lang="en-US" sz="2800"/>
              <a:t>Charge and other basic things</a:t>
            </a:r>
          </a:p>
          <a:p>
            <a:pPr lvl="2">
              <a:buFontTx/>
              <a:buChar char="•"/>
            </a:pPr>
            <a:r>
              <a:rPr lang="en-US" sz="2800"/>
              <a:t>Coulomb’s law</a:t>
            </a:r>
          </a:p>
          <a:p>
            <a:pPr lvl="2">
              <a:buFontTx/>
              <a:buChar char="•"/>
            </a:pPr>
            <a:r>
              <a:rPr lang="en-US" sz="2800"/>
              <a:t>Whiteboards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0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Insulators and Conductors</a:t>
            </a:r>
            <a:endParaRPr lang="en-US" sz="1800"/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458200" cy="15541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Insulators - Charge cannot move</a:t>
            </a:r>
          </a:p>
          <a:p>
            <a:r>
              <a:rPr lang="en-US" sz="3200"/>
              <a:t>Conductors - Charge moves freely - stays on outside</a:t>
            </a:r>
          </a:p>
        </p:txBody>
      </p:sp>
      <p:sp>
        <p:nvSpPr>
          <p:cNvPr id="126988" name="Text Box 12"/>
          <p:cNvSpPr txBox="1">
            <a:spLocks noChangeArrowheads="1"/>
          </p:cNvSpPr>
          <p:nvPr/>
        </p:nvSpPr>
        <p:spPr bwMode="auto">
          <a:xfrm>
            <a:off x="304800" y="2363788"/>
            <a:ext cx="4191000" cy="35036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u="sng"/>
              <a:t>Insulators </a:t>
            </a:r>
          </a:p>
          <a:p>
            <a:r>
              <a:rPr lang="en-US" sz="3200"/>
              <a:t>Glass</a:t>
            </a:r>
          </a:p>
          <a:p>
            <a:r>
              <a:rPr lang="en-US" sz="3200"/>
              <a:t>Wood</a:t>
            </a:r>
          </a:p>
          <a:p>
            <a:r>
              <a:rPr lang="en-US" sz="3200"/>
              <a:t>Plastics (organics)</a:t>
            </a:r>
          </a:p>
          <a:p>
            <a:r>
              <a:rPr lang="en-US" sz="3200"/>
              <a:t>Dry Air (10,000 V/inch)</a:t>
            </a:r>
          </a:p>
          <a:p>
            <a:r>
              <a:rPr lang="en-US" sz="3200"/>
              <a:t>Vacuum</a:t>
            </a:r>
          </a:p>
          <a:p>
            <a:r>
              <a:rPr lang="en-US" sz="3200"/>
              <a:t>Pure water</a:t>
            </a:r>
          </a:p>
        </p:txBody>
      </p:sp>
      <p:sp>
        <p:nvSpPr>
          <p:cNvPr id="126989" name="Text Box 13"/>
          <p:cNvSpPr txBox="1">
            <a:spLocks noChangeArrowheads="1"/>
          </p:cNvSpPr>
          <p:nvPr/>
        </p:nvSpPr>
        <p:spPr bwMode="auto">
          <a:xfrm>
            <a:off x="4724400" y="2363788"/>
            <a:ext cx="4191000" cy="35036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u="sng"/>
              <a:t>Conductors </a:t>
            </a:r>
          </a:p>
          <a:p>
            <a:r>
              <a:rPr lang="en-US" sz="3200"/>
              <a:t>Metals - sea of electrons</a:t>
            </a:r>
          </a:p>
          <a:p>
            <a:r>
              <a:rPr lang="en-US" sz="3200"/>
              <a:t>Graphite </a:t>
            </a:r>
          </a:p>
          <a:p>
            <a:r>
              <a:rPr lang="en-US" sz="3200"/>
              <a:t>Semiconductors</a:t>
            </a:r>
          </a:p>
          <a:p>
            <a:r>
              <a:rPr lang="en-US" sz="3200"/>
              <a:t>Salt water</a:t>
            </a:r>
          </a:p>
          <a:p>
            <a:r>
              <a:rPr lang="en-US" sz="3200"/>
              <a:t>Any ionic solutions</a:t>
            </a:r>
          </a:p>
          <a:p>
            <a:r>
              <a:rPr lang="en-US" sz="3200"/>
              <a:t>Ionized 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9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6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6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6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6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6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6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6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6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6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6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6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6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6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6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6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6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6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6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6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6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6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6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6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6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69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69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 build="p" autoUpdateAnimBg="0"/>
      <p:bldP spid="126988" grpId="0" build="p" autoUpdateAnimBg="0"/>
      <p:bldP spid="12698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8778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1.6x10</a:t>
            </a:r>
            <a:r>
              <a:rPr lang="en-US" sz="1200" baseline="30000"/>
              <a:t>-15</a:t>
            </a:r>
            <a:r>
              <a:rPr lang="en-US" sz="1200"/>
              <a:t> C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304800" y="136525"/>
            <a:ext cx="85344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Hughe Jass notices that there is an attractive force of 1.3 nN (Nano Newtons 10</a:t>
            </a:r>
            <a:r>
              <a:rPr lang="en-US" sz="4000" b="1" baseline="30000"/>
              <a:t>-9</a:t>
            </a:r>
            <a:r>
              <a:rPr lang="en-US" sz="4000" b="1"/>
              <a:t> N) on an electron from another charge that is 42 nm (42x10</a:t>
            </a:r>
            <a:r>
              <a:rPr lang="en-US" sz="4000" b="1" baseline="30000"/>
              <a:t>-9</a:t>
            </a:r>
            <a:r>
              <a:rPr lang="en-US" sz="4000" b="1"/>
              <a:t> m) away.  What is that other charge?</a:t>
            </a:r>
            <a:endParaRPr lang="en-US" sz="3200" b="1"/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304800" y="3595688"/>
            <a:ext cx="85344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3200" dirty="0">
                <a:cs typeface="Times New Roman" pitchFamily="18" charset="0"/>
              </a:rPr>
              <a:t>F = </a:t>
            </a:r>
            <a:r>
              <a:rPr lang="en-US" sz="3200" u="sng" dirty="0">
                <a:cs typeface="Times New Roman" pitchFamily="18" charset="0"/>
              </a:rPr>
              <a:t>kq</a:t>
            </a:r>
            <a:r>
              <a:rPr lang="en-US" sz="3200" baseline="-25000" dirty="0">
                <a:cs typeface="Times New Roman" pitchFamily="18" charset="0"/>
              </a:rPr>
              <a:t>1</a:t>
            </a:r>
            <a:r>
              <a:rPr lang="en-US" sz="3200" u="sng" dirty="0">
                <a:cs typeface="Times New Roman" pitchFamily="18" charset="0"/>
              </a:rPr>
              <a:t>q</a:t>
            </a:r>
            <a:r>
              <a:rPr lang="en-US" sz="3200" baseline="-25000" dirty="0">
                <a:cs typeface="Times New Roman" pitchFamily="18" charset="0"/>
              </a:rPr>
              <a:t>2</a:t>
            </a:r>
          </a:p>
          <a:p>
            <a:pPr lvl="1"/>
            <a:r>
              <a:rPr lang="en-US" sz="3200" dirty="0">
                <a:cs typeface="Times New Roman" pitchFamily="18" charset="0"/>
              </a:rPr>
              <a:t>         r</a:t>
            </a:r>
            <a:r>
              <a:rPr lang="en-US" sz="3200" baseline="30000" dirty="0">
                <a:cs typeface="Times New Roman" pitchFamily="18" charset="0"/>
              </a:rPr>
              <a:t>2</a:t>
            </a:r>
            <a:endParaRPr lang="en-US" sz="2800" dirty="0">
              <a:cs typeface="Times New Roman" pitchFamily="18" charset="0"/>
            </a:endParaRPr>
          </a:p>
          <a:p>
            <a:endParaRPr lang="en-US" sz="2800" dirty="0"/>
          </a:p>
          <a:p>
            <a:r>
              <a:rPr lang="en-US" sz="2800" dirty="0"/>
              <a:t>k = 8.99x10</a:t>
            </a:r>
            <a:r>
              <a:rPr lang="en-US" sz="2800" baseline="30000" dirty="0"/>
              <a:t>9</a:t>
            </a:r>
            <a:r>
              <a:rPr lang="en-US" sz="2800" dirty="0"/>
              <a:t> Nm</a:t>
            </a:r>
            <a:r>
              <a:rPr lang="en-US" sz="2800" baseline="30000" dirty="0"/>
              <a:t>2</a:t>
            </a:r>
            <a:r>
              <a:rPr lang="en-US" sz="2800" dirty="0"/>
              <a:t>C</a:t>
            </a:r>
            <a:r>
              <a:rPr lang="en-US" sz="2800" baseline="30000" dirty="0"/>
              <a:t>-2</a:t>
            </a:r>
            <a:r>
              <a:rPr lang="en-US" sz="2800" dirty="0"/>
              <a:t>, q</a:t>
            </a:r>
            <a:r>
              <a:rPr lang="en-US" sz="2800" baseline="-25000" dirty="0"/>
              <a:t>1</a:t>
            </a:r>
            <a:r>
              <a:rPr lang="en-US" sz="2800" dirty="0"/>
              <a:t> = -1.602x10</a:t>
            </a:r>
            <a:r>
              <a:rPr lang="en-US" sz="2800" baseline="30000" dirty="0"/>
              <a:t>-19 </a:t>
            </a:r>
            <a:r>
              <a:rPr lang="en-US" sz="2800" dirty="0"/>
              <a:t>C, F = -1.3x10</a:t>
            </a:r>
            <a:r>
              <a:rPr lang="en-US" sz="2800" baseline="30000" dirty="0"/>
              <a:t>-9</a:t>
            </a:r>
            <a:r>
              <a:rPr lang="en-US" sz="2800" dirty="0"/>
              <a:t> N</a:t>
            </a:r>
          </a:p>
          <a:p>
            <a:r>
              <a:rPr lang="en-US" sz="2800" dirty="0"/>
              <a:t>r = 42x10</a:t>
            </a:r>
            <a:r>
              <a:rPr lang="en-US" sz="2800" baseline="30000" dirty="0"/>
              <a:t>-9</a:t>
            </a:r>
            <a:r>
              <a:rPr lang="en-US" sz="2800" dirty="0"/>
              <a:t> m</a:t>
            </a:r>
          </a:p>
          <a:p>
            <a:r>
              <a:rPr lang="en-US" sz="2800" dirty="0"/>
              <a:t>q</a:t>
            </a:r>
            <a:r>
              <a:rPr lang="en-US" sz="2800" baseline="-25000" dirty="0"/>
              <a:t>2</a:t>
            </a:r>
            <a:r>
              <a:rPr lang="en-US" sz="2800" dirty="0"/>
              <a:t> = 1.6x10</a:t>
            </a:r>
            <a:r>
              <a:rPr lang="en-US" sz="2800" baseline="30000" dirty="0"/>
              <a:t>-15</a:t>
            </a:r>
            <a:r>
              <a:rPr lang="en-US" sz="2800" dirty="0"/>
              <a:t>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95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5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962025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-1.32x10</a:t>
            </a:r>
            <a:r>
              <a:rPr lang="en-US" sz="1200" baseline="30000">
                <a:sym typeface="Symbol" pitchFamily="18" charset="2"/>
              </a:rPr>
              <a:t>-8</a:t>
            </a:r>
            <a:r>
              <a:rPr lang="en-US" sz="1200">
                <a:sym typeface="Symbol" pitchFamily="18" charset="2"/>
              </a:rPr>
              <a:t> N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304800" y="136525"/>
            <a:ext cx="8534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/>
              <a:t>Ido Wanamaker places an electron 1.32x10</a:t>
            </a:r>
            <a:r>
              <a:rPr lang="en-US" sz="4000" b="1" baseline="30000"/>
              <a:t>-10</a:t>
            </a:r>
            <a:r>
              <a:rPr lang="en-US" sz="4000" b="1"/>
              <a:t> m from a proton.  What is the force of attraction?</a:t>
            </a:r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304800" y="2133600"/>
            <a:ext cx="85344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3200"/>
              <a:t>F = </a:t>
            </a:r>
            <a:r>
              <a:rPr lang="en-US" sz="3200" u="sng"/>
              <a:t>kq</a:t>
            </a:r>
            <a:r>
              <a:rPr lang="en-US" sz="3200" baseline="-25000"/>
              <a:t>1</a:t>
            </a:r>
            <a:r>
              <a:rPr lang="en-US" sz="3200" u="sng"/>
              <a:t>q</a:t>
            </a:r>
            <a:r>
              <a:rPr lang="en-US" sz="3200" baseline="-25000"/>
              <a:t>2</a:t>
            </a:r>
          </a:p>
          <a:p>
            <a:pPr lvl="1"/>
            <a:r>
              <a:rPr lang="en-US" sz="3200"/>
              <a:t>         r</a:t>
            </a:r>
            <a:r>
              <a:rPr lang="en-US" sz="3200" baseline="30000"/>
              <a:t>2</a:t>
            </a:r>
            <a:endParaRPr lang="en-US" sz="2800"/>
          </a:p>
          <a:p>
            <a:endParaRPr lang="en-US" sz="2800"/>
          </a:p>
          <a:p>
            <a:r>
              <a:rPr lang="en-US" sz="2800"/>
              <a:t>k = 8.99x10</a:t>
            </a:r>
            <a:r>
              <a:rPr lang="en-US" sz="2800" baseline="30000"/>
              <a:t>9</a:t>
            </a:r>
            <a:r>
              <a:rPr lang="en-US" sz="2800"/>
              <a:t> Nm</a:t>
            </a:r>
            <a:r>
              <a:rPr lang="en-US" sz="2800" baseline="30000"/>
              <a:t>2</a:t>
            </a:r>
            <a:r>
              <a:rPr lang="en-US" sz="2800"/>
              <a:t>C</a:t>
            </a:r>
            <a:r>
              <a:rPr lang="en-US" sz="2800" baseline="30000"/>
              <a:t>-2</a:t>
            </a:r>
            <a:r>
              <a:rPr lang="en-US" sz="2800"/>
              <a:t>, q</a:t>
            </a:r>
            <a:r>
              <a:rPr lang="en-US" sz="2800" baseline="-25000"/>
              <a:t>1</a:t>
            </a:r>
            <a:r>
              <a:rPr lang="en-US" sz="2800"/>
              <a:t> = -1.602x10</a:t>
            </a:r>
            <a:r>
              <a:rPr lang="en-US" sz="2800" baseline="30000"/>
              <a:t>-19 </a:t>
            </a:r>
            <a:r>
              <a:rPr lang="en-US" sz="2800"/>
              <a:t>C, </a:t>
            </a:r>
          </a:p>
          <a:p>
            <a:r>
              <a:rPr lang="en-US" sz="2800"/>
              <a:t>q</a:t>
            </a:r>
            <a:r>
              <a:rPr lang="en-US" sz="2800" baseline="-25000"/>
              <a:t>2</a:t>
            </a:r>
            <a:r>
              <a:rPr lang="en-US" sz="2800"/>
              <a:t> = +1.602x10</a:t>
            </a:r>
            <a:r>
              <a:rPr lang="en-US" sz="2800" baseline="30000"/>
              <a:t>-19  </a:t>
            </a:r>
            <a:r>
              <a:rPr lang="en-US" sz="2800"/>
              <a:t>C, r = 1.32x10</a:t>
            </a:r>
            <a:r>
              <a:rPr lang="en-US" sz="2800" baseline="30000"/>
              <a:t>-10</a:t>
            </a:r>
            <a:r>
              <a:rPr lang="en-US" sz="2800"/>
              <a:t> m</a:t>
            </a:r>
          </a:p>
          <a:p>
            <a:r>
              <a:rPr lang="en-US" sz="2800"/>
              <a:t>F = -1.32x10</a:t>
            </a:r>
            <a:r>
              <a:rPr lang="en-US" sz="2800" baseline="30000"/>
              <a:t>-8</a:t>
            </a:r>
            <a:r>
              <a:rPr lang="en-US" sz="2800"/>
              <a:t>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9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9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9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9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9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39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39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Basic Stuff</a:t>
            </a:r>
            <a:endParaRPr lang="en-US" sz="1800"/>
          </a:p>
        </p:txBody>
      </p:sp>
      <p:sp>
        <p:nvSpPr>
          <p:cNvPr id="83988" name="Text Box 20"/>
          <p:cNvSpPr txBox="1">
            <a:spLocks noChangeArrowheads="1"/>
          </p:cNvSpPr>
          <p:nvPr/>
        </p:nvSpPr>
        <p:spPr bwMode="auto">
          <a:xfrm>
            <a:off x="990600" y="1295400"/>
            <a:ext cx="6914457" cy="43396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3200" dirty="0"/>
              <a:t>Charge is in Coulombs (C) (1C = 1 A</a:t>
            </a:r>
            <a:r>
              <a:rPr lang="en-US" sz="3200" dirty="0">
                <a:cs typeface="Times New Roman" pitchFamily="18" charset="0"/>
              </a:rPr>
              <a:t>·s)</a:t>
            </a:r>
            <a:endParaRPr lang="en-US" sz="3200" dirty="0"/>
          </a:p>
          <a:p>
            <a:pPr lvl="1">
              <a:buFontTx/>
              <a:buChar char="•"/>
            </a:pPr>
            <a:r>
              <a:rPr lang="en-US" sz="3200" dirty="0"/>
              <a:t>Signed quantity (+/-)</a:t>
            </a:r>
          </a:p>
          <a:p>
            <a:pPr lvl="1">
              <a:buFontTx/>
              <a:buChar char="•"/>
            </a:pPr>
            <a:r>
              <a:rPr lang="en-US" sz="3200" dirty="0"/>
              <a:t>e = 1.602x10</a:t>
            </a:r>
            <a:r>
              <a:rPr lang="en-US" sz="3200" baseline="30000" dirty="0"/>
              <a:t>-19</a:t>
            </a:r>
            <a:r>
              <a:rPr lang="en-US" sz="3200" dirty="0"/>
              <a:t> C</a:t>
            </a:r>
          </a:p>
          <a:p>
            <a:pPr lvl="1">
              <a:buFontTx/>
              <a:buChar char="•"/>
            </a:pPr>
            <a:r>
              <a:rPr lang="en-US" sz="3200" dirty="0"/>
              <a:t>Protons are +, electrons are -</a:t>
            </a:r>
          </a:p>
          <a:p>
            <a:pPr lvl="1">
              <a:buFontTx/>
              <a:buChar char="•"/>
            </a:pPr>
            <a:r>
              <a:rPr lang="en-US" sz="3200" dirty="0"/>
              <a:t>1 C = 6.25x10</a:t>
            </a:r>
            <a:r>
              <a:rPr lang="en-US" sz="3200" baseline="30000" dirty="0"/>
              <a:t>18</a:t>
            </a:r>
            <a:r>
              <a:rPr lang="en-US" sz="3200" dirty="0"/>
              <a:t> electrons or protons</a:t>
            </a:r>
          </a:p>
          <a:p>
            <a:pPr lvl="1">
              <a:buFontTx/>
              <a:buChar char="•"/>
            </a:pPr>
            <a:r>
              <a:rPr lang="en-US" sz="3200" dirty="0"/>
              <a:t>1</a:t>
            </a:r>
            <a:r>
              <a:rPr lang="en-US" sz="3200" dirty="0">
                <a:sym typeface="Symbol" pitchFamily="18" charset="2"/>
              </a:rPr>
              <a:t></a:t>
            </a:r>
            <a:r>
              <a:rPr lang="en-US" sz="3200" dirty="0"/>
              <a:t>C = 10</a:t>
            </a:r>
            <a:r>
              <a:rPr lang="en-US" sz="3200" baseline="30000" dirty="0"/>
              <a:t>-6</a:t>
            </a:r>
            <a:r>
              <a:rPr lang="en-US" sz="3200" dirty="0"/>
              <a:t> C</a:t>
            </a:r>
          </a:p>
          <a:p>
            <a:pPr>
              <a:buFontTx/>
              <a:buChar char="•"/>
            </a:pPr>
            <a:r>
              <a:rPr lang="en-US" sz="3200" dirty="0"/>
              <a:t>Charge is conserved</a:t>
            </a:r>
          </a:p>
          <a:p>
            <a:pPr>
              <a:buFontTx/>
              <a:buChar char="•"/>
            </a:pPr>
            <a:r>
              <a:rPr lang="en-US" sz="3200" dirty="0"/>
              <a:t>Likes repel, opposites attract</a:t>
            </a:r>
          </a:p>
          <a:p>
            <a:pPr>
              <a:buFontTx/>
              <a:buChar char="•"/>
            </a:pPr>
            <a:r>
              <a:rPr lang="en-US" sz="2000" dirty="0"/>
              <a:t>Demos: pie plates, </a:t>
            </a:r>
            <a:r>
              <a:rPr lang="en-US" sz="2000" dirty="0" smtClean="0"/>
              <a:t>bubbles</a:t>
            </a:r>
            <a:r>
              <a:rPr lang="en-US" sz="2000" dirty="0"/>
              <a:t>, rice crispies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3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3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3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3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3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3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8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4800" y="0"/>
            <a:ext cx="830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Coulomb’s Law</a:t>
            </a:r>
            <a:endParaRPr lang="en-US" sz="1800"/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457200" y="762000"/>
            <a:ext cx="8458200" cy="5509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Just like gravity:</a:t>
            </a:r>
          </a:p>
          <a:p>
            <a:endParaRPr lang="en-US" sz="3200" dirty="0"/>
          </a:p>
          <a:p>
            <a:pPr lvl="1"/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  <a:p>
            <a:pPr lvl="2"/>
            <a:r>
              <a:rPr lang="en-US" sz="3200" dirty="0" smtClean="0"/>
              <a:t>F</a:t>
            </a:r>
            <a:r>
              <a:rPr lang="en-US" sz="3200" baseline="-25000" dirty="0" smtClean="0"/>
              <a:t>E</a:t>
            </a:r>
            <a:r>
              <a:rPr lang="en-US" sz="3200" dirty="0" smtClean="0"/>
              <a:t> </a:t>
            </a:r>
            <a:r>
              <a:rPr lang="en-US" sz="3200" dirty="0"/>
              <a:t>= force of attraction or repulsion (N)</a:t>
            </a:r>
          </a:p>
          <a:p>
            <a:pPr lvl="2"/>
            <a:r>
              <a:rPr lang="en-US" sz="3200" dirty="0"/>
              <a:t>k = </a:t>
            </a:r>
            <a:r>
              <a:rPr lang="en-US" sz="3200" dirty="0" smtClean="0"/>
              <a:t>“Coulomb constant” </a:t>
            </a:r>
            <a:r>
              <a:rPr lang="en-US" sz="3200" dirty="0"/>
              <a:t>(8.99x10</a:t>
            </a:r>
            <a:r>
              <a:rPr lang="en-US" sz="3200" baseline="30000" dirty="0"/>
              <a:t>9</a:t>
            </a:r>
            <a:r>
              <a:rPr lang="en-US" sz="3200" dirty="0"/>
              <a:t> Nm</a:t>
            </a:r>
            <a:r>
              <a:rPr lang="en-US" sz="3200" baseline="30000" dirty="0"/>
              <a:t>2</a:t>
            </a:r>
            <a:r>
              <a:rPr lang="en-US" sz="3200" dirty="0"/>
              <a:t>C</a:t>
            </a:r>
            <a:r>
              <a:rPr lang="en-US" sz="3200" baseline="30000" dirty="0"/>
              <a:t>-2</a:t>
            </a:r>
            <a:r>
              <a:rPr lang="en-US" sz="3200" dirty="0"/>
              <a:t>)</a:t>
            </a:r>
          </a:p>
          <a:p>
            <a:pPr lvl="2"/>
            <a:r>
              <a:rPr lang="en-US" sz="3200" dirty="0"/>
              <a:t>q</a:t>
            </a:r>
            <a:r>
              <a:rPr lang="en-US" sz="3200" baseline="-25000" dirty="0"/>
              <a:t>1</a:t>
            </a:r>
            <a:r>
              <a:rPr lang="en-US" sz="3200" dirty="0"/>
              <a:t> = charge 1 (C)</a:t>
            </a:r>
          </a:p>
          <a:p>
            <a:pPr lvl="2"/>
            <a:r>
              <a:rPr lang="en-US" sz="3200" dirty="0"/>
              <a:t>q</a:t>
            </a:r>
            <a:r>
              <a:rPr lang="en-US" sz="3200" baseline="-25000" dirty="0"/>
              <a:t>2</a:t>
            </a:r>
            <a:r>
              <a:rPr lang="en-US" sz="3200" dirty="0"/>
              <a:t> = charge 2 (C)</a:t>
            </a:r>
          </a:p>
          <a:p>
            <a:pPr lvl="2"/>
            <a:r>
              <a:rPr lang="en-US" sz="3200" dirty="0"/>
              <a:t>r = center to center distance (m)</a:t>
            </a:r>
          </a:p>
        </p:txBody>
      </p:sp>
      <p:grpSp>
        <p:nvGrpSpPr>
          <p:cNvPr id="4101" name="Group 34"/>
          <p:cNvGrpSpPr>
            <a:grpSpLocks/>
          </p:cNvGrpSpPr>
          <p:nvPr/>
        </p:nvGrpSpPr>
        <p:grpSpPr bwMode="auto">
          <a:xfrm>
            <a:off x="5410200" y="1154113"/>
            <a:ext cx="2362200" cy="903287"/>
            <a:chOff x="1920" y="2928"/>
            <a:chExt cx="1488" cy="569"/>
          </a:xfrm>
        </p:grpSpPr>
        <p:sp>
          <p:nvSpPr>
            <p:cNvPr id="4102" name="Oval 28"/>
            <p:cNvSpPr>
              <a:spLocks noChangeArrowheads="1"/>
            </p:cNvSpPr>
            <p:nvPr/>
          </p:nvSpPr>
          <p:spPr bwMode="auto">
            <a:xfrm>
              <a:off x="1968" y="2928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Oval 29"/>
            <p:cNvSpPr>
              <a:spLocks noChangeArrowheads="1"/>
            </p:cNvSpPr>
            <p:nvPr/>
          </p:nvSpPr>
          <p:spPr bwMode="auto">
            <a:xfrm>
              <a:off x="3072" y="2928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Line 30"/>
            <p:cNvSpPr>
              <a:spLocks noChangeShapeType="1"/>
            </p:cNvSpPr>
            <p:nvPr/>
          </p:nvSpPr>
          <p:spPr bwMode="auto">
            <a:xfrm>
              <a:off x="2112" y="3072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Text Box 31"/>
            <p:cNvSpPr txBox="1">
              <a:spLocks noChangeArrowheads="1"/>
            </p:cNvSpPr>
            <p:nvPr/>
          </p:nvSpPr>
          <p:spPr bwMode="auto">
            <a:xfrm>
              <a:off x="2544" y="2988"/>
              <a:ext cx="201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r</a:t>
              </a:r>
            </a:p>
          </p:txBody>
        </p:sp>
        <p:sp>
          <p:nvSpPr>
            <p:cNvPr id="4106" name="Text Box 32"/>
            <p:cNvSpPr txBox="1">
              <a:spLocks noChangeArrowheads="1"/>
            </p:cNvSpPr>
            <p:nvPr/>
          </p:nvSpPr>
          <p:spPr bwMode="auto">
            <a:xfrm>
              <a:off x="1920" y="3132"/>
              <a:ext cx="328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q</a:t>
              </a:r>
              <a:r>
                <a:rPr lang="en-US" sz="3200" baseline="-25000"/>
                <a:t>1</a:t>
              </a:r>
            </a:p>
          </p:txBody>
        </p:sp>
        <p:sp>
          <p:nvSpPr>
            <p:cNvPr id="4107" name="Text Box 33"/>
            <p:cNvSpPr txBox="1">
              <a:spLocks noChangeArrowheads="1"/>
            </p:cNvSpPr>
            <p:nvPr/>
          </p:nvSpPr>
          <p:spPr bwMode="auto">
            <a:xfrm>
              <a:off x="3080" y="3120"/>
              <a:ext cx="328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q</a:t>
              </a:r>
              <a:r>
                <a:rPr lang="en-US" sz="3200" baseline="-25000"/>
                <a:t>2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524000"/>
            <a:ext cx="26193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 descr="Charles de coulom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0"/>
            <a:ext cx="1406572" cy="1912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1028"/>
          <p:cNvSpPr txBox="1">
            <a:spLocks noChangeArrowheads="1"/>
          </p:cNvSpPr>
          <p:nvPr/>
        </p:nvSpPr>
        <p:spPr bwMode="auto">
          <a:xfrm>
            <a:off x="76200" y="152400"/>
            <a:ext cx="8458200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grpSp>
        <p:nvGrpSpPr>
          <p:cNvPr id="5124" name="Group 1029"/>
          <p:cNvGrpSpPr>
            <a:grpSpLocks/>
          </p:cNvGrpSpPr>
          <p:nvPr/>
        </p:nvGrpSpPr>
        <p:grpSpPr bwMode="auto">
          <a:xfrm>
            <a:off x="5410200" y="152400"/>
            <a:ext cx="2362200" cy="903288"/>
            <a:chOff x="1920" y="2928"/>
            <a:chExt cx="1488" cy="569"/>
          </a:xfrm>
        </p:grpSpPr>
        <p:sp>
          <p:nvSpPr>
            <p:cNvPr id="5126" name="Oval 1030"/>
            <p:cNvSpPr>
              <a:spLocks noChangeArrowheads="1"/>
            </p:cNvSpPr>
            <p:nvPr/>
          </p:nvSpPr>
          <p:spPr bwMode="auto">
            <a:xfrm>
              <a:off x="1968" y="2928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Oval 1031"/>
            <p:cNvSpPr>
              <a:spLocks noChangeArrowheads="1"/>
            </p:cNvSpPr>
            <p:nvPr/>
          </p:nvSpPr>
          <p:spPr bwMode="auto">
            <a:xfrm>
              <a:off x="3072" y="2928"/>
              <a:ext cx="288" cy="28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Line 1032"/>
            <p:cNvSpPr>
              <a:spLocks noChangeShapeType="1"/>
            </p:cNvSpPr>
            <p:nvPr/>
          </p:nvSpPr>
          <p:spPr bwMode="auto">
            <a:xfrm>
              <a:off x="2112" y="3072"/>
              <a:ext cx="11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Text Box 1033"/>
            <p:cNvSpPr txBox="1">
              <a:spLocks noChangeArrowheads="1"/>
            </p:cNvSpPr>
            <p:nvPr/>
          </p:nvSpPr>
          <p:spPr bwMode="auto">
            <a:xfrm>
              <a:off x="2544" y="2988"/>
              <a:ext cx="201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r</a:t>
              </a:r>
            </a:p>
          </p:txBody>
        </p:sp>
        <p:sp>
          <p:nvSpPr>
            <p:cNvPr id="5130" name="Text Box 1034"/>
            <p:cNvSpPr txBox="1">
              <a:spLocks noChangeArrowheads="1"/>
            </p:cNvSpPr>
            <p:nvPr/>
          </p:nvSpPr>
          <p:spPr bwMode="auto">
            <a:xfrm>
              <a:off x="1920" y="3132"/>
              <a:ext cx="328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q</a:t>
              </a:r>
              <a:r>
                <a:rPr lang="en-US" sz="3200" baseline="-25000"/>
                <a:t>1</a:t>
              </a:r>
            </a:p>
          </p:txBody>
        </p:sp>
        <p:sp>
          <p:nvSpPr>
            <p:cNvPr id="5131" name="Text Box 1035"/>
            <p:cNvSpPr txBox="1">
              <a:spLocks noChangeArrowheads="1"/>
            </p:cNvSpPr>
            <p:nvPr/>
          </p:nvSpPr>
          <p:spPr bwMode="auto">
            <a:xfrm>
              <a:off x="3080" y="3120"/>
              <a:ext cx="328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/>
                <a:t>q</a:t>
              </a:r>
              <a:r>
                <a:rPr lang="en-US" sz="3200" baseline="-25000"/>
                <a:t>2</a:t>
              </a:r>
            </a:p>
          </p:txBody>
        </p:sp>
      </p:grpSp>
      <p:sp>
        <p:nvSpPr>
          <p:cNvPr id="125964" name="Text Box 1036"/>
          <p:cNvSpPr txBox="1">
            <a:spLocks noChangeArrowheads="1"/>
          </p:cNvSpPr>
          <p:nvPr/>
        </p:nvSpPr>
        <p:spPr bwMode="auto">
          <a:xfrm>
            <a:off x="136525" y="1143000"/>
            <a:ext cx="9007475" cy="378565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Example </a:t>
            </a:r>
            <a:r>
              <a:rPr lang="en-US" dirty="0" smtClean="0"/>
              <a:t>1- </a:t>
            </a:r>
            <a:r>
              <a:rPr lang="en-US" dirty="0"/>
              <a:t>What is the force of attraction between a helium electron and its nucleus if the electron is 1.7x10</a:t>
            </a:r>
            <a:r>
              <a:rPr lang="en-US" baseline="30000" dirty="0"/>
              <a:t>-10</a:t>
            </a:r>
            <a:r>
              <a:rPr lang="en-US" dirty="0"/>
              <a:t> m away?   (How to figure out charges, sign of force means attraction</a:t>
            </a:r>
            <a:r>
              <a:rPr lang="en-US" dirty="0" smtClean="0"/>
              <a:t>)  </a:t>
            </a:r>
            <a:r>
              <a:rPr lang="en-US" sz="1400" dirty="0" smtClean="0"/>
              <a:t>(1.60E-8 N)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 2 – Two charged spheres have a force of repulsion of 5.40 N when their centers are 0.120 m apart.  What is the force of repulsion when their centers are 0.360 m apart?  </a:t>
            </a:r>
            <a:r>
              <a:rPr lang="en-US" sz="1400" dirty="0" smtClean="0"/>
              <a:t>(0.600 N)</a:t>
            </a:r>
            <a:endParaRPr 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6193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5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424113" y="1066800"/>
            <a:ext cx="4281487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Coulomb’s Law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endParaRPr lang="en-US" sz="4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636588" cy="276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0.011N</a:t>
            </a:r>
            <a:endParaRPr lang="en-US" sz="1200">
              <a:sym typeface="Symbol" pitchFamily="18" charset="2"/>
            </a:endParaRPr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304800" y="2133600"/>
            <a:ext cx="85344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3200"/>
              <a:t>F = </a:t>
            </a:r>
            <a:r>
              <a:rPr lang="en-US" sz="3200" u="sng"/>
              <a:t>kq</a:t>
            </a:r>
            <a:r>
              <a:rPr lang="en-US" sz="3200" baseline="-25000"/>
              <a:t>1</a:t>
            </a:r>
            <a:r>
              <a:rPr lang="en-US" sz="3200" u="sng"/>
              <a:t>q</a:t>
            </a:r>
            <a:r>
              <a:rPr lang="en-US" sz="3200" baseline="-25000"/>
              <a:t>2</a:t>
            </a:r>
          </a:p>
          <a:p>
            <a:pPr lvl="1"/>
            <a:r>
              <a:rPr lang="en-US" sz="3200"/>
              <a:t>         r</a:t>
            </a:r>
            <a:r>
              <a:rPr lang="en-US" sz="3200" baseline="30000"/>
              <a:t>2</a:t>
            </a:r>
            <a:endParaRPr lang="en-US" sz="2800"/>
          </a:p>
          <a:p>
            <a:endParaRPr lang="en-US" sz="2800"/>
          </a:p>
          <a:p>
            <a:r>
              <a:rPr lang="en-US" sz="2800"/>
              <a:t>k = 8.99x10</a:t>
            </a:r>
            <a:r>
              <a:rPr lang="en-US" sz="2800" baseline="30000"/>
              <a:t>9</a:t>
            </a:r>
            <a:r>
              <a:rPr lang="en-US" sz="2800"/>
              <a:t> Nm</a:t>
            </a:r>
            <a:r>
              <a:rPr lang="en-US" sz="2800" baseline="30000"/>
              <a:t>2</a:t>
            </a:r>
            <a:r>
              <a:rPr lang="en-US" sz="2800"/>
              <a:t>C</a:t>
            </a:r>
            <a:r>
              <a:rPr lang="en-US" sz="2800" baseline="30000"/>
              <a:t>-2</a:t>
            </a:r>
            <a:r>
              <a:rPr lang="en-US" sz="2800"/>
              <a:t>, q</a:t>
            </a:r>
            <a:r>
              <a:rPr lang="en-US" sz="2800" baseline="-25000"/>
              <a:t>1</a:t>
            </a:r>
            <a:r>
              <a:rPr lang="en-US" sz="2800"/>
              <a:t> = 3.0x10</a:t>
            </a:r>
            <a:r>
              <a:rPr lang="en-US" sz="2800" baseline="30000"/>
              <a:t>-6 </a:t>
            </a:r>
            <a:r>
              <a:rPr lang="en-US" sz="2800"/>
              <a:t>C, q</a:t>
            </a:r>
            <a:r>
              <a:rPr lang="en-US" sz="2800" baseline="-25000"/>
              <a:t>2</a:t>
            </a:r>
            <a:r>
              <a:rPr lang="en-US" sz="2800"/>
              <a:t> = 5.0 x10</a:t>
            </a:r>
            <a:r>
              <a:rPr lang="en-US" sz="2800" baseline="30000"/>
              <a:t>-6 </a:t>
            </a:r>
            <a:r>
              <a:rPr lang="en-US" sz="2800"/>
              <a:t>C, </a:t>
            </a:r>
          </a:p>
          <a:p>
            <a:r>
              <a:rPr lang="en-US" sz="2800"/>
              <a:t>r = 3.5 m</a:t>
            </a:r>
          </a:p>
          <a:p>
            <a:r>
              <a:rPr lang="en-US" sz="2800"/>
              <a:t>F = 0.011N</a:t>
            </a:r>
          </a:p>
        </p:txBody>
      </p:sp>
      <p:sp>
        <p:nvSpPr>
          <p:cNvPr id="7173" name="Text Box 23"/>
          <p:cNvSpPr txBox="1">
            <a:spLocks noChangeArrowheads="1"/>
          </p:cNvSpPr>
          <p:nvPr/>
        </p:nvSpPr>
        <p:spPr bwMode="auto">
          <a:xfrm>
            <a:off x="304800" y="136525"/>
            <a:ext cx="8534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Jess </a:t>
            </a:r>
            <a:r>
              <a:rPr lang="en-US" sz="2800" dirty="0" err="1"/>
              <a:t>Uwaite</a:t>
            </a:r>
            <a:r>
              <a:rPr lang="en-US" sz="2800" dirty="0"/>
              <a:t> places a +3.0 µC charge 3.5 m from a +5.0 µC charge.  What is the force of repulsion?  </a:t>
            </a:r>
            <a:endParaRPr lang="en-US" sz="2800" dirty="0" smtClean="0"/>
          </a:p>
          <a:p>
            <a:r>
              <a:rPr lang="en-US" sz="2800" dirty="0" smtClean="0"/>
              <a:t>(</a:t>
            </a:r>
            <a:r>
              <a:rPr lang="en-US" sz="2800" dirty="0"/>
              <a:t>1 µC = 10</a:t>
            </a:r>
            <a:r>
              <a:rPr lang="en-US" sz="2800" baseline="30000" dirty="0"/>
              <a:t>-6</a:t>
            </a:r>
            <a:r>
              <a:rPr lang="en-US" sz="2800" dirty="0"/>
              <a:t> 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9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0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09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0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0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09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09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1528763" cy="276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1.8x10</a:t>
            </a:r>
            <a:r>
              <a:rPr lang="en-US" sz="1200" baseline="30000"/>
              <a:t>5</a:t>
            </a:r>
            <a:r>
              <a:rPr lang="en-US" sz="1200"/>
              <a:t> m  or </a:t>
            </a:r>
            <a:r>
              <a:rPr lang="en-US" sz="1200">
                <a:sym typeface="Symbol" pitchFamily="18" charset="2"/>
              </a:rPr>
              <a:t>180 km</a:t>
            </a:r>
            <a:endParaRPr lang="en-US" sz="1200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04800" y="136525"/>
            <a:ext cx="8534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Noah </a:t>
            </a:r>
            <a:r>
              <a:rPr lang="en-US" sz="2800" dirty="0" err="1"/>
              <a:t>Verkreinatlaad</a:t>
            </a:r>
            <a:r>
              <a:rPr lang="en-US" sz="2800" dirty="0"/>
              <a:t> places a 5.0 C charge how far from a 3.0 C charge to make the force between them exactly 4.00 N?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534400" cy="234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3200"/>
              <a:t>F = </a:t>
            </a:r>
            <a:r>
              <a:rPr lang="en-US" sz="3200" u="sng"/>
              <a:t>kq</a:t>
            </a:r>
            <a:r>
              <a:rPr lang="en-US" sz="3200" baseline="-25000"/>
              <a:t>1</a:t>
            </a:r>
            <a:r>
              <a:rPr lang="en-US" sz="3200" u="sng"/>
              <a:t>q</a:t>
            </a:r>
            <a:r>
              <a:rPr lang="en-US" sz="3200" baseline="-25000"/>
              <a:t>2</a:t>
            </a:r>
          </a:p>
          <a:p>
            <a:pPr lvl="1"/>
            <a:r>
              <a:rPr lang="en-US" sz="3200"/>
              <a:t>         r</a:t>
            </a:r>
            <a:r>
              <a:rPr lang="en-US" sz="3200" baseline="30000"/>
              <a:t>2</a:t>
            </a:r>
            <a:endParaRPr lang="en-US" sz="2800"/>
          </a:p>
          <a:p>
            <a:endParaRPr lang="en-US" sz="2800"/>
          </a:p>
          <a:p>
            <a:r>
              <a:rPr lang="en-US" sz="2800"/>
              <a:t>k = 8.99x10</a:t>
            </a:r>
            <a:r>
              <a:rPr lang="en-US" sz="2800" baseline="30000"/>
              <a:t>9</a:t>
            </a:r>
            <a:r>
              <a:rPr lang="en-US" sz="2800"/>
              <a:t> Nm</a:t>
            </a:r>
            <a:r>
              <a:rPr lang="en-US" sz="2800" baseline="30000"/>
              <a:t>2</a:t>
            </a:r>
            <a:r>
              <a:rPr lang="en-US" sz="2800"/>
              <a:t>C</a:t>
            </a:r>
            <a:r>
              <a:rPr lang="en-US" sz="2800" baseline="30000"/>
              <a:t>-2</a:t>
            </a:r>
            <a:r>
              <a:rPr lang="en-US" sz="2800"/>
              <a:t>, q</a:t>
            </a:r>
            <a:r>
              <a:rPr lang="en-US" sz="2800" baseline="-25000"/>
              <a:t>1</a:t>
            </a:r>
            <a:r>
              <a:rPr lang="en-US" sz="2800"/>
              <a:t> = 5.0 </a:t>
            </a:r>
            <a:r>
              <a:rPr lang="en-US" sz="2800" baseline="30000"/>
              <a:t> </a:t>
            </a:r>
            <a:r>
              <a:rPr lang="en-US" sz="2800"/>
              <a:t>C, q</a:t>
            </a:r>
            <a:r>
              <a:rPr lang="en-US" sz="2800" baseline="-25000"/>
              <a:t>2</a:t>
            </a:r>
            <a:r>
              <a:rPr lang="en-US" sz="2800"/>
              <a:t> = 3.0</a:t>
            </a:r>
            <a:r>
              <a:rPr lang="en-US" sz="2800" baseline="30000"/>
              <a:t>  </a:t>
            </a:r>
            <a:r>
              <a:rPr lang="en-US" sz="2800"/>
              <a:t>C, F = 4.0 N</a:t>
            </a:r>
          </a:p>
          <a:p>
            <a:r>
              <a:rPr lang="en-US" sz="2800"/>
              <a:t>r = 1.8x10</a:t>
            </a:r>
            <a:r>
              <a:rPr lang="en-US" sz="2800" baseline="30000"/>
              <a:t>5</a:t>
            </a:r>
            <a:r>
              <a:rPr lang="en-US" sz="2800"/>
              <a:t> m = 180 km = 100 miles  wow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5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5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85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60305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7.18 N</a:t>
            </a:r>
            <a:endParaRPr lang="en-US" sz="1200" dirty="0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0" y="136525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 smtClean="0"/>
              <a:t>Cally</a:t>
            </a:r>
            <a:r>
              <a:rPr lang="en-US" sz="2800" dirty="0" smtClean="0"/>
              <a:t> </a:t>
            </a:r>
            <a:r>
              <a:rPr lang="en-US" sz="2800" dirty="0" err="1" smtClean="0"/>
              <a:t>Seniks</a:t>
            </a:r>
            <a:r>
              <a:rPr lang="en-US" sz="2800" dirty="0" smtClean="0"/>
              <a:t> measures a force of attraction of 4.50 N between two charges when their centers are separated by 1.20 m.  What is the force of attraction when their centers are separated by 0.950 m?</a:t>
            </a:r>
            <a:endParaRPr lang="en-US" sz="2800" dirty="0"/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3200" dirty="0" smtClean="0"/>
              <a:t>solution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2400" y="6553200"/>
            <a:ext cx="61266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3.27 m</a:t>
            </a:r>
            <a:endParaRPr lang="en-US" sz="1200" dirty="0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0" y="136525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/>
              <a:t>Rita Book measures a force of attraction of 12.0 N between two charges when their centers are separated by 2.50 m.  At what separation is the force of attraction 7.00 N?</a:t>
            </a:r>
            <a:endParaRPr lang="en-US" sz="2800" dirty="0"/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53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3200" dirty="0" smtClean="0"/>
              <a:t>solution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1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3737</TotalTime>
  <Words>588</Words>
  <Application>Microsoft Office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406</cp:revision>
  <dcterms:created xsi:type="dcterms:W3CDTF">2001-03-01T17:38:38Z</dcterms:created>
  <dcterms:modified xsi:type="dcterms:W3CDTF">2017-11-01T20:29:29Z</dcterms:modified>
</cp:coreProperties>
</file>