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7"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32" d="100"/>
          <a:sy n="132" d="100"/>
        </p:scale>
        <p:origin x="-1014" y="-84"/>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147F0C-0DE2-452C-A0A4-5514F10991F2}"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47F0C-0DE2-452C-A0A4-5514F10991F2}"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47F0C-0DE2-452C-A0A4-5514F10991F2}"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47F0C-0DE2-452C-A0A4-5514F10991F2}"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147F0C-0DE2-452C-A0A4-5514F10991F2}"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147F0C-0DE2-452C-A0A4-5514F10991F2}"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147F0C-0DE2-452C-A0A4-5514F10991F2}"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147F0C-0DE2-452C-A0A4-5514F10991F2}"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47F0C-0DE2-452C-A0A4-5514F10991F2}"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147F0C-0DE2-452C-A0A4-5514F10991F2}"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147F0C-0DE2-452C-A0A4-5514F10991F2}"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6147F0C-0DE2-452C-A0A4-5514F10991F2}" type="datetimeFigureOut">
              <a:rPr lang="en-US" smtClean="0"/>
              <a:pPr/>
              <a:t>6/29/2022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1E8798D-DDDF-46EE-87AC-0BE3BE2D1D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Worksheet 15B</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12. </a:t>
            </a:r>
            <a:r>
              <a:rPr lang="en-US" sz="2000" dirty="0" smtClean="0"/>
              <a:t>An ideal gas is compressed adiabatically from a pressure of 56,210 Pa and volume of 6.25 liters to 2.13 liters.  What is the new pressure? (338,000 Pa)</a:t>
            </a:r>
          </a:p>
          <a:p>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13. </a:t>
            </a:r>
            <a:r>
              <a:rPr lang="en-US" sz="2000" dirty="0" smtClean="0"/>
              <a:t>254 cubic inches of an ideal gas is adiabatically expanded from a pressure of 64.0 psi to 16.0 psi.  What is the volume after the expansion? (584 cubic inches)</a:t>
            </a:r>
          </a:p>
          <a:p>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323439"/>
          </a:xfrm>
          <a:prstGeom prst="rect">
            <a:avLst/>
          </a:prstGeom>
          <a:noFill/>
        </p:spPr>
        <p:txBody>
          <a:bodyPr wrap="square" rtlCol="0">
            <a:spAutoFit/>
          </a:bodyPr>
          <a:lstStyle/>
          <a:p>
            <a:pPr lvl="0"/>
            <a:r>
              <a:rPr lang="en-US" sz="2000" dirty="0" smtClean="0"/>
              <a:t>14. </a:t>
            </a:r>
            <a:r>
              <a:rPr lang="en-US" sz="2000" dirty="0" smtClean="0"/>
              <a:t>12.0 cubic centimeters of an ideal gas is adiabatically compressed from a pressure of 242 </a:t>
            </a:r>
            <a:r>
              <a:rPr lang="en-US" sz="2000" dirty="0" err="1" smtClean="0"/>
              <a:t>Torr</a:t>
            </a:r>
            <a:r>
              <a:rPr lang="en-US" sz="2000" dirty="0" smtClean="0"/>
              <a:t> to 363 </a:t>
            </a:r>
            <a:r>
              <a:rPr lang="en-US" sz="2000" dirty="0" err="1" smtClean="0"/>
              <a:t>Torr</a:t>
            </a:r>
            <a:r>
              <a:rPr lang="en-US" sz="2000" dirty="0" smtClean="0"/>
              <a:t>.  What is the volume after the compression? (9.41 cc)</a:t>
            </a:r>
          </a:p>
          <a:p>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15. </a:t>
            </a:r>
            <a:r>
              <a:rPr lang="en-US" sz="2000" dirty="0" smtClean="0"/>
              <a:t>Why does the net entropy increase when a hot object comes to equilibrium with a cold?</a:t>
            </a:r>
          </a:p>
          <a:p>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16. </a:t>
            </a:r>
            <a:r>
              <a:rPr lang="en-US" sz="2000" dirty="0" smtClean="0"/>
              <a:t>A 145 g piece of iron (c = 450. J/kg/</a:t>
            </a:r>
            <a:r>
              <a:rPr lang="en-US" sz="2000" baseline="30000" dirty="0" err="1" smtClean="0"/>
              <a:t>o</a:t>
            </a:r>
            <a:r>
              <a:rPr lang="en-US" sz="2000" dirty="0" err="1" smtClean="0"/>
              <a:t>C</a:t>
            </a:r>
            <a:r>
              <a:rPr lang="en-US" sz="2000" dirty="0" smtClean="0"/>
              <a:t>) cools from 24.0 </a:t>
            </a:r>
            <a:r>
              <a:rPr lang="en-US" sz="2000" baseline="30000" dirty="0" err="1" smtClean="0"/>
              <a:t>o</a:t>
            </a:r>
            <a:r>
              <a:rPr lang="en-US" sz="2000" dirty="0" err="1" smtClean="0"/>
              <a:t>C</a:t>
            </a:r>
            <a:r>
              <a:rPr lang="en-US" sz="2000" dirty="0" smtClean="0"/>
              <a:t> to 22.0 </a:t>
            </a:r>
            <a:r>
              <a:rPr lang="en-US" sz="2000" baseline="30000" dirty="0" smtClean="0"/>
              <a:t>o</a:t>
            </a:r>
            <a:r>
              <a:rPr lang="en-US" sz="2000" dirty="0" smtClean="0"/>
              <a:t>C.  Estimate its change in entropy. (-0.441 J/K)</a:t>
            </a:r>
          </a:p>
          <a:p>
            <a:endParaRPr lang="en-US"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707886"/>
          </a:xfrm>
          <a:prstGeom prst="rect">
            <a:avLst/>
          </a:prstGeom>
          <a:noFill/>
        </p:spPr>
        <p:txBody>
          <a:bodyPr wrap="square" rtlCol="0">
            <a:spAutoFit/>
          </a:bodyPr>
          <a:lstStyle/>
          <a:p>
            <a:pPr lvl="0"/>
            <a:r>
              <a:rPr lang="en-US" sz="2000" dirty="0" smtClean="0"/>
              <a:t>17. </a:t>
            </a:r>
            <a:r>
              <a:rPr lang="en-US" sz="2000" dirty="0" smtClean="0"/>
              <a:t>45.0 grams of water freeze at 0 </a:t>
            </a:r>
            <a:r>
              <a:rPr lang="en-US" sz="2000" baseline="30000" dirty="0" smtClean="0"/>
              <a:t>o</a:t>
            </a:r>
            <a:r>
              <a:rPr lang="en-US" sz="2000" dirty="0" smtClean="0"/>
              <a:t>C.  What is the change in entropy? (-54.9 J/K)</a:t>
            </a:r>
          </a:p>
          <a:p>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pPr lvl="0"/>
            <a:r>
              <a:rPr lang="en-US" sz="2000" dirty="0" smtClean="0"/>
              <a:t>18. </a:t>
            </a:r>
            <a:r>
              <a:rPr lang="en-US" sz="2000" dirty="0" smtClean="0"/>
              <a:t>A Carnot cycle engine has an isothermal compression that occurs at 56.0 </a:t>
            </a:r>
            <a:r>
              <a:rPr lang="en-US" sz="2000" baseline="30000" dirty="0" err="1" smtClean="0"/>
              <a:t>o</a:t>
            </a:r>
            <a:r>
              <a:rPr lang="en-US" sz="2000" dirty="0" err="1" smtClean="0"/>
              <a:t>C</a:t>
            </a:r>
            <a:r>
              <a:rPr lang="en-US" sz="2000" dirty="0" smtClean="0"/>
              <a:t> in which 14.0 J of work are done on the gas.  What is the change in entropy of the gas in the engine, and what is the change in entropy of the low temperature heat reservoir? (For gas: -0.0425 J/K, for reservoir: +0.0425 J/K)</a:t>
            </a:r>
          </a:p>
          <a:p>
            <a:endParaRPr lang="en-US"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pPr lvl="0"/>
            <a:r>
              <a:rPr lang="en-US" sz="2000" dirty="0" smtClean="0"/>
              <a:t>19. </a:t>
            </a:r>
            <a:r>
              <a:rPr lang="en-US" sz="2000" dirty="0" smtClean="0"/>
              <a:t>A Carnot cycle heat engine has an isothermal expansion that occurs at 352 </a:t>
            </a:r>
            <a:r>
              <a:rPr lang="en-US" sz="2000" baseline="30000" dirty="0" err="1" smtClean="0"/>
              <a:t>o</a:t>
            </a:r>
            <a:r>
              <a:rPr lang="en-US" sz="2000" dirty="0" err="1" smtClean="0"/>
              <a:t>C</a:t>
            </a:r>
            <a:r>
              <a:rPr lang="en-US" sz="2000" dirty="0" smtClean="0"/>
              <a:t> in which the gas does 63.0 J of work.  What is the change in entropy of the gas in the engine, and what is the change in entropy of the low temperature heat reservoir? (For gas: +0.101 J/K, for reservoir: -0.101 J/K)</a:t>
            </a:r>
          </a:p>
          <a:p>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20. </a:t>
            </a:r>
            <a:r>
              <a:rPr lang="en-US" sz="2000" dirty="0" smtClean="0"/>
              <a:t>450. ml of liquid water boil into vapor at 100. </a:t>
            </a:r>
            <a:r>
              <a:rPr lang="en-US" sz="2000" baseline="30000" dirty="0" smtClean="0"/>
              <a:t>o</a:t>
            </a:r>
            <a:r>
              <a:rPr lang="en-US" sz="2000" dirty="0" smtClean="0"/>
              <a:t>C.  What is the change in entropy of the water?     (+2730 J/K)</a:t>
            </a:r>
          </a:p>
          <a:p>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21. </a:t>
            </a:r>
            <a:r>
              <a:rPr lang="en-US" sz="2000" dirty="0" smtClean="0"/>
              <a:t>145 grams of water vapor condense to liquid water at 100.0 </a:t>
            </a:r>
            <a:r>
              <a:rPr lang="en-US" sz="2000" baseline="30000" dirty="0" smtClean="0"/>
              <a:t>o</a:t>
            </a:r>
            <a:r>
              <a:rPr lang="en-US" sz="2000" dirty="0" smtClean="0"/>
              <a:t>C.  What is the change in entropy? (-878 J/K)</a:t>
            </a:r>
          </a:p>
          <a:p>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 </a:t>
            </a:r>
            <a:r>
              <a:rPr lang="en-US" sz="2000" dirty="0" smtClean="0"/>
              <a:t>What is the internal energy of 13.0 grams of Neon gas (m = 20.1797 g/mol) that is at 45.0 </a:t>
            </a:r>
            <a:r>
              <a:rPr lang="en-US" sz="2000" baseline="30000" dirty="0" err="1" smtClean="0"/>
              <a:t>o</a:t>
            </a:r>
            <a:r>
              <a:rPr lang="en-US" sz="2000" dirty="0" err="1" smtClean="0"/>
              <a:t>C</a:t>
            </a:r>
            <a:r>
              <a:rPr lang="en-US" sz="2000" dirty="0" smtClean="0"/>
              <a:t>?  (2550 J)</a:t>
            </a:r>
          </a:p>
          <a:p>
            <a:endParaRPr lang="en-US"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22. </a:t>
            </a:r>
            <a:r>
              <a:rPr lang="en-US" sz="2000" dirty="0" smtClean="0"/>
              <a:t>An 86.0 gram ice cube melts at 0.0 </a:t>
            </a:r>
            <a:r>
              <a:rPr lang="en-US" sz="2000" baseline="30000" dirty="0" smtClean="0"/>
              <a:t>o</a:t>
            </a:r>
            <a:r>
              <a:rPr lang="en-US" sz="2000" dirty="0" smtClean="0"/>
              <a:t>C.  What is the change in entropy? (+105 J/K)</a:t>
            </a:r>
          </a:p>
          <a:p>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pPr lvl="0"/>
            <a:r>
              <a:rPr lang="en-US" sz="2000" dirty="0" smtClean="0"/>
              <a:t>23. </a:t>
            </a:r>
            <a:r>
              <a:rPr lang="en-US" sz="2000" dirty="0" smtClean="0"/>
              <a:t>A Carnot cycle heat engine has an isothermal expansion that occurs at 651 </a:t>
            </a:r>
            <a:r>
              <a:rPr lang="en-US" sz="2000" baseline="30000" dirty="0" err="1" smtClean="0"/>
              <a:t>o</a:t>
            </a:r>
            <a:r>
              <a:rPr lang="en-US" sz="2000" dirty="0" err="1" smtClean="0"/>
              <a:t>C</a:t>
            </a:r>
            <a:r>
              <a:rPr lang="en-US" sz="2000" dirty="0" smtClean="0"/>
              <a:t> in which the gas does 5120 J of work.  What is the change in entropy of the gas in the engine, and what is the change in entropy of the low temperature heat reservoir? (For gas: +5.54 J/K, for reservoir: -5.54 J/K)</a:t>
            </a:r>
          </a:p>
          <a:p>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pPr lvl="0"/>
            <a:r>
              <a:rPr lang="en-US" sz="2000" dirty="0" smtClean="0"/>
              <a:t>24. </a:t>
            </a:r>
            <a:r>
              <a:rPr lang="en-US" sz="2000" dirty="0" smtClean="0"/>
              <a:t>A Carnot cycle engine has an isothermal compression that occurs at 112 </a:t>
            </a:r>
            <a:r>
              <a:rPr lang="en-US" sz="2000" baseline="30000" dirty="0" err="1" smtClean="0"/>
              <a:t>o</a:t>
            </a:r>
            <a:r>
              <a:rPr lang="en-US" sz="2000" dirty="0" err="1" smtClean="0"/>
              <a:t>C</a:t>
            </a:r>
            <a:r>
              <a:rPr lang="en-US" sz="2000" dirty="0" smtClean="0"/>
              <a:t> in which 11,400 J of work are done on the gas.  What is the change in entropy of the gas in the engine, and what is the change in entropy of the low temperature heat reservoir? (For gas: -29.6 J/K, for reservoir: +29.6 J/K)</a:t>
            </a:r>
          </a:p>
          <a:p>
            <a:endParaRPr lang="en-US"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pPr marL="457200" lvl="0" indent="-457200">
              <a:buFont typeface="+mj-lt"/>
              <a:buAutoNum type="arabicPeriod" startAt="25"/>
            </a:pPr>
            <a:r>
              <a:rPr lang="en-US" sz="2000" dirty="0" smtClean="0"/>
              <a:t>Outline the four processes that make up a Carnot cycle.  Sketch it on a PV diagram.</a:t>
            </a:r>
          </a:p>
          <a:p>
            <a:pPr marL="457200" lvl="0" indent="-457200">
              <a:buFont typeface="+mj-lt"/>
              <a:buAutoNum type="arabicPeriod" startAt="25"/>
            </a:pPr>
            <a:r>
              <a:rPr lang="en-US" sz="2000" dirty="0" smtClean="0"/>
              <a:t>Explain why isothermal processes cause no net change in entropy.  </a:t>
            </a:r>
          </a:p>
          <a:p>
            <a:pPr marL="457200" lvl="0" indent="-457200">
              <a:buFont typeface="+mj-lt"/>
              <a:buAutoNum type="arabicPeriod" startAt="25"/>
            </a:pPr>
            <a:r>
              <a:rPr lang="en-US" sz="2000" dirty="0" smtClean="0"/>
              <a:t>Why is an isothermal process hard to pull off in a timely manner?</a:t>
            </a:r>
          </a:p>
          <a:p>
            <a:pPr marL="457200" lvl="0" indent="-457200">
              <a:buFont typeface="+mj-lt"/>
              <a:buAutoNum type="arabicPeriod" startAt="25"/>
            </a:pPr>
            <a:r>
              <a:rPr lang="en-US" sz="2000" dirty="0" smtClean="0"/>
              <a:t>Explain why adiabatic processes cause no change in entropy.</a:t>
            </a:r>
          </a:p>
          <a:p>
            <a:endParaRPr lang="en-US"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29. </a:t>
            </a:r>
            <a:r>
              <a:rPr lang="en-US" sz="2000" dirty="0" smtClean="0"/>
              <a:t>A heat engine does work at a rate of 735 Watts, and radiates waste heat at a rate of 137 Watts.  At what (Watt) rate does it consume energy? (872 W)</a:t>
            </a:r>
          </a:p>
          <a:p>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30. </a:t>
            </a:r>
            <a:r>
              <a:rPr lang="en-US" sz="2000" dirty="0" smtClean="0"/>
              <a:t>A Carnot cycle consumes 35.0 J of heat and wastes 23.0 J of heat.  If the boiler is at 197 </a:t>
            </a:r>
            <a:r>
              <a:rPr lang="en-US" sz="2000" baseline="30000" dirty="0" err="1" smtClean="0"/>
              <a:t>o</a:t>
            </a:r>
            <a:r>
              <a:rPr lang="en-US" sz="2000" dirty="0" err="1" smtClean="0"/>
              <a:t>C</a:t>
            </a:r>
            <a:r>
              <a:rPr lang="en-US" sz="2000" dirty="0" smtClean="0"/>
              <a:t>, what is the exhaust </a:t>
            </a:r>
            <a:r>
              <a:rPr lang="en-US" sz="2000" b="1" dirty="0" smtClean="0"/>
              <a:t>temperature</a:t>
            </a:r>
            <a:r>
              <a:rPr lang="en-US" sz="2000" dirty="0" smtClean="0"/>
              <a:t>?  (Answer in Celsius) (35.8 </a:t>
            </a:r>
            <a:r>
              <a:rPr lang="en-US" sz="2000" baseline="30000" dirty="0" err="1" smtClean="0"/>
              <a:t>o</a:t>
            </a:r>
            <a:r>
              <a:rPr lang="en-US" sz="2000" dirty="0" err="1" smtClean="0"/>
              <a:t>C</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092881"/>
          </a:xfrm>
          <a:prstGeom prst="rect">
            <a:avLst/>
          </a:prstGeom>
          <a:noFill/>
        </p:spPr>
        <p:txBody>
          <a:bodyPr wrap="square" rtlCol="0">
            <a:spAutoFit/>
          </a:bodyPr>
          <a:lstStyle/>
          <a:p>
            <a:pPr lvl="0"/>
            <a:r>
              <a:rPr lang="en-US" sz="2000" dirty="0" smtClean="0"/>
              <a:t>31. </a:t>
            </a:r>
            <a:r>
              <a:rPr lang="en-US" dirty="0" smtClean="0"/>
              <a:t>A power plant operates at full Carnot efficiency.  It consumes heat from the boiler at a rate of 985 Watts, and wastes heat at a rate of 421 Watts.  It exhausts heat at a temperature of 97.0 </a:t>
            </a:r>
            <a:r>
              <a:rPr lang="en-US" baseline="30000" dirty="0" smtClean="0"/>
              <a:t>o</a:t>
            </a:r>
            <a:r>
              <a:rPr lang="en-US" dirty="0" smtClean="0"/>
              <a:t>C.</a:t>
            </a:r>
          </a:p>
          <a:p>
            <a:pPr marL="800100" lvl="1" indent="-342900">
              <a:buFont typeface="+mj-lt"/>
              <a:buAutoNum type="alphaLcPeriod"/>
            </a:pPr>
            <a:r>
              <a:rPr lang="en-US" dirty="0" smtClean="0"/>
              <a:t>At what (Watt) rate does this engine do </a:t>
            </a:r>
            <a:r>
              <a:rPr lang="en-US" b="1" dirty="0" smtClean="0"/>
              <a:t>work</a:t>
            </a:r>
            <a:r>
              <a:rPr lang="en-US" dirty="0" smtClean="0"/>
              <a:t>? </a:t>
            </a:r>
            <a:r>
              <a:rPr lang="en-US" sz="1100" dirty="0" smtClean="0"/>
              <a:t>(564 W)</a:t>
            </a:r>
            <a:endParaRPr lang="en-US" dirty="0" smtClean="0"/>
          </a:p>
          <a:p>
            <a:pPr marL="800100" lvl="1" indent="-342900">
              <a:buFont typeface="+mj-lt"/>
              <a:buAutoNum type="alphaLcPeriod"/>
            </a:pPr>
            <a:r>
              <a:rPr lang="en-US" dirty="0" smtClean="0"/>
              <a:t>What is the </a:t>
            </a:r>
            <a:r>
              <a:rPr lang="en-US" b="1" dirty="0" smtClean="0"/>
              <a:t>efficiency</a:t>
            </a:r>
            <a:r>
              <a:rPr lang="en-US" dirty="0" smtClean="0"/>
              <a:t> of this engine? </a:t>
            </a:r>
            <a:r>
              <a:rPr lang="en-US" sz="1100" dirty="0" smtClean="0"/>
              <a:t>(0.573)</a:t>
            </a:r>
            <a:endParaRPr lang="en-US" dirty="0" smtClean="0"/>
          </a:p>
          <a:p>
            <a:pPr marL="800100" lvl="1" indent="-342900">
              <a:buFont typeface="+mj-lt"/>
              <a:buAutoNum type="alphaLcPeriod"/>
            </a:pPr>
            <a:r>
              <a:rPr lang="en-US" dirty="0" smtClean="0"/>
              <a:t>What is its boiler </a:t>
            </a:r>
            <a:r>
              <a:rPr lang="en-US" b="1" dirty="0" smtClean="0"/>
              <a:t>temperature</a:t>
            </a:r>
            <a:r>
              <a:rPr lang="en-US" dirty="0" smtClean="0"/>
              <a:t>? (Answer in Celsius) </a:t>
            </a:r>
            <a:r>
              <a:rPr lang="en-US" sz="1100" dirty="0" smtClean="0"/>
              <a:t>(593 </a:t>
            </a:r>
            <a:r>
              <a:rPr lang="en-US" sz="1100" baseline="30000" dirty="0" err="1" smtClean="0"/>
              <a:t>o</a:t>
            </a:r>
            <a:r>
              <a:rPr lang="en-US" sz="1100" dirty="0" err="1" smtClean="0"/>
              <a:t>C</a:t>
            </a:r>
            <a:r>
              <a:rPr lang="en-US" sz="1100" dirty="0" smtClean="0"/>
              <a:t>)</a:t>
            </a:r>
            <a:endParaRPr lang="en-US" dirty="0" smtClean="0"/>
          </a:p>
          <a:p>
            <a:endParaRPr lang="en-US"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32. </a:t>
            </a:r>
            <a:r>
              <a:rPr lang="en-US" sz="2000" dirty="0" smtClean="0"/>
              <a:t>A heat engine consumes heat at a rate of 99.0 Watts, and wastes heat at a rate of 27.0 Watts.  At what (Watt) rate does it do </a:t>
            </a:r>
            <a:r>
              <a:rPr lang="en-US" sz="2000" b="1" dirty="0" smtClean="0"/>
              <a:t>work</a:t>
            </a:r>
            <a:r>
              <a:rPr lang="en-US" sz="2000" dirty="0" smtClean="0"/>
              <a:t>? (72.0 W)</a:t>
            </a:r>
          </a:p>
          <a:p>
            <a:endParaRPr lang="en-US"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33. </a:t>
            </a:r>
            <a:r>
              <a:rPr lang="en-US" sz="2000" dirty="0" smtClean="0"/>
              <a:t>A Carnot cycle operates between 338 </a:t>
            </a:r>
            <a:r>
              <a:rPr lang="en-US" sz="2000" baseline="30000" dirty="0" err="1" smtClean="0"/>
              <a:t>o</a:t>
            </a:r>
            <a:r>
              <a:rPr lang="en-US" sz="2000" dirty="0" err="1" smtClean="0"/>
              <a:t>C</a:t>
            </a:r>
            <a:r>
              <a:rPr lang="en-US" sz="2000" dirty="0" smtClean="0"/>
              <a:t> and 35.0 </a:t>
            </a:r>
            <a:r>
              <a:rPr lang="en-US" sz="2000" baseline="30000" dirty="0" smtClean="0"/>
              <a:t>o</a:t>
            </a:r>
            <a:r>
              <a:rPr lang="en-US" sz="2000" dirty="0" smtClean="0"/>
              <a:t>C.  What </a:t>
            </a:r>
            <a:r>
              <a:rPr lang="en-US" sz="2000" b="1" dirty="0" smtClean="0"/>
              <a:t>heat</a:t>
            </a:r>
            <a:r>
              <a:rPr lang="en-US" sz="2000" dirty="0" smtClean="0"/>
              <a:t> does it waste if it consumes 539 J?    (272 J)</a:t>
            </a:r>
          </a:p>
          <a:p>
            <a:endParaRPr lang="en-US"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815882"/>
          </a:xfrm>
          <a:prstGeom prst="rect">
            <a:avLst/>
          </a:prstGeom>
          <a:noFill/>
        </p:spPr>
        <p:txBody>
          <a:bodyPr wrap="square" rtlCol="0">
            <a:spAutoFit/>
          </a:bodyPr>
          <a:lstStyle/>
          <a:p>
            <a:pPr lvl="0"/>
            <a:r>
              <a:rPr lang="en-US" sz="2000" dirty="0" smtClean="0"/>
              <a:t>34. </a:t>
            </a:r>
            <a:r>
              <a:rPr lang="en-US" dirty="0" smtClean="0"/>
              <a:t>A power plant operates at full Carnot efficiency .  It does useful work at a rate of 985 Watts, and wastes heat at a rate of 613 Watts.  It has a boiler temperature of 572 </a:t>
            </a:r>
            <a:r>
              <a:rPr lang="en-US" baseline="30000" dirty="0" smtClean="0"/>
              <a:t>o</a:t>
            </a:r>
            <a:r>
              <a:rPr lang="en-US" dirty="0" smtClean="0"/>
              <a:t>C.</a:t>
            </a:r>
          </a:p>
          <a:p>
            <a:pPr marL="800100" lvl="1" indent="-342900">
              <a:buFont typeface="+mj-lt"/>
              <a:buAutoNum type="alphaLcPeriod"/>
            </a:pPr>
            <a:r>
              <a:rPr lang="en-US" dirty="0" smtClean="0"/>
              <a:t>At what (Watt) rate does this engine consume heat from the boiler? </a:t>
            </a:r>
            <a:r>
              <a:rPr lang="en-US" sz="1100" dirty="0" smtClean="0"/>
              <a:t>(1598 W)</a:t>
            </a:r>
            <a:endParaRPr lang="en-US" dirty="0" smtClean="0"/>
          </a:p>
          <a:p>
            <a:pPr marL="800100" lvl="1" indent="-342900">
              <a:buFont typeface="+mj-lt"/>
              <a:buAutoNum type="alphaLcPeriod"/>
            </a:pPr>
            <a:r>
              <a:rPr lang="en-US" dirty="0" smtClean="0"/>
              <a:t>What is the </a:t>
            </a:r>
            <a:r>
              <a:rPr lang="en-US" b="1" dirty="0" smtClean="0"/>
              <a:t>efficiency</a:t>
            </a:r>
            <a:r>
              <a:rPr lang="en-US" dirty="0" smtClean="0"/>
              <a:t> of this engine? </a:t>
            </a:r>
            <a:r>
              <a:rPr lang="en-US" sz="1100" dirty="0" smtClean="0"/>
              <a:t>(0.616)</a:t>
            </a:r>
            <a:endParaRPr lang="en-US" dirty="0" smtClean="0"/>
          </a:p>
          <a:p>
            <a:pPr marL="800100" lvl="1" indent="-342900">
              <a:buFont typeface="+mj-lt"/>
              <a:buAutoNum type="alphaLcPeriod"/>
            </a:pPr>
            <a:r>
              <a:rPr lang="en-US" dirty="0" smtClean="0"/>
              <a:t>What is the exhaust </a:t>
            </a:r>
            <a:r>
              <a:rPr lang="en-US" b="1" dirty="0" smtClean="0"/>
              <a:t>temperature</a:t>
            </a:r>
            <a:r>
              <a:rPr lang="en-US" dirty="0" smtClean="0"/>
              <a:t>? (Answer in Celsius) </a:t>
            </a:r>
            <a:r>
              <a:rPr lang="en-US" sz="1100" dirty="0" smtClean="0"/>
              <a:t>(51.1 </a:t>
            </a:r>
            <a:r>
              <a:rPr lang="en-US" sz="1100" baseline="30000" dirty="0" err="1" smtClean="0"/>
              <a:t>o</a:t>
            </a:r>
            <a:r>
              <a:rPr lang="en-US" sz="1100" dirty="0" err="1" smtClean="0"/>
              <a:t>C</a:t>
            </a:r>
            <a:r>
              <a:rPr lang="en-US" sz="1100" dirty="0" smtClean="0"/>
              <a:t>)</a:t>
            </a:r>
            <a:endParaRPr lang="en-US" dirty="0" smtClean="0"/>
          </a:p>
          <a:p>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2. </a:t>
            </a:r>
            <a:r>
              <a:rPr lang="en-US" sz="2000" dirty="0" smtClean="0"/>
              <a:t>How many </a:t>
            </a:r>
            <a:r>
              <a:rPr lang="en-US" sz="2000" dirty="0" err="1" smtClean="0"/>
              <a:t>mols</a:t>
            </a:r>
            <a:r>
              <a:rPr lang="en-US" sz="2000" dirty="0" smtClean="0"/>
              <a:t> of an ideal gas would have an internal energy of 8910 J at a temperature of 25.0 </a:t>
            </a:r>
            <a:r>
              <a:rPr lang="en-US" sz="2000" baseline="30000" dirty="0" err="1" smtClean="0"/>
              <a:t>o</a:t>
            </a:r>
            <a:r>
              <a:rPr lang="en-US" sz="2000" dirty="0" err="1" smtClean="0"/>
              <a:t>C</a:t>
            </a:r>
            <a:r>
              <a:rPr lang="en-US" sz="2000" dirty="0" smtClean="0"/>
              <a:t>? (2.40 </a:t>
            </a:r>
            <a:r>
              <a:rPr lang="en-US" sz="2000" dirty="0" err="1" smtClean="0"/>
              <a:t>mols</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35. </a:t>
            </a:r>
            <a:r>
              <a:rPr lang="en-US" sz="2000" dirty="0" smtClean="0"/>
              <a:t>A heat engine consumes 96.0 J of heat and does 53.0 J of work.  What </a:t>
            </a:r>
            <a:r>
              <a:rPr lang="en-US" sz="2000" b="1" dirty="0" smtClean="0"/>
              <a:t>heat</a:t>
            </a:r>
            <a:r>
              <a:rPr lang="en-US" sz="2000" dirty="0" smtClean="0"/>
              <a:t> does it waste? (43.0 J)</a:t>
            </a:r>
          </a:p>
          <a:p>
            <a:endParaRPr lang="en-US"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36. </a:t>
            </a:r>
            <a:r>
              <a:rPr lang="en-US" sz="2000" dirty="0" smtClean="0"/>
              <a:t>A Carnot cycle operates at an efficiency of 32.0 % with a cool temperature of 53.0 </a:t>
            </a:r>
            <a:r>
              <a:rPr lang="en-US" sz="2000" baseline="30000" dirty="0" smtClean="0"/>
              <a:t>o</a:t>
            </a:r>
            <a:r>
              <a:rPr lang="en-US" sz="2000" dirty="0" smtClean="0"/>
              <a:t>C.  What is its boiler </a:t>
            </a:r>
            <a:r>
              <a:rPr lang="en-US" sz="2000" b="1" dirty="0" smtClean="0"/>
              <a:t>temperature</a:t>
            </a:r>
            <a:r>
              <a:rPr lang="en-US" sz="2000" dirty="0" smtClean="0"/>
              <a:t>?  (Answer in Celsius) (206 </a:t>
            </a:r>
            <a:r>
              <a:rPr lang="en-US" sz="2000" baseline="30000" dirty="0" err="1" smtClean="0"/>
              <a:t>o</a:t>
            </a:r>
            <a:r>
              <a:rPr lang="en-US" sz="2000" dirty="0" err="1" smtClean="0"/>
              <a:t>C</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815882"/>
          </a:xfrm>
          <a:prstGeom prst="rect">
            <a:avLst/>
          </a:prstGeom>
          <a:noFill/>
        </p:spPr>
        <p:txBody>
          <a:bodyPr wrap="square" rtlCol="0">
            <a:spAutoFit/>
          </a:bodyPr>
          <a:lstStyle/>
          <a:p>
            <a:pPr lvl="0"/>
            <a:r>
              <a:rPr lang="en-US" sz="2000" dirty="0" smtClean="0"/>
              <a:t>37. </a:t>
            </a:r>
            <a:r>
              <a:rPr lang="en-US" dirty="0" smtClean="0"/>
              <a:t>A power plant operates at full Carnot efficiency between 86.0 </a:t>
            </a:r>
            <a:r>
              <a:rPr lang="en-US" baseline="30000" dirty="0" err="1" smtClean="0"/>
              <a:t>o</a:t>
            </a:r>
            <a:r>
              <a:rPr lang="en-US" dirty="0" err="1" smtClean="0"/>
              <a:t>C</a:t>
            </a:r>
            <a:r>
              <a:rPr lang="en-US" dirty="0" smtClean="0"/>
              <a:t> and 665 </a:t>
            </a:r>
            <a:r>
              <a:rPr lang="en-US" baseline="30000" dirty="0" smtClean="0"/>
              <a:t>o</a:t>
            </a:r>
            <a:r>
              <a:rPr lang="en-US" dirty="0" smtClean="0"/>
              <a:t>C.  It consumes heat from the boiler at a rate of 8720 Watts.</a:t>
            </a:r>
          </a:p>
          <a:p>
            <a:pPr marL="800100" lvl="1" indent="-342900">
              <a:buFont typeface="+mj-lt"/>
              <a:buAutoNum type="alphaLcPeriod"/>
            </a:pPr>
            <a:r>
              <a:rPr lang="en-US" dirty="0" smtClean="0"/>
              <a:t>What is the </a:t>
            </a:r>
            <a:r>
              <a:rPr lang="en-US" b="1" dirty="0" smtClean="0"/>
              <a:t>efficiency</a:t>
            </a:r>
            <a:r>
              <a:rPr lang="en-US" dirty="0" smtClean="0"/>
              <a:t> of this engine? </a:t>
            </a:r>
            <a:r>
              <a:rPr lang="en-US" sz="1100" dirty="0" smtClean="0"/>
              <a:t>(0.617)</a:t>
            </a:r>
            <a:endParaRPr lang="en-US" dirty="0" smtClean="0"/>
          </a:p>
          <a:p>
            <a:pPr marL="800100" lvl="1" indent="-342900">
              <a:buFont typeface="+mj-lt"/>
              <a:buAutoNum type="alphaLcPeriod"/>
            </a:pPr>
            <a:r>
              <a:rPr lang="en-US" dirty="0" smtClean="0"/>
              <a:t>At what (Watt) rate is </a:t>
            </a:r>
            <a:r>
              <a:rPr lang="en-US" b="1" dirty="0" smtClean="0"/>
              <a:t>work</a:t>
            </a:r>
            <a:r>
              <a:rPr lang="en-US" dirty="0" smtClean="0"/>
              <a:t> done? </a:t>
            </a:r>
            <a:r>
              <a:rPr lang="en-US" sz="1100" dirty="0" smtClean="0"/>
              <a:t>(5380 W)</a:t>
            </a:r>
            <a:endParaRPr lang="en-US" dirty="0" smtClean="0"/>
          </a:p>
          <a:p>
            <a:pPr marL="800100" lvl="1" indent="-342900">
              <a:buFont typeface="+mj-lt"/>
              <a:buAutoNum type="alphaLcPeriod"/>
            </a:pPr>
            <a:r>
              <a:rPr lang="en-US" dirty="0" smtClean="0"/>
              <a:t>At what rate is heat wasted? </a:t>
            </a:r>
            <a:r>
              <a:rPr lang="en-US" sz="1100" dirty="0" smtClean="0"/>
              <a:t>(3340 W)</a:t>
            </a:r>
            <a:endParaRPr lang="en-US" dirty="0" smtClean="0"/>
          </a:p>
          <a:p>
            <a:endParaRPr lang="en-US"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38. </a:t>
            </a:r>
            <a:r>
              <a:rPr lang="en-US" sz="2000" dirty="0" smtClean="0"/>
              <a:t>A heat engine does 12.0 J of work, and wastes 25.0 J.  What </a:t>
            </a:r>
            <a:r>
              <a:rPr lang="en-US" sz="2000" b="1" dirty="0" smtClean="0"/>
              <a:t>heat</a:t>
            </a:r>
            <a:r>
              <a:rPr lang="en-US" sz="2000" dirty="0" smtClean="0"/>
              <a:t> does it consume? (37.0 J)</a:t>
            </a:r>
          </a:p>
          <a:p>
            <a:endParaRPr lang="en-US"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39. </a:t>
            </a:r>
            <a:r>
              <a:rPr lang="en-US" sz="2000" dirty="0" smtClean="0"/>
              <a:t>A Carnot cycle operates between 426 </a:t>
            </a:r>
            <a:r>
              <a:rPr lang="en-US" sz="2000" baseline="30000" dirty="0" err="1" smtClean="0"/>
              <a:t>o</a:t>
            </a:r>
            <a:r>
              <a:rPr lang="en-US" sz="2000" dirty="0" err="1" smtClean="0"/>
              <a:t>C</a:t>
            </a:r>
            <a:r>
              <a:rPr lang="en-US" sz="2000" dirty="0" smtClean="0"/>
              <a:t> and 91.0 </a:t>
            </a:r>
            <a:r>
              <a:rPr lang="en-US" sz="2000" baseline="30000" dirty="0" smtClean="0"/>
              <a:t>o</a:t>
            </a:r>
            <a:r>
              <a:rPr lang="en-US" sz="2000" dirty="0" smtClean="0"/>
              <a:t>C.  What is its </a:t>
            </a:r>
            <a:r>
              <a:rPr lang="en-US" sz="2000" b="1" dirty="0" smtClean="0"/>
              <a:t>efficiency</a:t>
            </a:r>
            <a:r>
              <a:rPr lang="en-US" sz="2000" dirty="0" smtClean="0"/>
              <a:t>?  If it consumes 263 J of heat, how much </a:t>
            </a:r>
            <a:r>
              <a:rPr lang="en-US" sz="2000" b="1" dirty="0" smtClean="0"/>
              <a:t>work</a:t>
            </a:r>
            <a:r>
              <a:rPr lang="en-US" sz="2000" dirty="0" smtClean="0"/>
              <a:t> does it do?  (0.479, 126 J)</a:t>
            </a:r>
          </a:p>
          <a:p>
            <a:endParaRPr lang="en-US"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815882"/>
          </a:xfrm>
          <a:prstGeom prst="rect">
            <a:avLst/>
          </a:prstGeom>
          <a:noFill/>
        </p:spPr>
        <p:txBody>
          <a:bodyPr wrap="square" rtlCol="0">
            <a:spAutoFit/>
          </a:bodyPr>
          <a:lstStyle/>
          <a:p>
            <a:pPr lvl="0"/>
            <a:r>
              <a:rPr lang="en-US" sz="2000" dirty="0" smtClean="0"/>
              <a:t>40. </a:t>
            </a:r>
            <a:r>
              <a:rPr lang="en-US" dirty="0" smtClean="0"/>
              <a:t>A power plant operates at full Carnot efficiency between 93.0 </a:t>
            </a:r>
            <a:r>
              <a:rPr lang="en-US" baseline="30000" dirty="0" err="1" smtClean="0"/>
              <a:t>o</a:t>
            </a:r>
            <a:r>
              <a:rPr lang="en-US" dirty="0" err="1" smtClean="0"/>
              <a:t>C</a:t>
            </a:r>
            <a:r>
              <a:rPr lang="en-US" dirty="0" smtClean="0"/>
              <a:t> and 378 </a:t>
            </a:r>
            <a:r>
              <a:rPr lang="en-US" baseline="30000" dirty="0" smtClean="0"/>
              <a:t>o</a:t>
            </a:r>
            <a:r>
              <a:rPr lang="en-US" dirty="0" smtClean="0"/>
              <a:t>C.  It wastes heat at a rate of 3610 Watts.</a:t>
            </a:r>
          </a:p>
          <a:p>
            <a:pPr marL="800100" lvl="1" indent="-342900">
              <a:buFont typeface="+mj-lt"/>
              <a:buAutoNum type="alphaLcPeriod"/>
            </a:pPr>
            <a:r>
              <a:rPr lang="en-US" dirty="0" smtClean="0"/>
              <a:t>What is the </a:t>
            </a:r>
            <a:r>
              <a:rPr lang="en-US" b="1" dirty="0" smtClean="0"/>
              <a:t>efficiency</a:t>
            </a:r>
            <a:r>
              <a:rPr lang="en-US" dirty="0" smtClean="0"/>
              <a:t> of this engine? </a:t>
            </a:r>
            <a:r>
              <a:rPr lang="en-US" sz="1100" dirty="0" smtClean="0"/>
              <a:t>(0.438)</a:t>
            </a:r>
            <a:endParaRPr lang="en-US" dirty="0" smtClean="0"/>
          </a:p>
          <a:p>
            <a:pPr marL="800100" lvl="1" indent="-342900">
              <a:buFont typeface="+mj-lt"/>
              <a:buAutoNum type="alphaLcPeriod"/>
            </a:pPr>
            <a:r>
              <a:rPr lang="en-US" dirty="0" smtClean="0"/>
              <a:t>At what (Watt) rate does heat flow from the boiler? </a:t>
            </a:r>
            <a:r>
              <a:rPr lang="en-US" sz="1100" dirty="0" smtClean="0"/>
              <a:t>(6420 W)</a:t>
            </a:r>
            <a:endParaRPr lang="en-US" dirty="0" smtClean="0"/>
          </a:p>
          <a:p>
            <a:pPr marL="800100" lvl="1" indent="-342900">
              <a:buFont typeface="+mj-lt"/>
              <a:buAutoNum type="alphaLcPeriod"/>
            </a:pPr>
            <a:r>
              <a:rPr lang="en-US" dirty="0" smtClean="0"/>
              <a:t>At what rate is </a:t>
            </a:r>
            <a:r>
              <a:rPr lang="en-US" b="1" dirty="0" smtClean="0"/>
              <a:t>work</a:t>
            </a:r>
            <a:r>
              <a:rPr lang="en-US" dirty="0" smtClean="0"/>
              <a:t> done? </a:t>
            </a:r>
            <a:r>
              <a:rPr lang="en-US" sz="1100" dirty="0" smtClean="0"/>
              <a:t>(2810 W)</a:t>
            </a:r>
            <a:endParaRPr lang="en-US" dirty="0" smtClean="0"/>
          </a:p>
          <a:p>
            <a:endParaRPr lang="en-US"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41. </a:t>
            </a:r>
            <a:r>
              <a:rPr lang="en-US" sz="2000" dirty="0" smtClean="0"/>
              <a:t>A heat engine consumes 95.0 J of heat and wastes 78.0 J.  What </a:t>
            </a:r>
            <a:r>
              <a:rPr lang="en-US" sz="2000" b="1" dirty="0" smtClean="0"/>
              <a:t>work</a:t>
            </a:r>
            <a:r>
              <a:rPr lang="en-US" sz="2000" dirty="0" smtClean="0"/>
              <a:t> does it do? (17.0 J)</a:t>
            </a:r>
          </a:p>
          <a:p>
            <a:endParaRPr lang="en-US"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42. </a:t>
            </a:r>
            <a:r>
              <a:rPr lang="en-US" sz="2000" dirty="0" smtClean="0"/>
              <a:t>A Carnot cycle operates at an efficiency of 38.0 % with a boiler temperature of 641 </a:t>
            </a:r>
            <a:r>
              <a:rPr lang="en-US" sz="2000" baseline="30000" dirty="0" smtClean="0"/>
              <a:t>o</a:t>
            </a:r>
            <a:r>
              <a:rPr lang="en-US" sz="2000" dirty="0" smtClean="0"/>
              <a:t>C.  What is its exhaust </a:t>
            </a:r>
            <a:r>
              <a:rPr lang="en-US" sz="2000" b="1" dirty="0" smtClean="0"/>
              <a:t>temperature</a:t>
            </a:r>
            <a:r>
              <a:rPr lang="en-US" sz="2000" dirty="0" smtClean="0"/>
              <a:t>?  (Answer in Celsius)  (294 </a:t>
            </a:r>
            <a:r>
              <a:rPr lang="en-US" sz="2000" baseline="30000" dirty="0" err="1" smtClean="0"/>
              <a:t>o</a:t>
            </a:r>
            <a:r>
              <a:rPr lang="en-US" sz="2000" dirty="0" err="1" smtClean="0"/>
              <a:t>C</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815882"/>
          </a:xfrm>
          <a:prstGeom prst="rect">
            <a:avLst/>
          </a:prstGeom>
          <a:noFill/>
        </p:spPr>
        <p:txBody>
          <a:bodyPr wrap="square" rtlCol="0">
            <a:spAutoFit/>
          </a:bodyPr>
          <a:lstStyle/>
          <a:p>
            <a:pPr lvl="0"/>
            <a:r>
              <a:rPr lang="en-US" sz="2000" dirty="0" smtClean="0"/>
              <a:t>43. </a:t>
            </a:r>
            <a:r>
              <a:rPr lang="en-US" dirty="0" smtClean="0"/>
              <a:t>A power plant operates at full Carnot efficiency between 49.0 </a:t>
            </a:r>
            <a:r>
              <a:rPr lang="en-US" baseline="30000" dirty="0" err="1" smtClean="0"/>
              <a:t>o</a:t>
            </a:r>
            <a:r>
              <a:rPr lang="en-US" dirty="0" err="1" smtClean="0"/>
              <a:t>C</a:t>
            </a:r>
            <a:r>
              <a:rPr lang="en-US" dirty="0" smtClean="0"/>
              <a:t> and 295 </a:t>
            </a:r>
            <a:r>
              <a:rPr lang="en-US" baseline="30000" dirty="0" smtClean="0"/>
              <a:t>o</a:t>
            </a:r>
            <a:r>
              <a:rPr lang="en-US" dirty="0" smtClean="0"/>
              <a:t>C.  It has a power output of 7820 Watts.</a:t>
            </a:r>
          </a:p>
          <a:p>
            <a:pPr marL="800100" lvl="1" indent="-342900">
              <a:buFont typeface="+mj-lt"/>
              <a:buAutoNum type="alphaLcPeriod"/>
            </a:pPr>
            <a:r>
              <a:rPr lang="en-US" dirty="0" smtClean="0"/>
              <a:t>What is the </a:t>
            </a:r>
            <a:r>
              <a:rPr lang="en-US" b="1" dirty="0" smtClean="0"/>
              <a:t>efficiency</a:t>
            </a:r>
            <a:r>
              <a:rPr lang="en-US" dirty="0" smtClean="0"/>
              <a:t> of this engine? </a:t>
            </a:r>
            <a:r>
              <a:rPr lang="en-US" sz="1100" dirty="0" smtClean="0"/>
              <a:t>(0.433)</a:t>
            </a:r>
            <a:endParaRPr lang="en-US" dirty="0" smtClean="0"/>
          </a:p>
          <a:p>
            <a:pPr marL="800100" lvl="1" indent="-342900">
              <a:buFont typeface="+mj-lt"/>
              <a:buAutoNum type="alphaLcPeriod"/>
            </a:pPr>
            <a:r>
              <a:rPr lang="en-US" dirty="0" smtClean="0"/>
              <a:t>At what (Watt) rate does heat flow from the boiler? </a:t>
            </a:r>
            <a:r>
              <a:rPr lang="en-US" sz="1100" dirty="0" smtClean="0"/>
              <a:t>(18,060 W)</a:t>
            </a:r>
            <a:endParaRPr lang="en-US" dirty="0" smtClean="0"/>
          </a:p>
          <a:p>
            <a:pPr marL="800100" lvl="1" indent="-342900">
              <a:buFont typeface="+mj-lt"/>
              <a:buAutoNum type="alphaLcPeriod"/>
            </a:pPr>
            <a:r>
              <a:rPr lang="en-US" dirty="0" smtClean="0"/>
              <a:t>At what rate is heat wasted? </a:t>
            </a:r>
            <a:r>
              <a:rPr lang="en-US" sz="1100" dirty="0" smtClean="0"/>
              <a:t>(10,240 W)</a:t>
            </a:r>
            <a:endParaRPr lang="en-US" dirty="0" smtClean="0"/>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3. </a:t>
            </a:r>
            <a:r>
              <a:rPr lang="en-US" sz="2000" dirty="0" smtClean="0"/>
              <a:t>At what temperature in Celsius does 2.30 </a:t>
            </a:r>
            <a:r>
              <a:rPr lang="en-US" sz="2000" dirty="0" err="1" smtClean="0"/>
              <a:t>mols</a:t>
            </a:r>
            <a:r>
              <a:rPr lang="en-US" sz="2000" dirty="0" smtClean="0"/>
              <a:t> of an ideal gas have 34,500 J of internal energy? (930. </a:t>
            </a:r>
            <a:r>
              <a:rPr lang="en-US" sz="2000" baseline="30000" dirty="0" err="1" smtClean="0"/>
              <a:t>o</a:t>
            </a:r>
            <a:r>
              <a:rPr lang="en-US" sz="2000" dirty="0" err="1" smtClean="0"/>
              <a:t>C</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4. </a:t>
            </a:r>
            <a:r>
              <a:rPr lang="en-US" sz="2000" dirty="0" smtClean="0"/>
              <a:t>What is the internal energy of 153 grams of Argon gas at STP? (m = 39.948 g/mol) (13,040 J)</a:t>
            </a:r>
          </a:p>
          <a:p>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5. </a:t>
            </a:r>
            <a:r>
              <a:rPr lang="en-US" sz="2000" dirty="0" smtClean="0"/>
              <a:t>At what temperature in Celsius does 15.0 </a:t>
            </a:r>
            <a:r>
              <a:rPr lang="en-US" sz="2000" dirty="0" err="1" smtClean="0"/>
              <a:t>mols</a:t>
            </a:r>
            <a:r>
              <a:rPr lang="en-US" sz="2000" dirty="0" smtClean="0"/>
              <a:t> of an ideal gas have 126,000 J of internal energy? (401 </a:t>
            </a:r>
            <a:r>
              <a:rPr lang="en-US" sz="2000" baseline="30000" dirty="0" err="1" smtClean="0"/>
              <a:t>o</a:t>
            </a:r>
            <a:r>
              <a:rPr lang="en-US" sz="2000" dirty="0" err="1" smtClean="0"/>
              <a:t>C</a:t>
            </a:r>
            <a:r>
              <a:rPr lang="en-US" sz="2000" dirty="0" smtClean="0"/>
              <a:t>)</a:t>
            </a:r>
          </a:p>
          <a:p>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554545"/>
          </a:xfrm>
          <a:prstGeom prst="rect">
            <a:avLst/>
          </a:prstGeom>
          <a:noFill/>
        </p:spPr>
        <p:txBody>
          <a:bodyPr wrap="square" rtlCol="0">
            <a:spAutoFit/>
          </a:bodyPr>
          <a:lstStyle/>
          <a:p>
            <a:r>
              <a:rPr lang="en-US" sz="2000" dirty="0" smtClean="0"/>
              <a:t>6-9:</a:t>
            </a:r>
          </a:p>
          <a:p>
            <a:pPr marL="457200" lvl="0" indent="-457200">
              <a:buFont typeface="+mj-lt"/>
              <a:buAutoNum type="arabicPeriod" startAt="6"/>
            </a:pPr>
            <a:r>
              <a:rPr lang="en-US" sz="2000" dirty="0" smtClean="0"/>
              <a:t>Physically, how does a compressing piston heat up a gas?</a:t>
            </a:r>
          </a:p>
          <a:p>
            <a:pPr marL="457200" lvl="0" indent="-457200">
              <a:buFont typeface="+mj-lt"/>
              <a:buAutoNum type="arabicPeriod" startAt="6"/>
            </a:pPr>
            <a:r>
              <a:rPr lang="en-US" sz="2000" dirty="0" smtClean="0"/>
              <a:t>Why does an adiabatic compression that cuts the volume in half, more than double the pressure?</a:t>
            </a:r>
          </a:p>
          <a:p>
            <a:pPr marL="457200" lvl="0" indent="-457200">
              <a:buFont typeface="+mj-lt"/>
              <a:buAutoNum type="arabicPeriod" startAt="6"/>
            </a:pPr>
            <a:r>
              <a:rPr lang="en-US" sz="2000" dirty="0" smtClean="0"/>
              <a:t>Physically, how does an expanding piston cool a gas?</a:t>
            </a:r>
          </a:p>
          <a:p>
            <a:pPr marL="457200" lvl="0" indent="-457200">
              <a:buFont typeface="+mj-lt"/>
              <a:buAutoNum type="arabicPeriod" startAt="6"/>
            </a:pPr>
            <a:r>
              <a:rPr lang="en-US" sz="2000" dirty="0" smtClean="0"/>
              <a:t>Why does an adiabatic expansion that doubles the volume, cut the pressure by more than a half?</a:t>
            </a:r>
          </a:p>
          <a:p>
            <a:endParaRPr lang="en-US" sz="2000" dirty="0">
              <a:latin typeface="Times New Roman" pitchFamily="18" charset="0"/>
              <a:cs typeface="Times New Roman" pitchFamily="18" charset="0"/>
            </a:endParaRPr>
          </a:p>
        </p:txBody>
      </p:sp>
      <p:pic>
        <p:nvPicPr>
          <p:cNvPr id="3" name="Picture 25" descr="FG15_02"/>
          <p:cNvPicPr>
            <a:picLocks noChangeAspect="1" noChangeArrowheads="1"/>
          </p:cNvPicPr>
          <p:nvPr/>
        </p:nvPicPr>
        <p:blipFill>
          <a:blip r:embed="rId2" cstate="print"/>
          <a:srcRect l="37042" t="6580" r="38391" b="7895"/>
          <a:stretch>
            <a:fillRect/>
          </a:stretch>
        </p:blipFill>
        <p:spPr bwMode="auto">
          <a:xfrm>
            <a:off x="7272338" y="2095500"/>
            <a:ext cx="1871662" cy="3619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10. </a:t>
            </a:r>
            <a:r>
              <a:rPr lang="en-US" sz="2000" dirty="0" smtClean="0"/>
              <a:t>An ideal gas adiabatically expands from a pressure of 7820 Pa and volume of 4.50 liters to 6.70 liters.  What is the new pressure? (4030 Pa)</a:t>
            </a:r>
          </a:p>
          <a:p>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015663"/>
          </a:xfrm>
          <a:prstGeom prst="rect">
            <a:avLst/>
          </a:prstGeom>
          <a:noFill/>
        </p:spPr>
        <p:txBody>
          <a:bodyPr wrap="square" rtlCol="0">
            <a:spAutoFit/>
          </a:bodyPr>
          <a:lstStyle/>
          <a:p>
            <a:pPr lvl="0"/>
            <a:r>
              <a:rPr lang="en-US" sz="2000" dirty="0" smtClean="0"/>
              <a:t>11. </a:t>
            </a:r>
            <a:r>
              <a:rPr lang="en-US" sz="2000" dirty="0" smtClean="0"/>
              <a:t>5.20 liters of an ideal gas is adiabatically compressed from a pressure of 12,400 Pa to 24,800 Pa.  What is the volume after the compression? (3.43 Liters)</a:t>
            </a:r>
          </a:p>
          <a:p>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urr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1548</Words>
  <Application>Microsoft Office PowerPoint</Application>
  <PresentationFormat>On-screen Show (16:10)</PresentationFormat>
  <Paragraphs>60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Worksheet 15B</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Chris Murray</cp:lastModifiedBy>
  <cp:revision>15</cp:revision>
  <dcterms:created xsi:type="dcterms:W3CDTF">2018-09-08T17:19:06Z</dcterms:created>
  <dcterms:modified xsi:type="dcterms:W3CDTF">2022-06-29T21:48:02Z</dcterms:modified>
</cp:coreProperties>
</file>