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9" r:id="rId3"/>
    <p:sldId id="268" r:id="rId4"/>
    <p:sldId id="290" r:id="rId5"/>
    <p:sldId id="291" r:id="rId6"/>
    <p:sldId id="292" r:id="rId7"/>
    <p:sldId id="293"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307" r:id="rId22"/>
    <p:sldId id="308" r:id="rId23"/>
    <p:sldId id="309" r:id="rId24"/>
    <p:sldId id="288" r:id="rId25"/>
    <p:sldId id="282" r:id="rId26"/>
    <p:sldId id="283" r:id="rId27"/>
    <p:sldId id="284" r:id="rId28"/>
    <p:sldId id="285" r:id="rId29"/>
    <p:sldId id="286" r:id="rId30"/>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00" userDrawn="1">
          <p15:clr>
            <a:srgbClr val="A4A3A4"/>
          </p15:clr>
        </p15:guide>
        <p15:guide id="2" pos="2880" userDrawn="1">
          <p15:clr>
            <a:srgbClr val="A4A3A4"/>
          </p15:clr>
        </p15:guide>
        <p15:guide id="3" orient="horz" pos="18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6"/>
    <p:restoredTop sz="94643"/>
  </p:normalViewPr>
  <p:slideViewPr>
    <p:cSldViewPr>
      <p:cViewPr varScale="1">
        <p:scale>
          <a:sx n="144" d="100"/>
          <a:sy n="144" d="100"/>
        </p:scale>
        <p:origin x="520" y="176"/>
      </p:cViewPr>
      <p:guideLst>
        <p:guide orient="horz" pos="2000"/>
        <p:guide pos="2880"/>
        <p:guide orient="horz" pos="180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7"/>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196" indent="0" algn="ctr">
              <a:buNone/>
              <a:defRPr>
                <a:solidFill>
                  <a:schemeClr val="tx1">
                    <a:tint val="75000"/>
                  </a:schemeClr>
                </a:solidFill>
              </a:defRPr>
            </a:lvl2pPr>
            <a:lvl3pPr marL="914391" indent="0" algn="ctr">
              <a:buNone/>
              <a:defRPr>
                <a:solidFill>
                  <a:schemeClr val="tx1">
                    <a:tint val="75000"/>
                  </a:schemeClr>
                </a:solidFill>
              </a:defRPr>
            </a:lvl3pPr>
            <a:lvl4pPr marL="1371587" indent="0" algn="ctr">
              <a:buNone/>
              <a:defRPr>
                <a:solidFill>
                  <a:schemeClr val="tx1">
                    <a:tint val="75000"/>
                  </a:schemeClr>
                </a:solidFill>
              </a:defRPr>
            </a:lvl4pPr>
            <a:lvl5pPr marL="1828782" indent="0" algn="ctr">
              <a:buNone/>
              <a:defRPr>
                <a:solidFill>
                  <a:schemeClr val="tx1">
                    <a:tint val="75000"/>
                  </a:schemeClr>
                </a:solidFill>
              </a:defRPr>
            </a:lvl5pPr>
            <a:lvl6pPr marL="2285978" indent="0" algn="ctr">
              <a:buNone/>
              <a:defRPr>
                <a:solidFill>
                  <a:schemeClr val="tx1">
                    <a:tint val="75000"/>
                  </a:schemeClr>
                </a:solidFill>
              </a:defRPr>
            </a:lvl6pPr>
            <a:lvl7pPr marL="2743173" indent="0" algn="ctr">
              <a:buNone/>
              <a:defRPr>
                <a:solidFill>
                  <a:schemeClr val="tx1">
                    <a:tint val="75000"/>
                  </a:schemeClr>
                </a:solidFill>
              </a:defRPr>
            </a:lvl7pPr>
            <a:lvl8pPr marL="3200368" indent="0" algn="ctr">
              <a:buNone/>
              <a:defRPr>
                <a:solidFill>
                  <a:schemeClr val="tx1">
                    <a:tint val="75000"/>
                  </a:schemeClr>
                </a:solidFill>
              </a:defRPr>
            </a:lvl8pPr>
            <a:lvl9pPr marL="365756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A07C53E-8FC8-4CEC-854B-7C6C5C8CC978}" type="datetimeFigureOut">
              <a:rPr lang="en-US" smtClean="0"/>
              <a:pPr/>
              <a:t>5/21/21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28B2E-34AF-44B6-B245-F240D94C36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07C53E-8FC8-4CEC-854B-7C6C5C8CC978}" type="datetimeFigureOut">
              <a:rPr lang="en-US" smtClean="0"/>
              <a:pPr/>
              <a:t>5/21/21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28B2E-34AF-44B6-B245-F240D94C36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07C53E-8FC8-4CEC-854B-7C6C5C8CC978}" type="datetimeFigureOut">
              <a:rPr lang="en-US" smtClean="0"/>
              <a:pPr/>
              <a:t>5/21/21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28B2E-34AF-44B6-B245-F240D94C36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07C53E-8FC8-4CEC-854B-7C6C5C8CC978}" type="datetimeFigureOut">
              <a:rPr lang="en-US" smtClean="0"/>
              <a:pPr/>
              <a:t>5/21/21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28B2E-34AF-44B6-B245-F240D94C36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20"/>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196" indent="0">
              <a:buNone/>
              <a:defRPr sz="1800">
                <a:solidFill>
                  <a:schemeClr val="tx1">
                    <a:tint val="75000"/>
                  </a:schemeClr>
                </a:solidFill>
              </a:defRPr>
            </a:lvl2pPr>
            <a:lvl3pPr marL="914391" indent="0">
              <a:buNone/>
              <a:defRPr sz="1600">
                <a:solidFill>
                  <a:schemeClr val="tx1">
                    <a:tint val="75000"/>
                  </a:schemeClr>
                </a:solidFill>
              </a:defRPr>
            </a:lvl3pPr>
            <a:lvl4pPr marL="1371587" indent="0">
              <a:buNone/>
              <a:defRPr sz="1400">
                <a:solidFill>
                  <a:schemeClr val="tx1">
                    <a:tint val="75000"/>
                  </a:schemeClr>
                </a:solidFill>
              </a:defRPr>
            </a:lvl4pPr>
            <a:lvl5pPr marL="1828782" indent="0">
              <a:buNone/>
              <a:defRPr sz="1400">
                <a:solidFill>
                  <a:schemeClr val="tx1">
                    <a:tint val="75000"/>
                  </a:schemeClr>
                </a:solidFill>
              </a:defRPr>
            </a:lvl5pPr>
            <a:lvl6pPr marL="2285978" indent="0">
              <a:buNone/>
              <a:defRPr sz="1400">
                <a:solidFill>
                  <a:schemeClr val="tx1">
                    <a:tint val="75000"/>
                  </a:schemeClr>
                </a:solidFill>
              </a:defRPr>
            </a:lvl6pPr>
            <a:lvl7pPr marL="2743173" indent="0">
              <a:buNone/>
              <a:defRPr sz="1400">
                <a:solidFill>
                  <a:schemeClr val="tx1">
                    <a:tint val="75000"/>
                  </a:schemeClr>
                </a:solidFill>
              </a:defRPr>
            </a:lvl7pPr>
            <a:lvl8pPr marL="3200368" indent="0">
              <a:buNone/>
              <a:defRPr sz="1400">
                <a:solidFill>
                  <a:schemeClr val="tx1">
                    <a:tint val="75000"/>
                  </a:schemeClr>
                </a:solidFill>
              </a:defRPr>
            </a:lvl8pPr>
            <a:lvl9pPr marL="365756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07C53E-8FC8-4CEC-854B-7C6C5C8CC978}" type="datetimeFigureOut">
              <a:rPr lang="en-US" smtClean="0"/>
              <a:pPr/>
              <a:t>5/21/21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28B2E-34AF-44B6-B245-F240D94C36D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11252"/>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11252"/>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07C53E-8FC8-4CEC-854B-7C6C5C8CC978}" type="datetimeFigureOut">
              <a:rPr lang="en-US" smtClean="0"/>
              <a:pPr/>
              <a:t>5/21/21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28B2E-34AF-44B6-B245-F240D94C36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6"/>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0" y="1279261"/>
            <a:ext cx="4041775" cy="533136"/>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07C53E-8FC8-4CEC-854B-7C6C5C8CC978}" type="datetimeFigureOut">
              <a:rPr lang="en-US" smtClean="0"/>
              <a:pPr/>
              <a:t>5/21/21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F28B2E-34AF-44B6-B245-F240D94C36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07C53E-8FC8-4CEC-854B-7C6C5C8CC978}" type="datetimeFigureOut">
              <a:rPr lang="en-US" smtClean="0"/>
              <a:pPr/>
              <a:t>5/21/21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F28B2E-34AF-44B6-B245-F240D94C36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07C53E-8FC8-4CEC-854B-7C6C5C8CC978}" type="datetimeFigureOut">
              <a:rPr lang="en-US" smtClean="0"/>
              <a:pPr/>
              <a:t>5/21/21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F28B2E-34AF-44B6-B245-F240D94C36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27542"/>
            <a:ext cx="3008313" cy="96837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4"/>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195919"/>
            <a:ext cx="3008313" cy="3909219"/>
          </a:xfrm>
        </p:spPr>
        <p:txBody>
          <a:bodyPr/>
          <a:lstStyle>
            <a:lvl1pPr marL="0" indent="0">
              <a:buNone/>
              <a:defRPr sz="1400"/>
            </a:lvl1pPr>
            <a:lvl2pPr marL="457196" indent="0">
              <a:buNone/>
              <a:defRPr sz="1200"/>
            </a:lvl2pPr>
            <a:lvl3pPr marL="914391" indent="0">
              <a:buNone/>
              <a:defRPr sz="1000"/>
            </a:lvl3pPr>
            <a:lvl4pPr marL="1371587" indent="0">
              <a:buNone/>
              <a:defRPr sz="900"/>
            </a:lvl4pPr>
            <a:lvl5pPr marL="1828782" indent="0">
              <a:buNone/>
              <a:defRPr sz="900"/>
            </a:lvl5pPr>
            <a:lvl6pPr marL="2285978" indent="0">
              <a:buNone/>
              <a:defRPr sz="900"/>
            </a:lvl6pPr>
            <a:lvl7pPr marL="2743173" indent="0">
              <a:buNone/>
              <a:defRPr sz="900"/>
            </a:lvl7pPr>
            <a:lvl8pPr marL="3200368" indent="0">
              <a:buNone/>
              <a:defRPr sz="900"/>
            </a:lvl8pPr>
            <a:lvl9pPr marL="365756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07C53E-8FC8-4CEC-854B-7C6C5C8CC978}" type="datetimeFigureOut">
              <a:rPr lang="en-US" smtClean="0"/>
              <a:pPr/>
              <a:t>5/21/21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28B2E-34AF-44B6-B245-F240D94C36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196" indent="0">
              <a:buNone/>
              <a:defRPr sz="2800"/>
            </a:lvl2pPr>
            <a:lvl3pPr marL="914391" indent="0">
              <a:buNone/>
              <a:defRPr sz="2400"/>
            </a:lvl3pPr>
            <a:lvl4pPr marL="1371587" indent="0">
              <a:buNone/>
              <a:defRPr sz="2000"/>
            </a:lvl4pPr>
            <a:lvl5pPr marL="1828782" indent="0">
              <a:buNone/>
              <a:defRPr sz="2000"/>
            </a:lvl5pPr>
            <a:lvl6pPr marL="2285978" indent="0">
              <a:buNone/>
              <a:defRPr sz="2000"/>
            </a:lvl6pPr>
            <a:lvl7pPr marL="2743173" indent="0">
              <a:buNone/>
              <a:defRPr sz="2000"/>
            </a:lvl7pPr>
            <a:lvl8pPr marL="3200368" indent="0">
              <a:buNone/>
              <a:defRPr sz="2000"/>
            </a:lvl8pPr>
            <a:lvl9pPr marL="3657563"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196" indent="0">
              <a:buNone/>
              <a:defRPr sz="1200"/>
            </a:lvl2pPr>
            <a:lvl3pPr marL="914391" indent="0">
              <a:buNone/>
              <a:defRPr sz="1000"/>
            </a:lvl3pPr>
            <a:lvl4pPr marL="1371587" indent="0">
              <a:buNone/>
              <a:defRPr sz="900"/>
            </a:lvl4pPr>
            <a:lvl5pPr marL="1828782" indent="0">
              <a:buNone/>
              <a:defRPr sz="900"/>
            </a:lvl5pPr>
            <a:lvl6pPr marL="2285978" indent="0">
              <a:buNone/>
              <a:defRPr sz="900"/>
            </a:lvl6pPr>
            <a:lvl7pPr marL="2743173" indent="0">
              <a:buNone/>
              <a:defRPr sz="900"/>
            </a:lvl7pPr>
            <a:lvl8pPr marL="3200368" indent="0">
              <a:buNone/>
              <a:defRPr sz="900"/>
            </a:lvl8pPr>
            <a:lvl9pPr marL="365756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07C53E-8FC8-4CEC-854B-7C6C5C8CC978}" type="datetimeFigureOut">
              <a:rPr lang="en-US" smtClean="0"/>
              <a:pPr/>
              <a:t>5/21/21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28B2E-34AF-44B6-B245-F240D94C36D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6"/>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60"/>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9A07C53E-8FC8-4CEC-854B-7C6C5C8CC978}" type="datetimeFigureOut">
              <a:rPr lang="en-US" smtClean="0"/>
              <a:pPr/>
              <a:t>5/21/21</a:t>
            </a:fld>
            <a:endParaRPr lang="en-US"/>
          </a:p>
        </p:txBody>
      </p:sp>
      <p:sp>
        <p:nvSpPr>
          <p:cNvPr id="5" name="Footer Placeholder 4"/>
          <p:cNvSpPr>
            <a:spLocks noGrp="1"/>
          </p:cNvSpPr>
          <p:nvPr>
            <p:ph type="ftr" sz="quarter" idx="3"/>
          </p:nvPr>
        </p:nvSpPr>
        <p:spPr>
          <a:xfrm>
            <a:off x="3124200" y="5296960"/>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60"/>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FEF28B2E-34AF-44B6-B245-F240D94C36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91" rtl="0" eaLnBrk="1" latinLnBrk="0" hangingPunct="1">
        <a:spcBef>
          <a:spcPct val="0"/>
        </a:spcBef>
        <a:buNone/>
        <a:defRPr sz="4400" kern="1200">
          <a:solidFill>
            <a:schemeClr val="tx1"/>
          </a:solidFill>
          <a:latin typeface="+mj-lt"/>
          <a:ea typeface="+mj-ea"/>
          <a:cs typeface="+mj-cs"/>
        </a:defRPr>
      </a:lvl1pPr>
    </p:titleStyle>
    <p:bodyStyle>
      <a:lvl1pPr marL="342896" indent="-342896" algn="l" defTabSz="914391"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43" indent="-285747" algn="l" defTabSz="914391"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88" indent="-228597" algn="l" defTabSz="914391"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84"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79"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75"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70"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66"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61"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2"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3" algn="l" defTabSz="914391" rtl="0" eaLnBrk="1" latinLnBrk="0" hangingPunct="1">
        <a:defRPr sz="1800" kern="1200">
          <a:solidFill>
            <a:schemeClr val="tx1"/>
          </a:solidFill>
          <a:latin typeface="+mn-lt"/>
          <a:ea typeface="+mn-ea"/>
          <a:cs typeface="+mn-cs"/>
        </a:defRPr>
      </a:lvl7pPr>
      <a:lvl8pPr marL="3200368" algn="l" defTabSz="914391" rtl="0" eaLnBrk="1" latinLnBrk="0" hangingPunct="1">
        <a:defRPr sz="1800" kern="1200">
          <a:solidFill>
            <a:schemeClr val="tx1"/>
          </a:solidFill>
          <a:latin typeface="+mn-lt"/>
          <a:ea typeface="+mn-ea"/>
          <a:cs typeface="+mn-cs"/>
        </a:defRPr>
      </a:lvl8pPr>
      <a:lvl9pPr marL="3657563"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IB8.2</a:t>
            </a:r>
          </a:p>
        </p:txBody>
      </p:sp>
      <p:sp>
        <p:nvSpPr>
          <p:cNvPr id="3" name="Subtitle 2"/>
          <p:cNvSpPr>
            <a:spLocks noGrp="1"/>
          </p:cNvSpPr>
          <p:nvPr>
            <p:ph type="subTitle" idx="1"/>
          </p:nvPr>
        </p:nvSpPr>
        <p:spPr/>
        <p:txBody>
          <a:bodyPr/>
          <a:lstStyle/>
          <a:p>
            <a:r>
              <a:rPr lang="en-US" dirty="0"/>
              <a:t>Radiation and Greenhouse Effect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8620"/>
            <a:ext cx="8763000" cy="1938992"/>
          </a:xfrm>
          <a:prstGeom prst="rect">
            <a:avLst/>
          </a:prstGeom>
          <a:noFill/>
        </p:spPr>
        <p:txBody>
          <a:bodyPr wrap="square" rtlCol="0">
            <a:spAutoFit/>
          </a:bodyPr>
          <a:lstStyle/>
          <a:p>
            <a:r>
              <a:rPr lang="en-US" sz="2400" dirty="0"/>
              <a:t>13. A person with a skin surface area of 1.6 m</a:t>
            </a:r>
            <a:r>
              <a:rPr lang="en-US" sz="2400" baseline="30000" dirty="0"/>
              <a:t>2</a:t>
            </a:r>
            <a:r>
              <a:rPr lang="en-US" sz="2400" dirty="0"/>
              <a:t> and temperature of 32 </a:t>
            </a:r>
            <a:r>
              <a:rPr lang="en-US" sz="2400" baseline="30000" dirty="0"/>
              <a:t>o</a:t>
            </a:r>
            <a:r>
              <a:rPr lang="en-US" sz="2400" dirty="0"/>
              <a:t>C is in a room where the dark absorptive walls are at a temperature of 18 </a:t>
            </a:r>
            <a:r>
              <a:rPr lang="en-US" sz="2400" baseline="30000" dirty="0" err="1"/>
              <a:t>o</a:t>
            </a:r>
            <a:r>
              <a:rPr lang="en-US" sz="2400" dirty="0" err="1"/>
              <a:t>C.</a:t>
            </a:r>
            <a:r>
              <a:rPr lang="en-US" sz="2400" dirty="0"/>
              <a:t>  What is the net rate of heat transfer if the emissivity of their skin and clothing is about 0.68?       (  P = </a:t>
            </a:r>
            <a:r>
              <a:rPr lang="en-US" sz="2400" dirty="0" err="1"/>
              <a:t>eσA</a:t>
            </a:r>
            <a:r>
              <a:rPr lang="en-US" sz="2400" dirty="0"/>
              <a:t>(T</a:t>
            </a:r>
            <a:r>
              <a:rPr lang="en-US" sz="2400" baseline="30000" dirty="0"/>
              <a:t>4</a:t>
            </a:r>
            <a:r>
              <a:rPr lang="en-US" sz="2400" dirty="0"/>
              <a:t> - T</a:t>
            </a:r>
            <a:r>
              <a:rPr lang="en-US" sz="2400" baseline="30000" dirty="0"/>
              <a:t>4</a:t>
            </a:r>
            <a:r>
              <a:rPr lang="en-US" sz="2400" dirty="0"/>
              <a:t>)  )  (92 W)</a:t>
            </a:r>
          </a:p>
          <a:p>
            <a:pPr lvl="0"/>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8620"/>
            <a:ext cx="8763000" cy="1938992"/>
          </a:xfrm>
          <a:prstGeom prst="rect">
            <a:avLst/>
          </a:prstGeom>
          <a:noFill/>
        </p:spPr>
        <p:txBody>
          <a:bodyPr wrap="square" rtlCol="0">
            <a:spAutoFit/>
          </a:bodyPr>
          <a:lstStyle/>
          <a:p>
            <a:r>
              <a:rPr lang="en-US" sz="2400" dirty="0"/>
              <a:t>14. A radiator in a room is radiating energy at a rate of 345 Watts through a radiant area of 1.80 square meters.  It has an emissivity of 0.890, and the room it is in has an ambient temperature of 18.0 </a:t>
            </a:r>
            <a:r>
              <a:rPr lang="en-US" sz="2400" baseline="30000" dirty="0" err="1"/>
              <a:t>o</a:t>
            </a:r>
            <a:r>
              <a:rPr lang="en-US" sz="2400" dirty="0" err="1"/>
              <a:t>C.</a:t>
            </a:r>
            <a:r>
              <a:rPr lang="en-US" sz="2400" dirty="0"/>
              <a:t>  What is the temperature of the radiator in degrees Celsius? (50.6 </a:t>
            </a:r>
            <a:r>
              <a:rPr lang="en-US" sz="2400" baseline="30000" dirty="0"/>
              <a:t>o</a:t>
            </a:r>
            <a:r>
              <a:rPr lang="en-US" sz="2400" dirty="0"/>
              <a:t>C)</a:t>
            </a:r>
          </a:p>
          <a:p>
            <a:pPr lvl="0"/>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8620"/>
            <a:ext cx="8763000" cy="1938992"/>
          </a:xfrm>
          <a:prstGeom prst="rect">
            <a:avLst/>
          </a:prstGeom>
          <a:noFill/>
        </p:spPr>
        <p:txBody>
          <a:bodyPr wrap="square" rtlCol="0">
            <a:spAutoFit/>
          </a:bodyPr>
          <a:lstStyle/>
          <a:p>
            <a:r>
              <a:rPr lang="en-US" sz="2400" dirty="0"/>
              <a:t>15. An aluminum roof has an albedo of 0.890.  If 1200 Wm</a:t>
            </a:r>
            <a:r>
              <a:rPr lang="en-US" sz="2400" baseline="30000" dirty="0"/>
              <a:t>-2</a:t>
            </a:r>
            <a:r>
              <a:rPr lang="en-US" sz="2400" dirty="0"/>
              <a:t> of solar radiation is incident on the roof, what is the reflected intensity, and what is the absorbed intensity?  (1070 Wm</a:t>
            </a:r>
            <a:r>
              <a:rPr lang="en-US" sz="2400" baseline="30000" dirty="0"/>
              <a:t>-2</a:t>
            </a:r>
            <a:r>
              <a:rPr lang="en-US" sz="2400" dirty="0"/>
              <a:t> reflected, 132 Wm</a:t>
            </a:r>
            <a:r>
              <a:rPr lang="en-US" sz="2400" baseline="30000" dirty="0"/>
              <a:t>-2</a:t>
            </a:r>
            <a:r>
              <a:rPr lang="en-US" sz="2400" dirty="0"/>
              <a:t> absorbed)</a:t>
            </a:r>
          </a:p>
          <a:p>
            <a:pPr lvl="0"/>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8620"/>
            <a:ext cx="8763000" cy="1938992"/>
          </a:xfrm>
          <a:prstGeom prst="rect">
            <a:avLst/>
          </a:prstGeom>
          <a:noFill/>
        </p:spPr>
        <p:txBody>
          <a:bodyPr wrap="square" rtlCol="0">
            <a:spAutoFit/>
          </a:bodyPr>
          <a:lstStyle/>
          <a:p>
            <a:r>
              <a:rPr lang="en-US" sz="2400" dirty="0"/>
              <a:t>16. A black asphalt roof has an albedo of 0.0900.  If 1200 Wm</a:t>
            </a:r>
            <a:r>
              <a:rPr lang="en-US" sz="2400" baseline="30000" dirty="0"/>
              <a:t>-2</a:t>
            </a:r>
            <a:r>
              <a:rPr lang="en-US" sz="2400" dirty="0"/>
              <a:t> of solar radiation is incident on the roof, what is the reflected intensity, and what is the absorbed intensity? (108 Wm</a:t>
            </a:r>
            <a:r>
              <a:rPr lang="en-US" sz="2400" baseline="30000" dirty="0"/>
              <a:t>-2</a:t>
            </a:r>
            <a:r>
              <a:rPr lang="en-US" sz="2400" dirty="0"/>
              <a:t> reflected, 1092 Wm</a:t>
            </a:r>
            <a:r>
              <a:rPr lang="en-US" sz="2400" baseline="30000" dirty="0"/>
              <a:t>-2</a:t>
            </a:r>
            <a:r>
              <a:rPr lang="en-US" sz="2400" dirty="0"/>
              <a:t> absorbed)</a:t>
            </a:r>
          </a:p>
          <a:p>
            <a:pPr lvl="0"/>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8622"/>
            <a:ext cx="8763000" cy="1200329"/>
          </a:xfrm>
          <a:prstGeom prst="rect">
            <a:avLst/>
          </a:prstGeom>
          <a:noFill/>
        </p:spPr>
        <p:txBody>
          <a:bodyPr wrap="square" rtlCol="0">
            <a:spAutoFit/>
          </a:bodyPr>
          <a:lstStyle/>
          <a:p>
            <a:r>
              <a:rPr lang="en-US" sz="2400" dirty="0"/>
              <a:t>17. What should the albedo be of a solar heater if it is to absorb 95.0% of the incoming light?  (0.050)</a:t>
            </a:r>
          </a:p>
          <a:p>
            <a:pPr lvl="0"/>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8620"/>
            <a:ext cx="8763000" cy="1938992"/>
          </a:xfrm>
          <a:prstGeom prst="rect">
            <a:avLst/>
          </a:prstGeom>
          <a:noFill/>
        </p:spPr>
        <p:txBody>
          <a:bodyPr wrap="square" rtlCol="0">
            <a:spAutoFit/>
          </a:bodyPr>
          <a:lstStyle/>
          <a:p>
            <a:r>
              <a:rPr lang="en-US" sz="2400" dirty="0"/>
              <a:t>18. A piece of metal lying in the sun measures 0.680 m by 0.543 m and has an albedo of 0.68.  If it is absorbing 416 Wm</a:t>
            </a:r>
            <a:r>
              <a:rPr lang="en-US" sz="2400" baseline="30000" dirty="0"/>
              <a:t>-2</a:t>
            </a:r>
            <a:r>
              <a:rPr lang="en-US" sz="2400" dirty="0"/>
              <a:t>, what must be the intensity of the light hitting it? (1300 Wm</a:t>
            </a:r>
            <a:r>
              <a:rPr lang="en-US" sz="2400" baseline="30000" dirty="0"/>
              <a:t>-2</a:t>
            </a:r>
            <a:r>
              <a:rPr lang="en-US" sz="2400" dirty="0"/>
              <a:t>)  What amount of energy will it absorb in a minute? (9.22 kJ)</a:t>
            </a:r>
          </a:p>
          <a:p>
            <a:pPr lvl="0"/>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8620"/>
            <a:ext cx="8763000" cy="1569660"/>
          </a:xfrm>
          <a:prstGeom prst="rect">
            <a:avLst/>
          </a:prstGeom>
          <a:noFill/>
        </p:spPr>
        <p:txBody>
          <a:bodyPr wrap="square" rtlCol="0">
            <a:spAutoFit/>
          </a:bodyPr>
          <a:lstStyle/>
          <a:p>
            <a:r>
              <a:rPr lang="en-US" sz="2400" dirty="0"/>
              <a:t>19. A solar water heater has an albedo of 0.0452.  What area must it have if it is to absorb 11.6 MJ in one hour when the intensity of the solar radiation is 1150 W m</a:t>
            </a:r>
            <a:r>
              <a:rPr lang="en-US" sz="2400" baseline="30000" dirty="0"/>
              <a:t>-2</a:t>
            </a:r>
            <a:r>
              <a:rPr lang="en-US" sz="2400" dirty="0"/>
              <a:t>?  (2.93 m</a:t>
            </a:r>
            <a:r>
              <a:rPr lang="en-US" sz="2400" baseline="30000" dirty="0"/>
              <a:t>2</a:t>
            </a:r>
            <a:r>
              <a:rPr lang="en-US" sz="2400" dirty="0"/>
              <a:t>)</a:t>
            </a:r>
          </a:p>
          <a:p>
            <a:pPr lvl="0"/>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8620"/>
            <a:ext cx="8763000" cy="1938992"/>
          </a:xfrm>
          <a:prstGeom prst="rect">
            <a:avLst/>
          </a:prstGeom>
          <a:noFill/>
        </p:spPr>
        <p:txBody>
          <a:bodyPr wrap="square" rtlCol="0">
            <a:spAutoFit/>
          </a:bodyPr>
          <a:lstStyle/>
          <a:p>
            <a:r>
              <a:rPr lang="en-US" sz="2400" dirty="0"/>
              <a:t>20. A star has a radius of 3.50x10</a:t>
            </a:r>
            <a:r>
              <a:rPr lang="en-US" sz="2400" baseline="30000" dirty="0"/>
              <a:t>8</a:t>
            </a:r>
            <a:r>
              <a:rPr lang="en-US" sz="2400" dirty="0"/>
              <a:t> m and a temperature of 4280 K.  What is the power output of the star?  (Its luminosity) What is the intensity of light from it in Wm</a:t>
            </a:r>
            <a:r>
              <a:rPr lang="en-US" sz="2400" baseline="30000" dirty="0"/>
              <a:t>-2</a:t>
            </a:r>
            <a:r>
              <a:rPr lang="en-US" sz="2400" dirty="0"/>
              <a:t> if you are 1.30x10</a:t>
            </a:r>
            <a:r>
              <a:rPr lang="en-US" sz="2400" baseline="30000" dirty="0"/>
              <a:t>11</a:t>
            </a:r>
            <a:r>
              <a:rPr lang="en-US" sz="2400" dirty="0"/>
              <a:t> m from it? (2.93x10</a:t>
            </a:r>
            <a:r>
              <a:rPr lang="en-US" sz="2400" baseline="30000" dirty="0"/>
              <a:t>25</a:t>
            </a:r>
            <a:r>
              <a:rPr lang="en-US" sz="2400" dirty="0"/>
              <a:t> W, 138 Wm</a:t>
            </a:r>
            <a:r>
              <a:rPr lang="en-US" sz="2400" baseline="30000" dirty="0"/>
              <a:t>-2</a:t>
            </a:r>
            <a:r>
              <a:rPr lang="en-US" sz="2400" dirty="0"/>
              <a:t>)</a:t>
            </a:r>
          </a:p>
          <a:p>
            <a:pPr lvl="0"/>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8620"/>
            <a:ext cx="8763000" cy="1938992"/>
          </a:xfrm>
          <a:prstGeom prst="rect">
            <a:avLst/>
          </a:prstGeom>
          <a:noFill/>
        </p:spPr>
        <p:txBody>
          <a:bodyPr wrap="square" rtlCol="0">
            <a:spAutoFit/>
          </a:bodyPr>
          <a:lstStyle/>
          <a:p>
            <a:r>
              <a:rPr lang="en-US" sz="2400" dirty="0"/>
              <a:t>21. The intensity of a star is 1650 Wm</a:t>
            </a:r>
            <a:r>
              <a:rPr lang="en-US" sz="2400" baseline="30000" dirty="0"/>
              <a:t>-2</a:t>
            </a:r>
            <a:r>
              <a:rPr lang="en-US" sz="2400" dirty="0"/>
              <a:t> from a distance of 1.40x10</a:t>
            </a:r>
            <a:r>
              <a:rPr lang="en-US" sz="2400" baseline="30000" dirty="0"/>
              <a:t>11</a:t>
            </a:r>
            <a:r>
              <a:rPr lang="en-US" sz="2400" dirty="0"/>
              <a:t> m.  What is the power output of the star?  What is the temperature of the star's surface if it has a radius of 9.30x10</a:t>
            </a:r>
            <a:r>
              <a:rPr lang="en-US" sz="2400" baseline="30000" dirty="0"/>
              <a:t>8</a:t>
            </a:r>
            <a:r>
              <a:rPr lang="en-US" sz="2400" dirty="0"/>
              <a:t> m?  (4.06x10</a:t>
            </a:r>
            <a:r>
              <a:rPr lang="en-US" sz="2400" baseline="30000" dirty="0"/>
              <a:t>26</a:t>
            </a:r>
            <a:r>
              <a:rPr lang="en-US" sz="2400" dirty="0"/>
              <a:t> W, 5070 K)</a:t>
            </a:r>
          </a:p>
          <a:p>
            <a:pPr lvl="0"/>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8620"/>
            <a:ext cx="8763000" cy="1938992"/>
          </a:xfrm>
          <a:prstGeom prst="rect">
            <a:avLst/>
          </a:prstGeom>
          <a:noFill/>
        </p:spPr>
        <p:txBody>
          <a:bodyPr wrap="square" rtlCol="0">
            <a:spAutoFit/>
          </a:bodyPr>
          <a:lstStyle/>
          <a:p>
            <a:r>
              <a:rPr lang="en-US" sz="2400" dirty="0"/>
              <a:t>22. 1450 Wm</a:t>
            </a:r>
            <a:r>
              <a:rPr lang="en-US" sz="2400" baseline="30000" dirty="0"/>
              <a:t>-2</a:t>
            </a:r>
            <a:r>
              <a:rPr lang="en-US" sz="2400" dirty="0"/>
              <a:t> of energy is incident on a planet whose upper atmosphere has an albedo of 0.230.  What intensity of light gets through the upper atmosphere, and what is the average intensity over the whole surface of the planet?              (1116.5 Wm</a:t>
            </a:r>
            <a:r>
              <a:rPr lang="en-US" sz="2400" baseline="30000" dirty="0"/>
              <a:t>-2</a:t>
            </a:r>
            <a:r>
              <a:rPr lang="en-US" sz="2400" dirty="0"/>
              <a:t>, 279 W/m</a:t>
            </a:r>
            <a:r>
              <a:rPr lang="en-US" sz="2400" baseline="30000" dirty="0"/>
              <a:t>-2</a:t>
            </a:r>
            <a:r>
              <a:rPr lang="en-US" sz="2400" dirty="0"/>
              <a:t>)</a:t>
            </a:r>
          </a:p>
          <a:p>
            <a:pPr lvl="0"/>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mn-lt"/>
              </a:rPr>
              <a:t>Worksheet IB8.2</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8620"/>
            <a:ext cx="8763000" cy="1938992"/>
          </a:xfrm>
          <a:prstGeom prst="rect">
            <a:avLst/>
          </a:prstGeom>
          <a:noFill/>
        </p:spPr>
        <p:txBody>
          <a:bodyPr wrap="square" rtlCol="0">
            <a:spAutoFit/>
          </a:bodyPr>
          <a:lstStyle/>
          <a:p>
            <a:r>
              <a:rPr lang="en-US" sz="2400" dirty="0"/>
              <a:t>23. A planet has an average absorbed incoming energy intensity over its entire surface of 295 Wm</a:t>
            </a:r>
            <a:r>
              <a:rPr lang="en-US" sz="2400" baseline="30000" dirty="0"/>
              <a:t>-2</a:t>
            </a:r>
            <a:r>
              <a:rPr lang="en-US" sz="2400" dirty="0"/>
              <a:t>, and its upper atmosphere has an albedo of 0.330.  What is the energy intensity incident from space on the upper atmosphere?  (1761 Wm</a:t>
            </a:r>
            <a:r>
              <a:rPr lang="en-US" sz="2400" baseline="30000" dirty="0"/>
              <a:t>-2</a:t>
            </a:r>
            <a:r>
              <a:rPr lang="en-US" sz="2400" dirty="0"/>
              <a:t>)</a:t>
            </a:r>
          </a:p>
          <a:p>
            <a:pPr lvl="0"/>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8620"/>
            <a:ext cx="8763000" cy="1569660"/>
          </a:xfrm>
          <a:prstGeom prst="rect">
            <a:avLst/>
          </a:prstGeom>
          <a:noFill/>
        </p:spPr>
        <p:txBody>
          <a:bodyPr wrap="square" rtlCol="0">
            <a:spAutoFit/>
          </a:bodyPr>
          <a:lstStyle/>
          <a:p>
            <a:r>
              <a:rPr lang="en-US" sz="2400" dirty="0"/>
              <a:t>24. What would be the equilibrium temperature of the earth if is absorbing on the average 258 Wm</a:t>
            </a:r>
            <a:r>
              <a:rPr lang="en-US" sz="2400" baseline="30000" dirty="0"/>
              <a:t>-2</a:t>
            </a:r>
            <a:r>
              <a:rPr lang="en-US" sz="2400" dirty="0"/>
              <a:t> from the sun (it isn't), and we ignored the greenhouse effect? (we can't)  (260. K)</a:t>
            </a:r>
          </a:p>
          <a:p>
            <a:pPr lvl="0"/>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8620"/>
            <a:ext cx="8763000" cy="1938992"/>
          </a:xfrm>
          <a:prstGeom prst="rect">
            <a:avLst/>
          </a:prstGeom>
          <a:noFill/>
        </p:spPr>
        <p:txBody>
          <a:bodyPr wrap="square" rtlCol="0">
            <a:spAutoFit/>
          </a:bodyPr>
          <a:lstStyle/>
          <a:p>
            <a:r>
              <a:rPr lang="en-US" sz="2400" dirty="0"/>
              <a:t>25. A planet with no atmosphere has an average surface temperature of 316 K.  What is the average absorbed energy  intensity over the surface of the planet from the star it orbits? What is the maximum intensity incident on planet?  (565 Wm</a:t>
            </a:r>
            <a:r>
              <a:rPr lang="en-US" sz="2400" baseline="30000" dirty="0"/>
              <a:t>-2</a:t>
            </a:r>
            <a:r>
              <a:rPr lang="en-US" sz="2400" dirty="0"/>
              <a:t>, 2261 Wm</a:t>
            </a:r>
            <a:r>
              <a:rPr lang="en-US" sz="2400" baseline="30000" dirty="0"/>
              <a:t>-2</a:t>
            </a:r>
            <a:r>
              <a:rPr lang="en-US" sz="2400" dirty="0"/>
              <a:t>)</a:t>
            </a:r>
          </a:p>
          <a:p>
            <a:pPr lvl="0"/>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8620"/>
            <a:ext cx="8763000" cy="1938992"/>
          </a:xfrm>
          <a:prstGeom prst="rect">
            <a:avLst/>
          </a:prstGeom>
          <a:noFill/>
        </p:spPr>
        <p:txBody>
          <a:bodyPr wrap="square" rtlCol="0">
            <a:spAutoFit/>
          </a:bodyPr>
          <a:lstStyle/>
          <a:p>
            <a:r>
              <a:rPr lang="en-US" sz="2400" dirty="0"/>
              <a:t>26. A planet has an upper atmosphere albedo of 0.105 and is at an equilibrium temperature of 13.0 </a:t>
            </a:r>
            <a:r>
              <a:rPr lang="en-US" sz="2400" baseline="30000" dirty="0"/>
              <a:t>o</a:t>
            </a:r>
            <a:r>
              <a:rPr lang="en-US" sz="2400" dirty="0"/>
              <a:t>C with space.  What is the incoming solar intensity from the star it orbits?  (Assume there is no greenhouse effect due to the atmosphere) (1699 Wm</a:t>
            </a:r>
            <a:r>
              <a:rPr lang="en-US" sz="2400" baseline="30000" dirty="0"/>
              <a:t>-2</a:t>
            </a:r>
            <a:r>
              <a:rPr lang="en-US" sz="2400" dirty="0"/>
              <a:t>)</a:t>
            </a:r>
          </a:p>
          <a:p>
            <a:pPr lvl="0"/>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FAIB8.2</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8620"/>
            <a:ext cx="8991600" cy="1938992"/>
          </a:xfrm>
          <a:prstGeom prst="rect">
            <a:avLst/>
          </a:prstGeom>
          <a:noFill/>
        </p:spPr>
        <p:txBody>
          <a:bodyPr wrap="square" rtlCol="0">
            <a:spAutoFit/>
          </a:bodyPr>
          <a:lstStyle/>
          <a:p>
            <a:r>
              <a:rPr lang="en-US" sz="2400" dirty="0"/>
              <a:t>1-2: A solar water heater has an albedo of 0.112.  It measures 1.30 m by 2.15 m, and on a particular day, the intensity of the sun is 1150 W m</a:t>
            </a:r>
            <a:r>
              <a:rPr lang="en-US" sz="2400" baseline="30000" dirty="0"/>
              <a:t>-2</a:t>
            </a:r>
            <a:r>
              <a:rPr lang="en-US" sz="2400" dirty="0"/>
              <a:t>.</a:t>
            </a:r>
          </a:p>
          <a:p>
            <a:r>
              <a:rPr lang="en-US" sz="2400" dirty="0"/>
              <a:t>1. What is the intensity of the reflected light, and the absorbed light?</a:t>
            </a:r>
          </a:p>
          <a:p>
            <a:r>
              <a:rPr lang="en-US" sz="2400" dirty="0"/>
              <a:t>(129 W m</a:t>
            </a:r>
            <a:r>
              <a:rPr lang="en-US" sz="2400" baseline="30000" dirty="0"/>
              <a:t>-2</a:t>
            </a:r>
            <a:r>
              <a:rPr lang="en-US" sz="2400" dirty="0"/>
              <a:t> reflected, 1020 W m</a:t>
            </a:r>
            <a:r>
              <a:rPr lang="en-US" sz="2400" baseline="30000" dirty="0"/>
              <a:t>-2</a:t>
            </a:r>
            <a:r>
              <a:rPr lang="en-US" sz="2400" dirty="0"/>
              <a:t> absorbed)</a:t>
            </a:r>
          </a:p>
          <a:p>
            <a:r>
              <a:rPr lang="en-US" sz="2400" dirty="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8620"/>
            <a:ext cx="8991600" cy="1569660"/>
          </a:xfrm>
          <a:prstGeom prst="rect">
            <a:avLst/>
          </a:prstGeom>
          <a:noFill/>
        </p:spPr>
        <p:txBody>
          <a:bodyPr wrap="square" rtlCol="0">
            <a:spAutoFit/>
          </a:bodyPr>
          <a:lstStyle/>
          <a:p>
            <a:r>
              <a:rPr lang="en-US" sz="2400" dirty="0"/>
              <a:t>1-2: A solar water heater has an albedo of 0.112.  It measures 1.30 m by 2.15 m, and on a particular day, the intensity of the sun is 1150 W m</a:t>
            </a:r>
            <a:r>
              <a:rPr lang="en-US" sz="2400" baseline="30000" dirty="0"/>
              <a:t>-2</a:t>
            </a:r>
            <a:r>
              <a:rPr lang="en-US" sz="2400" dirty="0"/>
              <a:t>.</a:t>
            </a:r>
          </a:p>
          <a:p>
            <a:r>
              <a:rPr lang="en-US" sz="2400" dirty="0"/>
              <a:t>2. What is the maximum energy it could absorb in an hour?</a:t>
            </a:r>
          </a:p>
          <a:p>
            <a:r>
              <a:rPr lang="en-US" sz="2400" dirty="0"/>
              <a:t>(10.3  MJ)</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8622"/>
            <a:ext cx="8763000" cy="1200329"/>
          </a:xfrm>
          <a:prstGeom prst="rect">
            <a:avLst/>
          </a:prstGeom>
          <a:noFill/>
        </p:spPr>
        <p:txBody>
          <a:bodyPr wrap="square" rtlCol="0">
            <a:spAutoFit/>
          </a:bodyPr>
          <a:lstStyle/>
          <a:p>
            <a:r>
              <a:rPr lang="en-US" sz="2400" dirty="0"/>
              <a:t>3. A particular star has a peak black body wavelength of 517 nm. What is its temperature in </a:t>
            </a:r>
            <a:r>
              <a:rPr lang="en-US" sz="2400" dirty="0" err="1"/>
              <a:t>Kelvins</a:t>
            </a:r>
            <a:r>
              <a:rPr lang="en-US" sz="2400" dirty="0"/>
              <a:t>?</a:t>
            </a:r>
          </a:p>
          <a:p>
            <a:r>
              <a:rPr lang="en-US" sz="2400" dirty="0"/>
              <a:t>(5610 K)</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8620"/>
            <a:ext cx="8763000" cy="1569660"/>
          </a:xfrm>
          <a:prstGeom prst="rect">
            <a:avLst/>
          </a:prstGeom>
          <a:noFill/>
        </p:spPr>
        <p:txBody>
          <a:bodyPr wrap="square" rtlCol="0">
            <a:spAutoFit/>
          </a:bodyPr>
          <a:lstStyle/>
          <a:p>
            <a:r>
              <a:rPr lang="en-US" sz="2400" dirty="0"/>
              <a:t>4. A power adapter has an outside area of 0.00540 m</a:t>
            </a:r>
            <a:r>
              <a:rPr lang="en-US" sz="2400" baseline="30000" dirty="0"/>
              <a:t>2</a:t>
            </a:r>
            <a:r>
              <a:rPr lang="en-US" sz="2400" dirty="0"/>
              <a:t>, an emissivity of 0.720, and is dissipating 45.0 mW of heat by black body radiation to a room that is at a temperature of 20.0 </a:t>
            </a:r>
            <a:r>
              <a:rPr lang="en-US" sz="2400" baseline="30000" dirty="0" err="1"/>
              <a:t>o</a:t>
            </a:r>
            <a:r>
              <a:rPr lang="en-US" sz="2400" dirty="0" err="1"/>
              <a:t>C.</a:t>
            </a:r>
            <a:r>
              <a:rPr lang="en-US" sz="2400" dirty="0"/>
              <a:t>  What is the temperature of the power adapter? (22.0 </a:t>
            </a:r>
            <a:r>
              <a:rPr lang="en-US" sz="2400" baseline="30000" dirty="0"/>
              <a:t>o</a:t>
            </a:r>
            <a:r>
              <a:rPr lang="en-US" sz="2400" dirty="0"/>
              <a:t>C)</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8620"/>
            <a:ext cx="8763000" cy="1938992"/>
          </a:xfrm>
          <a:prstGeom prst="rect">
            <a:avLst/>
          </a:prstGeom>
          <a:noFill/>
        </p:spPr>
        <p:txBody>
          <a:bodyPr wrap="square" rtlCol="0">
            <a:spAutoFit/>
          </a:bodyPr>
          <a:lstStyle/>
          <a:p>
            <a:r>
              <a:rPr lang="en-US" sz="2400" dirty="0"/>
              <a:t>5. A planet has an upper atmosphere with an albedo of 0.170.  Radiation from the star it orbits strikes the side facing the star with an intensity of 1370 W m</a:t>
            </a:r>
            <a:r>
              <a:rPr lang="en-US" sz="2400" baseline="30000" dirty="0"/>
              <a:t>-2</a:t>
            </a:r>
            <a:r>
              <a:rPr lang="en-US" sz="2400" dirty="0"/>
              <a:t>.  If there is no greenhouse effect, what would be the equilibrium temperature of the planet with space? </a:t>
            </a:r>
          </a:p>
          <a:p>
            <a:r>
              <a:rPr lang="en-US" sz="2400" dirty="0"/>
              <a:t>(266.1 K, -7.05 </a:t>
            </a:r>
            <a:r>
              <a:rPr lang="en-US" sz="2400" baseline="30000" dirty="0"/>
              <a:t>o</a:t>
            </a:r>
            <a:r>
              <a:rPr lang="en-US" sz="2400" dirty="0"/>
              <a:t>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8620"/>
            <a:ext cx="8763000" cy="1938992"/>
          </a:xfrm>
          <a:prstGeom prst="rect">
            <a:avLst/>
          </a:prstGeom>
          <a:noFill/>
        </p:spPr>
        <p:txBody>
          <a:bodyPr wrap="square" rtlCol="0">
            <a:spAutoFit/>
          </a:bodyPr>
          <a:lstStyle/>
          <a:p>
            <a:r>
              <a:rPr lang="en-US" sz="2400" dirty="0"/>
              <a:t>4. The sun's surface temperature is 5,778 K.  What is the peak black body radiation emitted by the sun?  What part of the EM spectrum does this wavelength come from?  (Use your Google machine) </a:t>
            </a:r>
          </a:p>
          <a:p>
            <a:r>
              <a:rPr lang="en-US" sz="2400" dirty="0"/>
              <a:t>(502 nm - visible)</a:t>
            </a:r>
          </a:p>
          <a:p>
            <a:pPr lvl="0"/>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8620"/>
            <a:ext cx="8763000" cy="1938992"/>
          </a:xfrm>
          <a:prstGeom prst="rect">
            <a:avLst/>
          </a:prstGeom>
          <a:noFill/>
        </p:spPr>
        <p:txBody>
          <a:bodyPr wrap="square" rtlCol="0">
            <a:spAutoFit/>
          </a:bodyPr>
          <a:lstStyle/>
          <a:p>
            <a:r>
              <a:rPr lang="en-US" sz="2400" dirty="0"/>
              <a:t>5. The average temperature of the Earth is 14 </a:t>
            </a:r>
            <a:r>
              <a:rPr lang="en-US" sz="2400" baseline="30000" dirty="0" err="1"/>
              <a:t>o</a:t>
            </a:r>
            <a:r>
              <a:rPr lang="en-US" sz="2400" dirty="0" err="1"/>
              <a:t>C.</a:t>
            </a:r>
            <a:r>
              <a:rPr lang="en-US" sz="2400" dirty="0"/>
              <a:t>  What is that in </a:t>
            </a:r>
            <a:r>
              <a:rPr lang="en-US" sz="2400" dirty="0" err="1"/>
              <a:t>Kelvins</a:t>
            </a:r>
            <a:r>
              <a:rPr lang="en-US" sz="2400" dirty="0"/>
              <a:t>, and what is the peak black body radiation for that temperature?  What part of the EM spectrum does that radiation come from? (287 K, 10.1 </a:t>
            </a:r>
            <a:r>
              <a:rPr lang="en-US" sz="2400" dirty="0" err="1"/>
              <a:t>μm</a:t>
            </a:r>
            <a:r>
              <a:rPr lang="en-US" sz="2400" dirty="0"/>
              <a:t> - IR)</a:t>
            </a:r>
          </a:p>
          <a:p>
            <a:pPr lvl="0"/>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8622"/>
            <a:ext cx="8763000" cy="1200329"/>
          </a:xfrm>
          <a:prstGeom prst="rect">
            <a:avLst/>
          </a:prstGeom>
          <a:noFill/>
        </p:spPr>
        <p:txBody>
          <a:bodyPr wrap="square" rtlCol="0">
            <a:spAutoFit/>
          </a:bodyPr>
          <a:lstStyle/>
          <a:p>
            <a:r>
              <a:rPr lang="en-US" sz="2400" dirty="0"/>
              <a:t>6. A distant star had a BBR peak of 410 nm.  What is the temperature of the surface of the star in K?  (7,070 K)</a:t>
            </a:r>
          </a:p>
          <a:p>
            <a:pPr lvl="0"/>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8622"/>
            <a:ext cx="8763000" cy="1200329"/>
          </a:xfrm>
          <a:prstGeom prst="rect">
            <a:avLst/>
          </a:prstGeom>
          <a:noFill/>
        </p:spPr>
        <p:txBody>
          <a:bodyPr wrap="square" rtlCol="0">
            <a:spAutoFit/>
          </a:bodyPr>
          <a:lstStyle/>
          <a:p>
            <a:r>
              <a:rPr lang="en-US" sz="2400" dirty="0"/>
              <a:t>7. Another star has a BBR peak of 780 nm.  What is the temperature of the surface of the star in K? (3720 K)</a:t>
            </a:r>
          </a:p>
          <a:p>
            <a:pPr lvl="0"/>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8620"/>
            <a:ext cx="8763000" cy="1569660"/>
          </a:xfrm>
          <a:prstGeom prst="rect">
            <a:avLst/>
          </a:prstGeom>
          <a:noFill/>
        </p:spPr>
        <p:txBody>
          <a:bodyPr wrap="square" rtlCol="0">
            <a:spAutoFit/>
          </a:bodyPr>
          <a:lstStyle/>
          <a:p>
            <a:r>
              <a:rPr lang="en-US" sz="2400" dirty="0"/>
              <a:t>10. The Sun has a surface temperature of 5,778 K, a radius of 6.96x10</a:t>
            </a:r>
            <a:r>
              <a:rPr lang="en-US" sz="2400" baseline="30000" dirty="0"/>
              <a:t>8</a:t>
            </a:r>
            <a:r>
              <a:rPr lang="en-US" sz="2400" dirty="0"/>
              <a:t> m.  Assuming it is a perfect black body, calculate the total power output of the sun.  (3.85x10</a:t>
            </a:r>
            <a:r>
              <a:rPr lang="en-US" sz="2400" baseline="30000" dirty="0"/>
              <a:t>26</a:t>
            </a:r>
            <a:r>
              <a:rPr lang="en-US" sz="2400" dirty="0"/>
              <a:t> W)</a:t>
            </a:r>
          </a:p>
          <a:p>
            <a:pPr lvl="0"/>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8620"/>
            <a:ext cx="8763000" cy="1569660"/>
          </a:xfrm>
          <a:prstGeom prst="rect">
            <a:avLst/>
          </a:prstGeom>
          <a:noFill/>
        </p:spPr>
        <p:txBody>
          <a:bodyPr wrap="square" rtlCol="0">
            <a:spAutoFit/>
          </a:bodyPr>
          <a:lstStyle/>
          <a:p>
            <a:r>
              <a:rPr lang="en-US" sz="2400" dirty="0"/>
              <a:t>11. The earth has an average surface temperature of 287 K and a radius of 6.38x10</a:t>
            </a:r>
            <a:r>
              <a:rPr lang="en-US" sz="2400" baseline="30000" dirty="0"/>
              <a:t>6</a:t>
            </a:r>
            <a:r>
              <a:rPr lang="en-US" sz="2400" dirty="0"/>
              <a:t> m.  At what rate does it radiate energy to space? (1.97x10</a:t>
            </a:r>
            <a:r>
              <a:rPr lang="en-US" sz="2400" baseline="30000" dirty="0"/>
              <a:t>17</a:t>
            </a:r>
            <a:r>
              <a:rPr lang="en-US" sz="2400" dirty="0"/>
              <a:t> W)</a:t>
            </a:r>
          </a:p>
          <a:p>
            <a:pPr lvl="0"/>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8620"/>
            <a:ext cx="8763000" cy="1938992"/>
          </a:xfrm>
          <a:prstGeom prst="rect">
            <a:avLst/>
          </a:prstGeom>
          <a:noFill/>
        </p:spPr>
        <p:txBody>
          <a:bodyPr wrap="square" rtlCol="0">
            <a:spAutoFit/>
          </a:bodyPr>
          <a:lstStyle/>
          <a:p>
            <a:r>
              <a:rPr lang="en-US" sz="2400" dirty="0"/>
              <a:t>12. A 100. Watt incandescent light bulb has a filament temperature of 2810 K.  What is the area of the filament in m</a:t>
            </a:r>
            <a:r>
              <a:rPr lang="en-US" sz="2400" baseline="30000" dirty="0"/>
              <a:t>2</a:t>
            </a:r>
            <a:r>
              <a:rPr lang="en-US" sz="2400" dirty="0"/>
              <a:t> if the emissivity is 0.55?  (What is the peak BBR for this filament?  Visible light is 400 to 700 nm...)  (5.1x10</a:t>
            </a:r>
            <a:r>
              <a:rPr lang="en-US" sz="2400" baseline="30000" dirty="0"/>
              <a:t>-5</a:t>
            </a:r>
            <a:r>
              <a:rPr lang="en-US" sz="2400" dirty="0"/>
              <a:t> m</a:t>
            </a:r>
            <a:r>
              <a:rPr lang="en-US" sz="2400" baseline="30000" dirty="0"/>
              <a:t>2</a:t>
            </a:r>
            <a:r>
              <a:rPr lang="en-US" sz="2400" dirty="0"/>
              <a:t>, 1.0x10</a:t>
            </a:r>
            <a:r>
              <a:rPr lang="en-US" sz="2400" baseline="30000" dirty="0"/>
              <a:t>-6</a:t>
            </a:r>
            <a:r>
              <a:rPr lang="en-US" sz="2400" dirty="0"/>
              <a:t> m or 1.0 </a:t>
            </a:r>
            <a:r>
              <a:rPr lang="en-US" sz="2400" dirty="0" err="1"/>
              <a:t>μm</a:t>
            </a:r>
            <a:r>
              <a:rPr lang="en-US" sz="2400" dirty="0"/>
              <a:t>)</a:t>
            </a:r>
          </a:p>
          <a:p>
            <a:pPr lvl="0"/>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752</TotalTime>
  <Words>1252</Words>
  <Application>Microsoft Macintosh PowerPoint</Application>
  <PresentationFormat>On-screen Show (16:10)</PresentationFormat>
  <Paragraphs>38</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Times New Roman</vt:lpstr>
      <vt:lpstr>Office Theme</vt:lpstr>
      <vt:lpstr>IB8.2</vt:lpstr>
      <vt:lpstr>Worksheet IB8.2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FAIB8.2</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IB8.1</dc:title>
  <dc:creator>physics</dc:creator>
  <cp:lastModifiedBy>Microsoft Office User</cp:lastModifiedBy>
  <cp:revision>47</cp:revision>
  <dcterms:created xsi:type="dcterms:W3CDTF">2021-05-13T18:05:20Z</dcterms:created>
  <dcterms:modified xsi:type="dcterms:W3CDTF">2021-05-21T15:06:42Z</dcterms:modified>
</cp:coreProperties>
</file>