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305" r:id="rId4"/>
    <p:sldId id="306" r:id="rId5"/>
    <p:sldId id="294" r:id="rId6"/>
    <p:sldId id="307" r:id="rId7"/>
    <p:sldId id="308" r:id="rId8"/>
    <p:sldId id="309" r:id="rId9"/>
    <p:sldId id="310" r:id="rId10"/>
    <p:sldId id="291" r:id="rId11"/>
    <p:sldId id="298" r:id="rId12"/>
    <p:sldId id="297" r:id="rId13"/>
    <p:sldId id="299" r:id="rId14"/>
    <p:sldId id="311" r:id="rId15"/>
    <p:sldId id="312" r:id="rId16"/>
    <p:sldId id="292" r:id="rId17"/>
    <p:sldId id="313" r:id="rId18"/>
    <p:sldId id="314" r:id="rId19"/>
    <p:sldId id="303" r:id="rId20"/>
    <p:sldId id="302" r:id="rId21"/>
    <p:sldId id="301" r:id="rId22"/>
    <p:sldId id="304" r:id="rId23"/>
    <p:sldId id="315" r:id="rId24"/>
    <p:sldId id="316" r:id="rId25"/>
    <p:sldId id="289"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8" r:id="rId52"/>
    <p:sldId id="282" r:id="rId53"/>
    <p:sldId id="283" r:id="rId54"/>
    <p:sldId id="284" r:id="rId55"/>
    <p:sldId id="285" r:id="rId56"/>
    <p:sldId id="286" r:id="rId57"/>
    <p:sldId id="287" r:id="rId58"/>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643"/>
  </p:normalViewPr>
  <p:slideViewPr>
    <p:cSldViewPr>
      <p:cViewPr varScale="1">
        <p:scale>
          <a:sx n="144" d="100"/>
          <a:sy n="144" d="100"/>
        </p:scale>
        <p:origin x="520" y="17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07C53E-8FC8-4CEC-854B-7C6C5C8CC978}" type="datetimeFigureOut">
              <a:rPr lang="en-US" smtClean="0"/>
              <a:pPr/>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7C53E-8FC8-4CEC-854B-7C6C5C8CC978}" type="datetimeFigureOut">
              <a:rPr lang="en-US" smtClean="0"/>
              <a:pPr/>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7C53E-8FC8-4CEC-854B-7C6C5C8CC978}" type="datetimeFigureOut">
              <a:rPr lang="en-US" smtClean="0"/>
              <a:pPr/>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07C53E-8FC8-4CEC-854B-7C6C5C8CC978}" type="datetimeFigureOut">
              <a:rPr lang="en-US" smtClean="0"/>
              <a:pPr/>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07C53E-8FC8-4CEC-854B-7C6C5C8CC978}" type="datetimeFigureOut">
              <a:rPr lang="en-US" smtClean="0"/>
              <a:pPr/>
              <a:t>5/18/21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07C53E-8FC8-4CEC-854B-7C6C5C8CC978}" type="datetimeFigureOut">
              <a:rPr lang="en-US" smtClean="0"/>
              <a:pPr/>
              <a:t>5/18/21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07C53E-8FC8-4CEC-854B-7C6C5C8CC978}" type="datetimeFigureOut">
              <a:rPr lang="en-US" smtClean="0"/>
              <a:pPr/>
              <a:t>5/18/21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07C53E-8FC8-4CEC-854B-7C6C5C8CC978}" type="datetimeFigureOut">
              <a:rPr lang="en-US" smtClean="0"/>
              <a:pPr/>
              <a:t>5/18/21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7C53E-8FC8-4CEC-854B-7C6C5C8CC978}" type="datetimeFigureOut">
              <a:rPr lang="en-US" smtClean="0"/>
              <a:pPr/>
              <a:t>5/18/21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07C53E-8FC8-4CEC-854B-7C6C5C8CC978}" type="datetimeFigureOut">
              <a:rPr lang="en-US" smtClean="0"/>
              <a:pPr/>
              <a:t>5/18/21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07C53E-8FC8-4CEC-854B-7C6C5C8CC978}" type="datetimeFigureOut">
              <a:rPr lang="en-US" smtClean="0"/>
              <a:pPr/>
              <a:t>5/18/21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28B2E-34AF-44B6-B245-F240D94C36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A07C53E-8FC8-4CEC-854B-7C6C5C8CC978}" type="datetimeFigureOut">
              <a:rPr lang="en-US" smtClean="0"/>
              <a:pPr/>
              <a:t>5/18/21</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EF28B2E-34AF-44B6-B245-F240D94C3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IB8.1</a:t>
            </a:r>
          </a:p>
        </p:txBody>
      </p:sp>
      <p:sp>
        <p:nvSpPr>
          <p:cNvPr id="3" name="Subtitle 2"/>
          <p:cNvSpPr>
            <a:spLocks noGrp="1"/>
          </p:cNvSpPr>
          <p:nvPr>
            <p:ph type="subTitle" idx="1"/>
          </p:nvPr>
        </p:nvSpPr>
        <p:spPr/>
        <p:txBody>
          <a:bodyPr/>
          <a:lstStyle/>
          <a:p>
            <a:r>
              <a:rPr lang="en-US" dirty="0"/>
              <a:t>Energy Production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Pumped energy storage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verage electricity consumption of residential consumers obtained for... |  Download Scientific Diagram"/>
          <p:cNvPicPr>
            <a:picLocks noChangeAspect="1" noChangeArrowheads="1"/>
          </p:cNvPicPr>
          <p:nvPr/>
        </p:nvPicPr>
        <p:blipFill>
          <a:blip r:embed="rId2" cstate="print">
            <a:lum bright="-10000"/>
          </a:blip>
          <a:srcRect/>
          <a:stretch>
            <a:fillRect/>
          </a:stretch>
        </p:blipFill>
        <p:spPr bwMode="auto">
          <a:xfrm>
            <a:off x="457200" y="1333500"/>
            <a:ext cx="8096250" cy="3867150"/>
          </a:xfrm>
          <a:prstGeom prst="rect">
            <a:avLst/>
          </a:prstGeom>
          <a:noFill/>
        </p:spPr>
      </p:pic>
      <p:sp>
        <p:nvSpPr>
          <p:cNvPr id="3" name="TextBox 2"/>
          <p:cNvSpPr txBox="1"/>
          <p:nvPr/>
        </p:nvSpPr>
        <p:spPr>
          <a:xfrm>
            <a:off x="609600" y="266700"/>
            <a:ext cx="2916183" cy="369332"/>
          </a:xfrm>
          <a:prstGeom prst="rect">
            <a:avLst/>
          </a:prstGeom>
          <a:noFill/>
        </p:spPr>
        <p:txBody>
          <a:bodyPr wrap="none" rtlCol="0">
            <a:spAutoFit/>
          </a:bodyPr>
          <a:lstStyle/>
          <a:p>
            <a:r>
              <a:rPr lang="en-US" dirty="0"/>
              <a:t>Daily electrical consumption: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chematic of pumped storage hydropower system. | Download Scientific Diagram"/>
          <p:cNvPicPr>
            <a:picLocks noChangeAspect="1" noChangeArrowheads="1"/>
          </p:cNvPicPr>
          <p:nvPr/>
        </p:nvPicPr>
        <p:blipFill>
          <a:blip r:embed="rId2" cstate="print"/>
          <a:srcRect/>
          <a:stretch>
            <a:fillRect/>
          </a:stretch>
        </p:blipFill>
        <p:spPr bwMode="auto">
          <a:xfrm>
            <a:off x="2590800" y="952500"/>
            <a:ext cx="5181600" cy="44386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cstate="print"/>
          <a:srcRect/>
          <a:stretch>
            <a:fillRect/>
          </a:stretch>
        </p:blipFill>
        <p:spPr bwMode="auto">
          <a:xfrm>
            <a:off x="2590800" y="495300"/>
            <a:ext cx="1924050" cy="657225"/>
          </a:xfrm>
          <a:prstGeom prst="rect">
            <a:avLst/>
          </a:prstGeom>
          <a:noFill/>
          <a:ln w="9525">
            <a:noFill/>
            <a:miter lim="800000"/>
            <a:headEnd/>
            <a:tailEnd/>
          </a:ln>
          <a:effectLst/>
        </p:spPr>
      </p:pic>
      <p:pic>
        <p:nvPicPr>
          <p:cNvPr id="50178" name="Picture 2"/>
          <p:cNvPicPr>
            <a:picLocks noChangeAspect="1" noChangeArrowheads="1"/>
          </p:cNvPicPr>
          <p:nvPr/>
        </p:nvPicPr>
        <p:blipFill>
          <a:blip r:embed="rId3" cstate="print"/>
          <a:srcRect/>
          <a:stretch>
            <a:fillRect/>
          </a:stretch>
        </p:blipFill>
        <p:spPr bwMode="auto">
          <a:xfrm>
            <a:off x="5143500" y="342900"/>
            <a:ext cx="4000500" cy="1876425"/>
          </a:xfrm>
          <a:prstGeom prst="rect">
            <a:avLst/>
          </a:prstGeom>
          <a:noFill/>
          <a:ln w="9525">
            <a:noFill/>
            <a:miter lim="800000"/>
            <a:headEnd/>
            <a:tailEnd/>
          </a:ln>
          <a:effectLst/>
        </p:spPr>
      </p:pic>
      <p:pic>
        <p:nvPicPr>
          <p:cNvPr id="50179" name="Picture 3"/>
          <p:cNvPicPr>
            <a:picLocks noChangeAspect="1" noChangeArrowheads="1"/>
          </p:cNvPicPr>
          <p:nvPr/>
        </p:nvPicPr>
        <p:blipFill>
          <a:blip r:embed="rId4" cstate="print"/>
          <a:srcRect/>
          <a:stretch>
            <a:fillRect/>
          </a:stretch>
        </p:blipFill>
        <p:spPr bwMode="auto">
          <a:xfrm>
            <a:off x="76200" y="419100"/>
            <a:ext cx="2305050" cy="923925"/>
          </a:xfrm>
          <a:prstGeom prst="rect">
            <a:avLst/>
          </a:prstGeom>
          <a:noFill/>
          <a:ln w="9525">
            <a:noFill/>
            <a:miter lim="800000"/>
            <a:headEnd/>
            <a:tailEnd/>
          </a:ln>
          <a:effectLst/>
        </p:spPr>
      </p:pic>
      <p:sp>
        <p:nvSpPr>
          <p:cNvPr id="5" name="TextBox 4"/>
          <p:cNvSpPr txBox="1"/>
          <p:nvPr/>
        </p:nvSpPr>
        <p:spPr>
          <a:xfrm>
            <a:off x="228600" y="2476500"/>
            <a:ext cx="8686800" cy="923330"/>
          </a:xfrm>
          <a:prstGeom prst="rect">
            <a:avLst/>
          </a:prstGeom>
          <a:noFill/>
        </p:spPr>
        <p:txBody>
          <a:bodyPr wrap="square" rtlCol="0">
            <a:spAutoFit/>
          </a:bodyPr>
          <a:lstStyle/>
          <a:p>
            <a:r>
              <a:rPr lang="en-US" dirty="0"/>
              <a:t>A 65.0% efficient pumped storage plant uses a reservoir that is 196 m higher than the generation site.  What is its electrical power output if it is draining water from the reservoir a a rate of 1250 kg s</a:t>
            </a:r>
            <a:r>
              <a:rPr lang="en-US" baseline="30000" dirty="0"/>
              <a:t>-1</a:t>
            </a:r>
            <a:r>
              <a:rPr lang="en-US" dirty="0"/>
              <a:t>?  (1.56 MW)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Wipe Board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cstate="print"/>
          <a:srcRect/>
          <a:stretch>
            <a:fillRect/>
          </a:stretch>
        </p:blipFill>
        <p:spPr bwMode="auto">
          <a:xfrm>
            <a:off x="2590800" y="495300"/>
            <a:ext cx="1924050" cy="657225"/>
          </a:xfrm>
          <a:prstGeom prst="rect">
            <a:avLst/>
          </a:prstGeom>
          <a:noFill/>
          <a:ln w="9525">
            <a:noFill/>
            <a:miter lim="800000"/>
            <a:headEnd/>
            <a:tailEnd/>
          </a:ln>
          <a:effectLst/>
        </p:spPr>
      </p:pic>
      <p:pic>
        <p:nvPicPr>
          <p:cNvPr id="50178" name="Picture 2"/>
          <p:cNvPicPr>
            <a:picLocks noChangeAspect="1" noChangeArrowheads="1"/>
          </p:cNvPicPr>
          <p:nvPr/>
        </p:nvPicPr>
        <p:blipFill>
          <a:blip r:embed="rId3" cstate="print"/>
          <a:srcRect/>
          <a:stretch>
            <a:fillRect/>
          </a:stretch>
        </p:blipFill>
        <p:spPr bwMode="auto">
          <a:xfrm>
            <a:off x="5143500" y="342900"/>
            <a:ext cx="4000500" cy="1876425"/>
          </a:xfrm>
          <a:prstGeom prst="rect">
            <a:avLst/>
          </a:prstGeom>
          <a:noFill/>
          <a:ln w="9525">
            <a:noFill/>
            <a:miter lim="800000"/>
            <a:headEnd/>
            <a:tailEnd/>
          </a:ln>
          <a:effectLst/>
        </p:spPr>
      </p:pic>
      <p:pic>
        <p:nvPicPr>
          <p:cNvPr id="50179" name="Picture 3"/>
          <p:cNvPicPr>
            <a:picLocks noChangeAspect="1" noChangeArrowheads="1"/>
          </p:cNvPicPr>
          <p:nvPr/>
        </p:nvPicPr>
        <p:blipFill>
          <a:blip r:embed="rId4" cstate="print"/>
          <a:srcRect/>
          <a:stretch>
            <a:fillRect/>
          </a:stretch>
        </p:blipFill>
        <p:spPr bwMode="auto">
          <a:xfrm>
            <a:off x="76200" y="419100"/>
            <a:ext cx="2305050" cy="923925"/>
          </a:xfrm>
          <a:prstGeom prst="rect">
            <a:avLst/>
          </a:prstGeom>
          <a:noFill/>
          <a:ln w="9525">
            <a:noFill/>
            <a:miter lim="800000"/>
            <a:headEnd/>
            <a:tailEnd/>
          </a:ln>
          <a:effectLst/>
        </p:spPr>
      </p:pic>
      <p:sp>
        <p:nvSpPr>
          <p:cNvPr id="5" name="TextBox 4"/>
          <p:cNvSpPr txBox="1"/>
          <p:nvPr/>
        </p:nvSpPr>
        <p:spPr>
          <a:xfrm>
            <a:off x="228600" y="2476500"/>
            <a:ext cx="8686800" cy="646331"/>
          </a:xfrm>
          <a:prstGeom prst="rect">
            <a:avLst/>
          </a:prstGeom>
          <a:noFill/>
        </p:spPr>
        <p:txBody>
          <a:bodyPr wrap="square" rtlCol="0">
            <a:spAutoFit/>
          </a:bodyPr>
          <a:lstStyle/>
          <a:p>
            <a:r>
              <a:rPr lang="en-US" dirty="0"/>
              <a:t>A pumped electrical storage facility generates 1.66 MW of power.  It has a reservoir height of 130. m, and releases 2240 kg of water per second.  What is its overall efficiency?</a:t>
            </a:r>
          </a:p>
        </p:txBody>
      </p:sp>
      <p:sp>
        <p:nvSpPr>
          <p:cNvPr id="6" name="TextBox 5"/>
          <p:cNvSpPr txBox="1"/>
          <p:nvPr/>
        </p:nvSpPr>
        <p:spPr>
          <a:xfrm>
            <a:off x="228600" y="5345668"/>
            <a:ext cx="780983" cy="369332"/>
          </a:xfrm>
          <a:prstGeom prst="rect">
            <a:avLst/>
          </a:prstGeom>
          <a:noFill/>
        </p:spPr>
        <p:txBody>
          <a:bodyPr wrap="none" rtlCol="0">
            <a:spAutoFit/>
          </a:bodyPr>
          <a:lstStyle/>
          <a:p>
            <a:r>
              <a:rPr lang="en-US" dirty="0"/>
              <a:t>58.1%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Power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Passive Solar Design - Daniel Krienbuehl Contractors Inc."/>
          <p:cNvPicPr>
            <a:picLocks noChangeAspect="1" noChangeArrowheads="1"/>
          </p:cNvPicPr>
          <p:nvPr/>
        </p:nvPicPr>
        <p:blipFill>
          <a:blip r:embed="rId2" cstate="print"/>
          <a:srcRect/>
          <a:stretch>
            <a:fillRect/>
          </a:stretch>
        </p:blipFill>
        <p:spPr bwMode="auto">
          <a:xfrm>
            <a:off x="685800" y="1028700"/>
            <a:ext cx="4876800" cy="3609976"/>
          </a:xfrm>
          <a:prstGeom prst="rect">
            <a:avLst/>
          </a:prstGeom>
          <a:noFill/>
        </p:spPr>
      </p:pic>
      <p:sp>
        <p:nvSpPr>
          <p:cNvPr id="3" name="TextBox 2"/>
          <p:cNvSpPr txBox="1"/>
          <p:nvPr/>
        </p:nvSpPr>
        <p:spPr>
          <a:xfrm>
            <a:off x="1219200" y="266700"/>
            <a:ext cx="1915909" cy="369332"/>
          </a:xfrm>
          <a:prstGeom prst="rect">
            <a:avLst/>
          </a:prstGeom>
          <a:noFill/>
        </p:spPr>
        <p:txBody>
          <a:bodyPr wrap="none" rtlCol="0">
            <a:spAutoFit/>
          </a:bodyPr>
          <a:lstStyle/>
          <a:p>
            <a:r>
              <a:rPr lang="en-US" dirty="0"/>
              <a:t>Passive solar basic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iklimnet.com/save/eco_images/indirectgain.gif"/>
          <p:cNvPicPr>
            <a:picLocks noChangeAspect="1" noChangeArrowheads="1"/>
          </p:cNvPicPr>
          <p:nvPr/>
        </p:nvPicPr>
        <p:blipFill>
          <a:blip r:embed="rId2" cstate="print"/>
          <a:srcRect/>
          <a:stretch>
            <a:fillRect/>
          </a:stretch>
        </p:blipFill>
        <p:spPr bwMode="auto">
          <a:xfrm>
            <a:off x="990600" y="1485900"/>
            <a:ext cx="4114800" cy="3105150"/>
          </a:xfrm>
          <a:prstGeom prst="rect">
            <a:avLst/>
          </a:prstGeom>
          <a:noFill/>
        </p:spPr>
      </p:pic>
      <p:sp>
        <p:nvSpPr>
          <p:cNvPr id="3" name="TextBox 2"/>
          <p:cNvSpPr txBox="1"/>
          <p:nvPr/>
        </p:nvSpPr>
        <p:spPr>
          <a:xfrm>
            <a:off x="1219200" y="419100"/>
            <a:ext cx="3134191" cy="369332"/>
          </a:xfrm>
          <a:prstGeom prst="rect">
            <a:avLst/>
          </a:prstGeom>
          <a:noFill/>
        </p:spPr>
        <p:txBody>
          <a:bodyPr wrap="none" rtlCol="0">
            <a:spAutoFit/>
          </a:bodyPr>
          <a:lstStyle/>
          <a:p>
            <a:r>
              <a:rPr lang="en-US" dirty="0"/>
              <a:t>Passive solar with thermal mass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Solar Water Heaters Can Help Save You Money – SolarTech Direct"/>
          <p:cNvPicPr>
            <a:picLocks noChangeAspect="1" noChangeArrowheads="1"/>
          </p:cNvPicPr>
          <p:nvPr/>
        </p:nvPicPr>
        <p:blipFill>
          <a:blip r:embed="rId2" cstate="print"/>
          <a:srcRect/>
          <a:stretch>
            <a:fillRect/>
          </a:stretch>
        </p:blipFill>
        <p:spPr bwMode="auto">
          <a:xfrm>
            <a:off x="304800" y="495300"/>
            <a:ext cx="3930555" cy="2057400"/>
          </a:xfrm>
          <a:prstGeom prst="rect">
            <a:avLst/>
          </a:prstGeom>
          <a:noFill/>
        </p:spPr>
      </p:pic>
      <p:pic>
        <p:nvPicPr>
          <p:cNvPr id="45060" name="Picture 4" descr="Solar Hot Water Batch Collector — ByExample.com"/>
          <p:cNvPicPr>
            <a:picLocks noChangeAspect="1" noChangeArrowheads="1"/>
          </p:cNvPicPr>
          <p:nvPr/>
        </p:nvPicPr>
        <p:blipFill>
          <a:blip r:embed="rId3" cstate="print"/>
          <a:srcRect/>
          <a:stretch>
            <a:fillRect/>
          </a:stretch>
        </p:blipFill>
        <p:spPr bwMode="auto">
          <a:xfrm>
            <a:off x="6074970" y="190501"/>
            <a:ext cx="2869005" cy="3124200"/>
          </a:xfrm>
          <a:prstGeom prst="rect">
            <a:avLst/>
          </a:prstGeom>
          <a:noFill/>
        </p:spPr>
      </p:pic>
      <p:pic>
        <p:nvPicPr>
          <p:cNvPr id="45062" name="Picture 6" descr="Solar Hot Air | Nova Sun Power"/>
          <p:cNvPicPr>
            <a:picLocks noChangeAspect="1" noChangeArrowheads="1"/>
          </p:cNvPicPr>
          <p:nvPr/>
        </p:nvPicPr>
        <p:blipFill>
          <a:blip r:embed="rId4" cstate="print"/>
          <a:srcRect/>
          <a:stretch>
            <a:fillRect/>
          </a:stretch>
        </p:blipFill>
        <p:spPr bwMode="auto">
          <a:xfrm>
            <a:off x="0" y="2705100"/>
            <a:ext cx="2471663" cy="2781300"/>
          </a:xfrm>
          <a:prstGeom prst="rect">
            <a:avLst/>
          </a:prstGeom>
          <a:noFill/>
        </p:spPr>
      </p:pic>
      <p:sp>
        <p:nvSpPr>
          <p:cNvPr id="5" name="TextBox 4"/>
          <p:cNvSpPr txBox="1"/>
          <p:nvPr/>
        </p:nvSpPr>
        <p:spPr>
          <a:xfrm>
            <a:off x="457200" y="114300"/>
            <a:ext cx="2037737" cy="369332"/>
          </a:xfrm>
          <a:prstGeom prst="rect">
            <a:avLst/>
          </a:prstGeom>
          <a:noFill/>
        </p:spPr>
        <p:txBody>
          <a:bodyPr wrap="none" rtlCol="0">
            <a:spAutoFit/>
          </a:bodyPr>
          <a:lstStyle/>
          <a:p>
            <a:r>
              <a:rPr lang="en-US" dirty="0"/>
              <a:t>Heating water or air</a:t>
            </a:r>
          </a:p>
        </p:txBody>
      </p:sp>
      <p:pic>
        <p:nvPicPr>
          <p:cNvPr id="45064" name="Picture 8" descr="20L 5 Gallons Solar Energy Heated Outdoor Camping Shower Bag Travel Hiking  Climbing BBQ Picnic PVC Water Storage Bag New|Water Bags| - AliExpress"/>
          <p:cNvPicPr>
            <a:picLocks noChangeAspect="1" noChangeArrowheads="1"/>
          </p:cNvPicPr>
          <p:nvPr/>
        </p:nvPicPr>
        <p:blipFill>
          <a:blip r:embed="rId5" cstate="print"/>
          <a:srcRect/>
          <a:stretch>
            <a:fillRect/>
          </a:stretch>
        </p:blipFill>
        <p:spPr bwMode="auto">
          <a:xfrm>
            <a:off x="2514600" y="2705100"/>
            <a:ext cx="2743200" cy="2743200"/>
          </a:xfrm>
          <a:prstGeom prst="rect">
            <a:avLst/>
          </a:prstGeom>
          <a:noFill/>
        </p:spPr>
      </p:pic>
      <p:pic>
        <p:nvPicPr>
          <p:cNvPr id="45065" name="Picture 9"/>
          <p:cNvPicPr>
            <a:picLocks noChangeAspect="1" noChangeArrowheads="1"/>
          </p:cNvPicPr>
          <p:nvPr/>
        </p:nvPicPr>
        <p:blipFill>
          <a:blip r:embed="rId6" cstate="print"/>
          <a:srcRect/>
          <a:stretch>
            <a:fillRect/>
          </a:stretch>
        </p:blipFill>
        <p:spPr bwMode="auto">
          <a:xfrm>
            <a:off x="5562600" y="3848100"/>
            <a:ext cx="3358357" cy="1738313"/>
          </a:xfrm>
          <a:prstGeom prst="rect">
            <a:avLst/>
          </a:prstGeom>
          <a:noFill/>
          <a:ln w="9525">
            <a:noFill/>
            <a:miter lim="800000"/>
            <a:headEnd/>
            <a:tailEnd/>
          </a:ln>
          <a:effectLst/>
        </p:spPr>
      </p:pic>
      <p:pic>
        <p:nvPicPr>
          <p:cNvPr id="45066" name="Picture 10"/>
          <p:cNvPicPr>
            <a:picLocks noChangeAspect="1" noChangeArrowheads="1"/>
          </p:cNvPicPr>
          <p:nvPr/>
        </p:nvPicPr>
        <p:blipFill>
          <a:blip r:embed="rId7" cstate="print"/>
          <a:srcRect/>
          <a:stretch>
            <a:fillRect/>
          </a:stretch>
        </p:blipFill>
        <p:spPr bwMode="auto">
          <a:xfrm>
            <a:off x="4572000" y="571500"/>
            <a:ext cx="1162050" cy="185261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Density</a:t>
            </a:r>
          </a:p>
        </p:txBody>
      </p:sp>
      <p:sp>
        <p:nvSpPr>
          <p:cNvPr id="3" name="Content Placeholder 2"/>
          <p:cNvSpPr>
            <a:spLocks noGrp="1"/>
          </p:cNvSpPr>
          <p:nvPr>
            <p:ph idx="1"/>
          </p:nvPr>
        </p:nvSpPr>
        <p:spPr/>
        <p:txBody>
          <a:bodyPr/>
          <a:lstStyle/>
          <a:p>
            <a:r>
              <a:rPr lang="en-US" dirty="0"/>
              <a:t>Heating water</a:t>
            </a:r>
          </a:p>
          <a:p>
            <a:r>
              <a:rPr lang="en-US" dirty="0"/>
              <a:t>Thermal Power Plants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le:Four solaire 001.jpg - Wikimedia Commons"/>
          <p:cNvPicPr>
            <a:picLocks noChangeAspect="1" noChangeArrowheads="1"/>
          </p:cNvPicPr>
          <p:nvPr/>
        </p:nvPicPr>
        <p:blipFill>
          <a:blip r:embed="rId2" cstate="print"/>
          <a:srcRect/>
          <a:stretch>
            <a:fillRect/>
          </a:stretch>
        </p:blipFill>
        <p:spPr bwMode="auto">
          <a:xfrm>
            <a:off x="457200" y="1104900"/>
            <a:ext cx="7620000" cy="32385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hat are the pros and cons of solar energy? Here's everything you need to  know"/>
          <p:cNvPicPr>
            <a:picLocks noChangeAspect="1" noChangeArrowheads="1"/>
          </p:cNvPicPr>
          <p:nvPr/>
        </p:nvPicPr>
        <p:blipFill>
          <a:blip r:embed="rId2" cstate="print"/>
          <a:srcRect/>
          <a:stretch>
            <a:fillRect/>
          </a:stretch>
        </p:blipFill>
        <p:spPr bwMode="auto">
          <a:xfrm>
            <a:off x="0" y="1533779"/>
            <a:ext cx="6248400" cy="4181221"/>
          </a:xfrm>
          <a:prstGeom prst="rect">
            <a:avLst/>
          </a:prstGeom>
          <a:noFill/>
        </p:spPr>
      </p:pic>
      <p:sp>
        <p:nvSpPr>
          <p:cNvPr id="3" name="TextBox 2"/>
          <p:cNvSpPr txBox="1"/>
          <p:nvPr/>
        </p:nvSpPr>
        <p:spPr>
          <a:xfrm>
            <a:off x="533400" y="419100"/>
            <a:ext cx="3955570" cy="369332"/>
          </a:xfrm>
          <a:prstGeom prst="rect">
            <a:avLst/>
          </a:prstGeom>
          <a:noFill/>
        </p:spPr>
        <p:txBody>
          <a:bodyPr wrap="none" rtlCol="0">
            <a:spAutoFit/>
          </a:bodyPr>
          <a:lstStyle/>
          <a:p>
            <a:r>
              <a:rPr lang="en-US" dirty="0"/>
              <a:t>Photovoltaic (Not super efficient </a:t>
            </a:r>
            <a:r>
              <a:rPr lang="en-US" dirty="0">
                <a:sym typeface="Symbol"/>
              </a:rPr>
              <a:t> 20%)</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cstate="print"/>
          <a:srcRect/>
          <a:stretch>
            <a:fillRect/>
          </a:stretch>
        </p:blipFill>
        <p:spPr bwMode="auto">
          <a:xfrm>
            <a:off x="457200" y="190500"/>
            <a:ext cx="1552575" cy="1019175"/>
          </a:xfrm>
          <a:prstGeom prst="rect">
            <a:avLst/>
          </a:prstGeom>
          <a:noFill/>
          <a:ln w="9525">
            <a:noFill/>
            <a:miter lim="800000"/>
            <a:headEnd/>
            <a:tailEnd/>
          </a:ln>
          <a:effectLst/>
        </p:spPr>
      </p:pic>
      <p:pic>
        <p:nvPicPr>
          <p:cNvPr id="44034" name="Picture 2"/>
          <p:cNvPicPr>
            <a:picLocks noChangeAspect="1" noChangeArrowheads="1"/>
          </p:cNvPicPr>
          <p:nvPr/>
        </p:nvPicPr>
        <p:blipFill>
          <a:blip r:embed="rId3" cstate="print"/>
          <a:srcRect/>
          <a:stretch>
            <a:fillRect/>
          </a:stretch>
        </p:blipFill>
        <p:spPr bwMode="auto">
          <a:xfrm>
            <a:off x="2514600" y="190500"/>
            <a:ext cx="2305050" cy="885825"/>
          </a:xfrm>
          <a:prstGeom prst="rect">
            <a:avLst/>
          </a:prstGeom>
          <a:noFill/>
          <a:ln w="9525">
            <a:noFill/>
            <a:miter lim="800000"/>
            <a:headEnd/>
            <a:tailEnd/>
          </a:ln>
          <a:effectLst/>
        </p:spPr>
      </p:pic>
      <p:pic>
        <p:nvPicPr>
          <p:cNvPr id="44035" name="Picture 3"/>
          <p:cNvPicPr>
            <a:picLocks noChangeAspect="1" noChangeArrowheads="1"/>
          </p:cNvPicPr>
          <p:nvPr/>
        </p:nvPicPr>
        <p:blipFill>
          <a:blip r:embed="rId4" cstate="print"/>
          <a:srcRect/>
          <a:stretch>
            <a:fillRect/>
          </a:stretch>
        </p:blipFill>
        <p:spPr bwMode="auto">
          <a:xfrm>
            <a:off x="5057775" y="114300"/>
            <a:ext cx="4086225" cy="1905000"/>
          </a:xfrm>
          <a:prstGeom prst="rect">
            <a:avLst/>
          </a:prstGeom>
          <a:noFill/>
          <a:ln w="9525">
            <a:noFill/>
            <a:miter lim="800000"/>
            <a:headEnd/>
            <a:tailEnd/>
          </a:ln>
          <a:effectLst/>
        </p:spPr>
      </p:pic>
      <p:sp>
        <p:nvSpPr>
          <p:cNvPr id="6" name="TextBox 5"/>
          <p:cNvSpPr txBox="1"/>
          <p:nvPr/>
        </p:nvSpPr>
        <p:spPr>
          <a:xfrm>
            <a:off x="152400" y="2247900"/>
            <a:ext cx="8839200" cy="1200329"/>
          </a:xfrm>
          <a:prstGeom prst="rect">
            <a:avLst/>
          </a:prstGeom>
          <a:noFill/>
        </p:spPr>
        <p:txBody>
          <a:bodyPr wrap="square" rtlCol="0">
            <a:spAutoFit/>
          </a:bodyPr>
          <a:lstStyle/>
          <a:p>
            <a:r>
              <a:rPr lang="en-US" dirty="0"/>
              <a:t>A photovoltaic panel measures 1.75 m by 1.10 m, and is 23.0% efficient.  How much total electrical power can it put out if the solar intensity is 890 W m</a:t>
            </a:r>
            <a:r>
              <a:rPr lang="en-US" baseline="30000" dirty="0"/>
              <a:t>-2</a:t>
            </a:r>
            <a:r>
              <a:rPr lang="en-US" dirty="0"/>
              <a:t>? How many Joules of electrical energy can it produce in a 6.00 hour period when the sun is hitting the panels?  How many kWh of electricity?  (394 W, 8.51x10</a:t>
            </a:r>
            <a:r>
              <a:rPr lang="en-US" baseline="30000" dirty="0"/>
              <a:t>6</a:t>
            </a:r>
            <a:r>
              <a:rPr lang="en-US" dirty="0"/>
              <a:t> J, 2.36 kWh)</a:t>
            </a:r>
          </a:p>
        </p:txBody>
      </p:sp>
      <p:pic>
        <p:nvPicPr>
          <p:cNvPr id="44037" name="Picture 5"/>
          <p:cNvPicPr>
            <a:picLocks noChangeAspect="1" noChangeArrowheads="1"/>
          </p:cNvPicPr>
          <p:nvPr/>
        </p:nvPicPr>
        <p:blipFill>
          <a:blip r:embed="rId5" cstate="print"/>
          <a:srcRect/>
          <a:stretch>
            <a:fillRect/>
          </a:stretch>
        </p:blipFill>
        <p:spPr bwMode="auto">
          <a:xfrm>
            <a:off x="0" y="1333500"/>
            <a:ext cx="5353050" cy="5238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Wipe Board</a:t>
            </a:r>
          </a:p>
        </p:txBody>
      </p:sp>
    </p:spTree>
    <p:extLst>
      <p:ext uri="{BB962C8B-B14F-4D97-AF65-F5344CB8AC3E}">
        <p14:creationId xmlns:p14="http://schemas.microsoft.com/office/powerpoint/2010/main" val="99426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2" cstate="print"/>
          <a:srcRect/>
          <a:stretch>
            <a:fillRect/>
          </a:stretch>
        </p:blipFill>
        <p:spPr bwMode="auto">
          <a:xfrm>
            <a:off x="457200" y="190500"/>
            <a:ext cx="1552575" cy="1019175"/>
          </a:xfrm>
          <a:prstGeom prst="rect">
            <a:avLst/>
          </a:prstGeom>
          <a:noFill/>
          <a:ln w="9525">
            <a:noFill/>
            <a:miter lim="800000"/>
            <a:headEnd/>
            <a:tailEnd/>
          </a:ln>
          <a:effectLst/>
        </p:spPr>
      </p:pic>
      <p:pic>
        <p:nvPicPr>
          <p:cNvPr id="44034" name="Picture 2"/>
          <p:cNvPicPr>
            <a:picLocks noChangeAspect="1" noChangeArrowheads="1"/>
          </p:cNvPicPr>
          <p:nvPr/>
        </p:nvPicPr>
        <p:blipFill>
          <a:blip r:embed="rId3" cstate="print"/>
          <a:srcRect/>
          <a:stretch>
            <a:fillRect/>
          </a:stretch>
        </p:blipFill>
        <p:spPr bwMode="auto">
          <a:xfrm>
            <a:off x="2514600" y="190500"/>
            <a:ext cx="2305050" cy="885825"/>
          </a:xfrm>
          <a:prstGeom prst="rect">
            <a:avLst/>
          </a:prstGeom>
          <a:noFill/>
          <a:ln w="9525">
            <a:noFill/>
            <a:miter lim="800000"/>
            <a:headEnd/>
            <a:tailEnd/>
          </a:ln>
          <a:effectLst/>
        </p:spPr>
      </p:pic>
      <p:pic>
        <p:nvPicPr>
          <p:cNvPr id="44035" name="Picture 3"/>
          <p:cNvPicPr>
            <a:picLocks noChangeAspect="1" noChangeArrowheads="1"/>
          </p:cNvPicPr>
          <p:nvPr/>
        </p:nvPicPr>
        <p:blipFill>
          <a:blip r:embed="rId4" cstate="print"/>
          <a:srcRect/>
          <a:stretch>
            <a:fillRect/>
          </a:stretch>
        </p:blipFill>
        <p:spPr bwMode="auto">
          <a:xfrm>
            <a:off x="5057775" y="114300"/>
            <a:ext cx="4086225" cy="1905000"/>
          </a:xfrm>
          <a:prstGeom prst="rect">
            <a:avLst/>
          </a:prstGeom>
          <a:noFill/>
          <a:ln w="9525">
            <a:noFill/>
            <a:miter lim="800000"/>
            <a:headEnd/>
            <a:tailEnd/>
          </a:ln>
          <a:effectLst/>
        </p:spPr>
      </p:pic>
      <p:sp>
        <p:nvSpPr>
          <p:cNvPr id="6" name="TextBox 5"/>
          <p:cNvSpPr txBox="1"/>
          <p:nvPr/>
        </p:nvSpPr>
        <p:spPr>
          <a:xfrm>
            <a:off x="152400" y="2247900"/>
            <a:ext cx="8839200" cy="923330"/>
          </a:xfrm>
          <a:prstGeom prst="rect">
            <a:avLst/>
          </a:prstGeom>
          <a:noFill/>
        </p:spPr>
        <p:txBody>
          <a:bodyPr wrap="square" rtlCol="0">
            <a:spAutoFit/>
          </a:bodyPr>
          <a:lstStyle/>
          <a:p>
            <a:r>
              <a:rPr lang="en-US" dirty="0"/>
              <a:t>A house has a total of 12.8 m</a:t>
            </a:r>
            <a:r>
              <a:rPr lang="en-US" baseline="30000" dirty="0"/>
              <a:t>2</a:t>
            </a:r>
            <a:r>
              <a:rPr lang="en-US" dirty="0"/>
              <a:t> of solar panels that generate a power of 2045 Watts when the solar intensity is 750. W m</a:t>
            </a:r>
            <a:r>
              <a:rPr lang="en-US" baseline="30000" dirty="0"/>
              <a:t>-2</a:t>
            </a:r>
            <a:r>
              <a:rPr lang="en-US" dirty="0"/>
              <a:t>.  What is the efficiency of the panels?</a:t>
            </a:r>
          </a:p>
          <a:p>
            <a:endParaRPr lang="en-US" dirty="0"/>
          </a:p>
        </p:txBody>
      </p:sp>
      <p:sp>
        <p:nvSpPr>
          <p:cNvPr id="2" name="Rectangle 1">
            <a:extLst>
              <a:ext uri="{FF2B5EF4-FFF2-40B4-BE49-F238E27FC236}">
                <a16:creationId xmlns:a16="http://schemas.microsoft.com/office/drawing/2014/main" id="{DA07C8CD-DCD2-A148-AD68-48B33B1EF3E0}"/>
              </a:ext>
            </a:extLst>
          </p:cNvPr>
          <p:cNvSpPr/>
          <p:nvPr/>
        </p:nvSpPr>
        <p:spPr>
          <a:xfrm>
            <a:off x="127986" y="5219700"/>
            <a:ext cx="838691" cy="369332"/>
          </a:xfrm>
          <a:prstGeom prst="rect">
            <a:avLst/>
          </a:prstGeom>
        </p:spPr>
        <p:txBody>
          <a:bodyPr wrap="none">
            <a:spAutoFit/>
          </a:bodyPr>
          <a:lstStyle/>
          <a:p>
            <a:r>
              <a:rPr lang="en-US" dirty="0"/>
              <a:t>21.3 %</a:t>
            </a:r>
          </a:p>
        </p:txBody>
      </p:sp>
    </p:spTree>
    <p:extLst>
      <p:ext uri="{BB962C8B-B14F-4D97-AF65-F5344CB8AC3E}">
        <p14:creationId xmlns:p14="http://schemas.microsoft.com/office/powerpoint/2010/main" val="3806368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mn-lt"/>
              </a:rPr>
              <a:t>Worksheet IB8.1</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830997"/>
          </a:xfrm>
          <a:prstGeom prst="rect">
            <a:avLst/>
          </a:prstGeom>
          <a:noFill/>
        </p:spPr>
        <p:txBody>
          <a:bodyPr wrap="square" rtlCol="0">
            <a:spAutoFit/>
          </a:bodyPr>
          <a:lstStyle/>
          <a:p>
            <a:pPr lvl="0"/>
            <a:r>
              <a:rPr lang="en-US" sz="2400" dirty="0"/>
              <a:t>1. What is the energy content of 10.0 g of petrol (gasoline)?  (450 kJ)</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200329"/>
          </a:xfrm>
          <a:prstGeom prst="rect">
            <a:avLst/>
          </a:prstGeom>
          <a:noFill/>
        </p:spPr>
        <p:txBody>
          <a:bodyPr wrap="square" rtlCol="0">
            <a:spAutoFit/>
          </a:bodyPr>
          <a:lstStyle/>
          <a:p>
            <a:pPr lvl="0"/>
            <a:r>
              <a:rPr lang="en-US" sz="2400" dirty="0"/>
              <a:t>2. How many grams of coal must you burn to get 125 kJ of heat energy?  Use an specific energy of 40.0 MJ kg</a:t>
            </a:r>
            <a:r>
              <a:rPr lang="en-US" sz="2400" baseline="30000" dirty="0"/>
              <a:t>-1</a:t>
            </a:r>
            <a:r>
              <a:rPr lang="en-US" sz="2400" dirty="0"/>
              <a:t>.  (3.13 g)</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938992"/>
          </a:xfrm>
          <a:prstGeom prst="rect">
            <a:avLst/>
          </a:prstGeom>
          <a:noFill/>
        </p:spPr>
        <p:txBody>
          <a:bodyPr wrap="square" rtlCol="0">
            <a:spAutoFit/>
          </a:bodyPr>
          <a:lstStyle/>
          <a:p>
            <a:pPr lvl="0"/>
            <a:r>
              <a:rPr lang="en-US" sz="2400" dirty="0"/>
              <a:t>3. How many grams of petrol must you burn to raise the temperature of 750. ml of water (</a:t>
            </a:r>
            <a:r>
              <a:rPr lang="en-US" sz="2400" dirty="0" err="1"/>
              <a:t>C</a:t>
            </a:r>
            <a:r>
              <a:rPr lang="en-US" sz="2400" baseline="-25000" dirty="0" err="1"/>
              <a:t>water</a:t>
            </a:r>
            <a:r>
              <a:rPr lang="en-US" sz="2400" dirty="0"/>
              <a:t> = 4186 J kg</a:t>
            </a:r>
            <a:r>
              <a:rPr lang="en-US" sz="2400" baseline="30000" dirty="0"/>
              <a:t>-1</a:t>
            </a:r>
            <a:r>
              <a:rPr lang="en-US" sz="2400" dirty="0"/>
              <a:t> </a:t>
            </a:r>
            <a:r>
              <a:rPr lang="en-US" sz="2400" baseline="30000" dirty="0"/>
              <a:t>o</a:t>
            </a:r>
            <a:r>
              <a:rPr lang="en-US" sz="2400" dirty="0"/>
              <a:t>C</a:t>
            </a:r>
            <a:r>
              <a:rPr lang="en-US" sz="2400" baseline="30000" dirty="0"/>
              <a:t>-1</a:t>
            </a:r>
            <a:r>
              <a:rPr lang="en-US" sz="2400" dirty="0"/>
              <a:t>) from 15.0 </a:t>
            </a:r>
            <a:r>
              <a:rPr lang="en-US" sz="2400" baseline="30000" dirty="0"/>
              <a:t>o</a:t>
            </a:r>
            <a:r>
              <a:rPr lang="en-US" sz="2400" dirty="0"/>
              <a:t>C to 100.0 </a:t>
            </a:r>
            <a:r>
              <a:rPr lang="en-US" sz="2400" baseline="30000" dirty="0"/>
              <a:t>o</a:t>
            </a:r>
            <a:r>
              <a:rPr lang="en-US" sz="2400" dirty="0"/>
              <a:t>C?  if the stove is 100% efficient?  What if it is 65.0% efficient? (5.93 g, 9.12 g)</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pPr lvl="0"/>
            <a:r>
              <a:rPr lang="en-US" sz="2400" dirty="0"/>
              <a:t>4. A gas water heater contains 189 liters of water at 15.0 </a:t>
            </a:r>
            <a:r>
              <a:rPr lang="en-US" sz="2400" baseline="30000" dirty="0" err="1"/>
              <a:t>o</a:t>
            </a:r>
            <a:r>
              <a:rPr lang="en-US" sz="2400" dirty="0" err="1"/>
              <a:t>C.</a:t>
            </a:r>
            <a:r>
              <a:rPr lang="en-US" sz="2400" dirty="0"/>
              <a:t>  If it is 55.0% efficient, and it burns 0.889 kg of natural gas, what is the </a:t>
            </a:r>
            <a:r>
              <a:rPr lang="en-US" sz="2400" u="sng" dirty="0"/>
              <a:t>final</a:t>
            </a:r>
            <a:r>
              <a:rPr lang="en-US" sz="2400" dirty="0"/>
              <a:t> temperature of the water? (49.0 </a:t>
            </a:r>
            <a:r>
              <a:rPr lang="en-US" sz="2400" baseline="30000" dirty="0"/>
              <a:t>o</a:t>
            </a:r>
            <a:r>
              <a:rPr lang="en-US" sz="2400" dirty="0"/>
              <a:t>C, the delta T is 34.0 </a:t>
            </a:r>
            <a:r>
              <a:rPr lang="en-US" sz="2400" baseline="30000" dirty="0"/>
              <a:t>o</a:t>
            </a:r>
            <a:r>
              <a:rPr lang="en-US" sz="2400" dirty="0"/>
              <a:t>C)</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1" y="647700"/>
            <a:ext cx="5029200" cy="2371164"/>
          </a:xfrm>
          <a:prstGeom prst="rect">
            <a:avLst/>
          </a:prstGeom>
          <a:noFill/>
          <a:ln w="9525">
            <a:noFill/>
            <a:miter lim="800000"/>
            <a:headEnd/>
            <a:tailEnd/>
          </a:ln>
          <a:effectLst/>
        </p:spPr>
      </p:pic>
      <p:sp>
        <p:nvSpPr>
          <p:cNvPr id="3" name="TextBox 2"/>
          <p:cNvSpPr txBox="1"/>
          <p:nvPr/>
        </p:nvSpPr>
        <p:spPr>
          <a:xfrm>
            <a:off x="609600" y="190500"/>
            <a:ext cx="2796599" cy="369332"/>
          </a:xfrm>
          <a:prstGeom prst="rect">
            <a:avLst/>
          </a:prstGeom>
          <a:noFill/>
        </p:spPr>
        <p:txBody>
          <a:bodyPr wrap="none" rtlCol="0">
            <a:spAutoFit/>
          </a:bodyPr>
          <a:lstStyle/>
          <a:p>
            <a:r>
              <a:rPr lang="en-US" dirty="0"/>
              <a:t>Concept 0 – Energy Density</a:t>
            </a:r>
          </a:p>
        </p:txBody>
      </p:sp>
      <p:sp>
        <p:nvSpPr>
          <p:cNvPr id="4" name="TextBox 3"/>
          <p:cNvSpPr txBox="1"/>
          <p:nvPr/>
        </p:nvSpPr>
        <p:spPr>
          <a:xfrm>
            <a:off x="152400" y="3314700"/>
            <a:ext cx="8991600" cy="646331"/>
          </a:xfrm>
          <a:prstGeom prst="rect">
            <a:avLst/>
          </a:prstGeom>
          <a:noFill/>
        </p:spPr>
        <p:txBody>
          <a:bodyPr wrap="square" rtlCol="0">
            <a:spAutoFit/>
          </a:bodyPr>
          <a:lstStyle/>
          <a:p>
            <a:r>
              <a:rPr lang="en-US" dirty="0"/>
              <a:t>How many grams of petrol must you burn to release 100 kJ of energy?</a:t>
            </a:r>
          </a:p>
          <a:p>
            <a:r>
              <a:rPr lang="en-US" dirty="0"/>
              <a:t>(2.22 grams)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938992"/>
          </a:xfrm>
          <a:prstGeom prst="rect">
            <a:avLst/>
          </a:prstGeom>
          <a:noFill/>
        </p:spPr>
        <p:txBody>
          <a:bodyPr wrap="square" rtlCol="0">
            <a:spAutoFit/>
          </a:bodyPr>
          <a:lstStyle/>
          <a:p>
            <a:pPr lvl="0"/>
            <a:r>
              <a:rPr lang="en-US" sz="2400" dirty="0"/>
              <a:t>5. An on demand water heater needs to heat 17.0 liters of water per minute from a temperature of 13.0 </a:t>
            </a:r>
            <a:r>
              <a:rPr lang="en-US" sz="2400" baseline="30000" dirty="0"/>
              <a:t>o</a:t>
            </a:r>
            <a:r>
              <a:rPr lang="en-US" sz="2400" dirty="0"/>
              <a:t>C to 54.3 </a:t>
            </a:r>
            <a:r>
              <a:rPr lang="en-US" sz="2400" baseline="30000" dirty="0" err="1"/>
              <a:t>o</a:t>
            </a:r>
            <a:r>
              <a:rPr lang="en-US" sz="2400" dirty="0" err="1"/>
              <a:t>C.</a:t>
            </a:r>
            <a:r>
              <a:rPr lang="en-US" sz="2400" dirty="0"/>
              <a:t>  How many grams of natural gas will it burn in one minute if it is 58.0% efficient?  </a:t>
            </a:r>
          </a:p>
          <a:p>
            <a:pPr lvl="0"/>
            <a:r>
              <a:rPr lang="en-US" sz="2400" dirty="0"/>
              <a:t>(92.1 g)</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pPr lvl="0"/>
            <a:r>
              <a:rPr lang="en-US" sz="2400" dirty="0"/>
              <a:t>6. A gas water heater can raise the temperature of 178 liters of water  from 21.0 </a:t>
            </a:r>
            <a:r>
              <a:rPr lang="en-US" sz="2400" baseline="30000" dirty="0"/>
              <a:t>o</a:t>
            </a:r>
            <a:r>
              <a:rPr lang="en-US" sz="2400" dirty="0"/>
              <a:t>C to 65.0 </a:t>
            </a:r>
            <a:r>
              <a:rPr lang="en-US" sz="2400" baseline="30000" dirty="0"/>
              <a:t>o</a:t>
            </a:r>
            <a:r>
              <a:rPr lang="en-US" sz="2400" dirty="0"/>
              <a:t>C by burning 1.10 kg of natural gas.  What is its efficiency? (54.2%)</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2677656"/>
          </a:xfrm>
          <a:prstGeom prst="rect">
            <a:avLst/>
          </a:prstGeom>
          <a:noFill/>
        </p:spPr>
        <p:txBody>
          <a:bodyPr wrap="square" rtlCol="0">
            <a:spAutoFit/>
          </a:bodyPr>
          <a:lstStyle/>
          <a:p>
            <a:pPr lvl="0"/>
            <a:r>
              <a:rPr lang="en-US" sz="2400" dirty="0"/>
              <a:t>7. A power plant generates 125 MW of power.  How much energy does it generate in a day?  If it is 37.0% efficient, what is the energy input in a day? How many kilograms of coal would it burn to produce that amount of energy? (Use an specific energy of 40.0 MJ kg</a:t>
            </a:r>
            <a:r>
              <a:rPr lang="en-US" sz="2400" baseline="30000" dirty="0"/>
              <a:t>-1</a:t>
            </a:r>
            <a:r>
              <a:rPr lang="en-US" sz="2400" dirty="0"/>
              <a:t>)  How many kilograms of Uranium would it go through in a day? (1.08x10</a:t>
            </a:r>
            <a:r>
              <a:rPr lang="en-US" sz="2400" baseline="30000" dirty="0"/>
              <a:t>13</a:t>
            </a:r>
            <a:r>
              <a:rPr lang="en-US" sz="2400" dirty="0"/>
              <a:t> J, 2.92x10</a:t>
            </a:r>
            <a:r>
              <a:rPr lang="en-US" sz="2400" baseline="30000" dirty="0"/>
              <a:t>13</a:t>
            </a:r>
            <a:r>
              <a:rPr lang="en-US" sz="2400" dirty="0"/>
              <a:t> J, 7.30x10</a:t>
            </a:r>
            <a:r>
              <a:rPr lang="en-US" sz="2400" baseline="30000" dirty="0"/>
              <a:t>5</a:t>
            </a:r>
            <a:r>
              <a:rPr lang="en-US" sz="2400" dirty="0"/>
              <a:t> kg or 730 metric tons, 0.365 kg of Uranium)</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200329"/>
          </a:xfrm>
          <a:prstGeom prst="rect">
            <a:avLst/>
          </a:prstGeom>
          <a:noFill/>
        </p:spPr>
        <p:txBody>
          <a:bodyPr wrap="square" rtlCol="0">
            <a:spAutoFit/>
          </a:bodyPr>
          <a:lstStyle/>
          <a:p>
            <a:pPr lvl="0"/>
            <a:r>
              <a:rPr lang="en-US" sz="2400" dirty="0"/>
              <a:t>8. A power plant is 37.0% efficient and burns 4190 kg of natural gas a day.  What is its average power output?  (987 kW)</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pPr lvl="0"/>
            <a:r>
              <a:rPr lang="en-US" sz="2400" dirty="0"/>
              <a:t>9. A natural gas generation plant generates a power output of 0.850 MW.  It consumes 159 kg of natural gas per hour.  What is its efficiency? (35.0%)</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200329"/>
          </a:xfrm>
          <a:prstGeom prst="rect">
            <a:avLst/>
          </a:prstGeom>
          <a:noFill/>
        </p:spPr>
        <p:txBody>
          <a:bodyPr wrap="square" rtlCol="0">
            <a:spAutoFit/>
          </a:bodyPr>
          <a:lstStyle/>
          <a:p>
            <a:pPr lvl="0"/>
            <a:r>
              <a:rPr lang="en-US" sz="2400" dirty="0"/>
              <a:t>10. How many kg of natural gas will a 145 MW natural gas electrical generation plant that is 34.0% efficient burn in a year? (2.45x10</a:t>
            </a:r>
            <a:r>
              <a:rPr lang="en-US" sz="2400" baseline="30000" dirty="0"/>
              <a:t>8</a:t>
            </a:r>
            <a:r>
              <a:rPr lang="en-US" sz="2400" dirty="0"/>
              <a:t> kg)</a:t>
            </a:r>
          </a:p>
          <a:p>
            <a:endParaRPr lang="en-US" sz="2400" dirty="0"/>
          </a:p>
        </p:txBody>
      </p:sp>
      <p:pic>
        <p:nvPicPr>
          <p:cNvPr id="3" name="Picture 2"/>
          <p:cNvPicPr/>
          <p:nvPr/>
        </p:nvPicPr>
        <p:blipFill>
          <a:blip r:embed="rId2" cstate="print"/>
          <a:srcRect/>
          <a:stretch>
            <a:fillRect/>
          </a:stretch>
        </p:blipFill>
        <p:spPr bwMode="auto">
          <a:xfrm>
            <a:off x="5419725" y="3543080"/>
            <a:ext cx="3724275" cy="217192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2677656"/>
          </a:xfrm>
          <a:prstGeom prst="rect">
            <a:avLst/>
          </a:prstGeom>
          <a:noFill/>
        </p:spPr>
        <p:txBody>
          <a:bodyPr wrap="square" rtlCol="0">
            <a:spAutoFit/>
          </a:bodyPr>
          <a:lstStyle/>
          <a:p>
            <a:pPr lvl="0"/>
            <a:r>
              <a:rPr lang="en-US" sz="2400" dirty="0"/>
              <a:t>11. A giant wind turbine has a radius of 43.9 meters, and operates where the average wind speed is 6.64 m/s, and the air density is 1.31 kg m</a:t>
            </a:r>
            <a:r>
              <a:rPr lang="en-US" sz="2400" baseline="30000" dirty="0"/>
              <a:t>-3</a:t>
            </a:r>
            <a:r>
              <a:rPr lang="en-US" sz="2400" dirty="0"/>
              <a:t>.  What is the maximum amount of power available to it?  What power does it capture if the air exiting the turbine is still going 5.14 m/s?  If the electrical generator is 89.0% efficient, what electrical power does it create? (1.16 MW, 622 kW, 554 kW)</a:t>
            </a:r>
          </a:p>
          <a:p>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2308324"/>
          </a:xfrm>
          <a:prstGeom prst="rect">
            <a:avLst/>
          </a:prstGeom>
          <a:noFill/>
        </p:spPr>
        <p:txBody>
          <a:bodyPr wrap="square" rtlCol="0">
            <a:spAutoFit/>
          </a:bodyPr>
          <a:lstStyle/>
          <a:p>
            <a:pPr lvl="0"/>
            <a:r>
              <a:rPr lang="en-US" sz="2400" dirty="0"/>
              <a:t>12. A wind turbine slows air with a density of 1.25 kg m</a:t>
            </a:r>
            <a:r>
              <a:rPr lang="en-US" sz="2400" baseline="30000" dirty="0"/>
              <a:t>-3</a:t>
            </a:r>
            <a:r>
              <a:rPr lang="en-US" sz="2400" dirty="0"/>
              <a:t> from 7.12 m/s to 6.50 m/s and needs to capture 26.5 kW of power.  What radius does it need to be?  How many of these would you need to capture 1.20 MW of power? (12.5 m, about 45, I suppose 46 to be more than that)</a:t>
            </a:r>
          </a:p>
          <a:p>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pPr lvl="0"/>
            <a:r>
              <a:rPr lang="en-US" sz="2400" dirty="0"/>
              <a:t>13. A wind turbine with 15.0 m blades captures 45.8 kW of power from air with a density of 1.35 kg m</a:t>
            </a:r>
            <a:r>
              <a:rPr lang="en-US" sz="2400" baseline="30000" dirty="0"/>
              <a:t>-3</a:t>
            </a:r>
            <a:r>
              <a:rPr lang="en-US" sz="2400" dirty="0"/>
              <a:t> initially moving at 6.15 m/s.  What is the speed of the air leaving the turbine? (5.15 m/s)</a:t>
            </a:r>
          </a:p>
          <a:p>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2677656"/>
          </a:xfrm>
          <a:prstGeom prst="rect">
            <a:avLst/>
          </a:prstGeom>
          <a:noFill/>
        </p:spPr>
        <p:txBody>
          <a:bodyPr wrap="square" rtlCol="0">
            <a:spAutoFit/>
          </a:bodyPr>
          <a:lstStyle/>
          <a:p>
            <a:pPr lvl="0"/>
            <a:r>
              <a:rPr lang="en-US" sz="2400" dirty="0"/>
              <a:t>14. A wind farm operates in air with a density of 1.30 kg m</a:t>
            </a:r>
            <a:r>
              <a:rPr lang="en-US" sz="2400" baseline="30000" dirty="0"/>
              <a:t>-3 </a:t>
            </a:r>
            <a:r>
              <a:rPr lang="en-US" sz="2400" dirty="0"/>
              <a:t>.  The individual turbine blades are 45.1 m long, and the average wind speed is 5.40 m/s.  If the turbines have  an overall efficiency of 41.5%, what is its average power output of a single turbine?  How many of these turbines would you need if you wanted to generate 120. MW? (271 kW, about 442)</a:t>
            </a:r>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1" y="647700"/>
            <a:ext cx="5029200" cy="2371164"/>
          </a:xfrm>
          <a:prstGeom prst="rect">
            <a:avLst/>
          </a:prstGeom>
          <a:noFill/>
          <a:ln w="9525">
            <a:noFill/>
            <a:miter lim="800000"/>
            <a:headEnd/>
            <a:tailEnd/>
          </a:ln>
          <a:effectLst/>
        </p:spPr>
      </p:pic>
      <p:sp>
        <p:nvSpPr>
          <p:cNvPr id="3" name="TextBox 2"/>
          <p:cNvSpPr txBox="1"/>
          <p:nvPr/>
        </p:nvSpPr>
        <p:spPr>
          <a:xfrm>
            <a:off x="609600" y="190500"/>
            <a:ext cx="2796599" cy="369332"/>
          </a:xfrm>
          <a:prstGeom prst="rect">
            <a:avLst/>
          </a:prstGeom>
          <a:noFill/>
        </p:spPr>
        <p:txBody>
          <a:bodyPr wrap="none" rtlCol="0">
            <a:spAutoFit/>
          </a:bodyPr>
          <a:lstStyle/>
          <a:p>
            <a:r>
              <a:rPr lang="en-US" dirty="0"/>
              <a:t>Concept 0 – Energy Density</a:t>
            </a:r>
          </a:p>
        </p:txBody>
      </p:sp>
      <p:sp>
        <p:nvSpPr>
          <p:cNvPr id="4" name="TextBox 3"/>
          <p:cNvSpPr txBox="1"/>
          <p:nvPr/>
        </p:nvSpPr>
        <p:spPr>
          <a:xfrm>
            <a:off x="0" y="3086100"/>
            <a:ext cx="9144000" cy="923330"/>
          </a:xfrm>
          <a:prstGeom prst="rect">
            <a:avLst/>
          </a:prstGeom>
          <a:noFill/>
        </p:spPr>
        <p:txBody>
          <a:bodyPr wrap="square" rtlCol="0">
            <a:spAutoFit/>
          </a:bodyPr>
          <a:lstStyle/>
          <a:p>
            <a:r>
              <a:rPr lang="en-US" dirty="0"/>
              <a:t>A water heater uses natural gas to heat 195 liters of water from 15.0 </a:t>
            </a:r>
            <a:r>
              <a:rPr lang="en-US" baseline="30000" dirty="0"/>
              <a:t>o</a:t>
            </a:r>
            <a:r>
              <a:rPr lang="en-US" dirty="0"/>
              <a:t>C to 59.0 </a:t>
            </a:r>
            <a:r>
              <a:rPr lang="en-US" baseline="30000" dirty="0" err="1"/>
              <a:t>o</a:t>
            </a:r>
            <a:r>
              <a:rPr lang="en-US" dirty="0" err="1"/>
              <a:t>C.</a:t>
            </a:r>
            <a:r>
              <a:rPr lang="en-US" dirty="0"/>
              <a:t>  What mass of natural gas would this take for a 100% efficient heater?  What if the efficiency is 56.0%</a:t>
            </a:r>
          </a:p>
          <a:p>
            <a:r>
              <a:rPr lang="en-US" dirty="0"/>
              <a:t>(</a:t>
            </a:r>
            <a:r>
              <a:rPr lang="en-US" dirty="0" err="1"/>
              <a:t>c</a:t>
            </a:r>
            <a:r>
              <a:rPr lang="en-US" baseline="-25000" dirty="0" err="1"/>
              <a:t>water</a:t>
            </a:r>
            <a:r>
              <a:rPr lang="en-US" dirty="0"/>
              <a:t> = 4186 J kg</a:t>
            </a:r>
            <a:r>
              <a:rPr lang="en-US" baseline="30000" dirty="0"/>
              <a:t>-1</a:t>
            </a:r>
            <a:r>
              <a:rPr lang="en-US" dirty="0"/>
              <a:t> </a:t>
            </a:r>
            <a:r>
              <a:rPr lang="en-US" baseline="30000" dirty="0"/>
              <a:t>o</a:t>
            </a:r>
            <a:r>
              <a:rPr lang="en-US" dirty="0"/>
              <a:t>C</a:t>
            </a:r>
            <a:r>
              <a:rPr lang="en-US" baseline="30000" dirty="0"/>
              <a:t>-1</a:t>
            </a:r>
            <a:r>
              <a:rPr lang="en-US" dirty="0"/>
              <a:t>)  (0.653 kg, 1.17 kg)</a:t>
            </a:r>
          </a:p>
        </p:txBody>
      </p:sp>
      <p:pic>
        <p:nvPicPr>
          <p:cNvPr id="2050" name="Picture 2"/>
          <p:cNvPicPr>
            <a:picLocks noChangeAspect="1" noChangeArrowheads="1"/>
          </p:cNvPicPr>
          <p:nvPr/>
        </p:nvPicPr>
        <p:blipFill>
          <a:blip r:embed="rId3" cstate="print"/>
          <a:srcRect/>
          <a:stretch>
            <a:fillRect/>
          </a:stretch>
        </p:blipFill>
        <p:spPr bwMode="auto">
          <a:xfrm>
            <a:off x="6019800" y="876300"/>
            <a:ext cx="1247775" cy="3714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638800" y="1257300"/>
            <a:ext cx="3343275" cy="166687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938992"/>
          </a:xfrm>
          <a:prstGeom prst="rect">
            <a:avLst/>
          </a:prstGeom>
          <a:noFill/>
        </p:spPr>
        <p:txBody>
          <a:bodyPr wrap="square" rtlCol="0">
            <a:spAutoFit/>
          </a:bodyPr>
          <a:lstStyle/>
          <a:p>
            <a:pPr lvl="0"/>
            <a:r>
              <a:rPr lang="en-US" sz="2400" dirty="0"/>
              <a:t>15. A wind turbine with 35.0 m long blades slows air with a density of 1.30 kg m</a:t>
            </a:r>
            <a:r>
              <a:rPr lang="en-US" sz="2400" baseline="30000" dirty="0"/>
              <a:t>-3</a:t>
            </a:r>
            <a:r>
              <a:rPr lang="en-US" sz="2400" dirty="0"/>
              <a:t> from 8.15 m/s to 7.25 m/s.  What power does it capture from the wind?  If the electrical generator is 92.0% efficient, what is the power output? (401 kW, 369 kW)</a:t>
            </a:r>
          </a:p>
          <a:p>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r>
              <a:rPr lang="en-US" sz="2400" dirty="0"/>
              <a:t>16. A pumped storage system allows water to fall through a vertical distance of 270. m at a rate of 450. kg s</a:t>
            </a:r>
            <a:r>
              <a:rPr lang="en-US" sz="2400" baseline="30000" dirty="0"/>
              <a:t>-1</a:t>
            </a:r>
            <a:r>
              <a:rPr lang="en-US" sz="2400" dirty="0"/>
              <a:t>.  What is the total power being transformed?  If the generation system has an overall efficiency of 56.0 % what is the electrical power output? (1.19 MW, 667 kW)</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938992"/>
          </a:xfrm>
          <a:prstGeom prst="rect">
            <a:avLst/>
          </a:prstGeom>
          <a:noFill/>
        </p:spPr>
        <p:txBody>
          <a:bodyPr wrap="square" rtlCol="0">
            <a:spAutoFit/>
          </a:bodyPr>
          <a:lstStyle/>
          <a:p>
            <a:pPr lvl="0"/>
            <a:r>
              <a:rPr lang="en-US" sz="2400" dirty="0"/>
              <a:t>17. You are designing a pumped storage system.  You can raise the reservoir a height of 85.0 m above the generation site, and the overall efficiency is 62.0%.  What flow rate in kg s</a:t>
            </a:r>
            <a:r>
              <a:rPr lang="en-US" sz="2400" baseline="30000" dirty="0"/>
              <a:t>-1</a:t>
            </a:r>
            <a:r>
              <a:rPr lang="en-US" sz="2400" dirty="0"/>
              <a:t> do you need to have to generate 125 kW? (242 kg s</a:t>
            </a:r>
            <a:r>
              <a:rPr lang="en-US" sz="2400" baseline="30000" dirty="0"/>
              <a:t>-1</a:t>
            </a:r>
            <a:r>
              <a:rPr lang="en-US" sz="2400" dirty="0"/>
              <a:t>)</a:t>
            </a:r>
          </a:p>
          <a:p>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938992"/>
          </a:xfrm>
          <a:prstGeom prst="rect">
            <a:avLst/>
          </a:prstGeom>
          <a:noFill/>
        </p:spPr>
        <p:txBody>
          <a:bodyPr wrap="square" rtlCol="0">
            <a:spAutoFit/>
          </a:bodyPr>
          <a:lstStyle/>
          <a:p>
            <a:pPr lvl="0"/>
            <a:r>
              <a:rPr lang="en-US" sz="2400" dirty="0"/>
              <a:t>18. A pumped storage facility is generating 860. kW of electrical power with a flow rate of 712 kg s</a:t>
            </a:r>
            <a:r>
              <a:rPr lang="en-US" sz="2400" baseline="30000" dirty="0"/>
              <a:t>-1</a:t>
            </a:r>
            <a:r>
              <a:rPr lang="en-US" sz="2400" dirty="0"/>
              <a:t>, and an overall efficiency of 67.0%.  What height is the reservoir above the generation site? </a:t>
            </a:r>
          </a:p>
          <a:p>
            <a:pPr lvl="0"/>
            <a:r>
              <a:rPr lang="en-US" sz="2400" dirty="0"/>
              <a:t>(184 m)</a:t>
            </a:r>
          </a:p>
          <a:p>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pPr lvl="0"/>
            <a:r>
              <a:rPr lang="en-US" sz="2400" dirty="0"/>
              <a:t>19. A pumped storage system is generating 413 kW of electricity with a reservoir that is 312 m above the generation site, and is operating a flow rate of 237 kg s</a:t>
            </a:r>
            <a:r>
              <a:rPr lang="en-US" sz="2400" baseline="30000" dirty="0"/>
              <a:t>-1</a:t>
            </a:r>
            <a:r>
              <a:rPr lang="en-US" sz="2400" dirty="0"/>
              <a:t>.  What is its overall efficiency? (56.9%)</a:t>
            </a:r>
          </a:p>
          <a:p>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pPr lvl="0"/>
            <a:r>
              <a:rPr lang="en-US" sz="2400" dirty="0"/>
              <a:t>20. A 72.0% efficient pumped storage plant operates with a vertical displacement of 185 m, and lets 2740 kg of water per </a:t>
            </a:r>
            <a:r>
              <a:rPr lang="en-US" sz="2400" u="sng" dirty="0"/>
              <a:t>minute</a:t>
            </a:r>
            <a:r>
              <a:rPr lang="en-US" sz="2400" dirty="0"/>
              <a:t> into the generator.  What is its power output? (59.7 kW)</a:t>
            </a:r>
          </a:p>
          <a:p>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938992"/>
          </a:xfrm>
          <a:prstGeom prst="rect">
            <a:avLst/>
          </a:prstGeom>
          <a:noFill/>
        </p:spPr>
        <p:txBody>
          <a:bodyPr wrap="square" rtlCol="0">
            <a:spAutoFit/>
          </a:bodyPr>
          <a:lstStyle/>
          <a:p>
            <a:pPr lvl="0"/>
            <a:r>
              <a:rPr lang="en-US" sz="2400" dirty="0"/>
              <a:t>21. A house has solar panels that measure 1.65 m by 0.991 m, and are 22.3% efficient.  If the sunlight has an intensity of 850. W m</a:t>
            </a:r>
            <a:r>
              <a:rPr lang="en-US" sz="2400" baseline="30000" dirty="0"/>
              <a:t>-2</a:t>
            </a:r>
            <a:r>
              <a:rPr lang="en-US" sz="2400" dirty="0"/>
              <a:t>, what is the electrical power generated by a single panel?  How many panels would you need to generate at least 4 kW?  (310. W, 13)</a:t>
            </a:r>
          </a:p>
          <a:p>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pPr lvl="0"/>
            <a:r>
              <a:rPr lang="en-US" sz="2400" dirty="0"/>
              <a:t>22. A house has 12 solar panels with an efficiency of 21.5% that measure 1.57 m by 1.05 m, and are generating 4020 W of power.  What is the intensity of the solar radiation? (945 W m</a:t>
            </a:r>
            <a:r>
              <a:rPr lang="en-US" sz="2400" baseline="30000" dirty="0"/>
              <a:t>-2</a:t>
            </a:r>
            <a:r>
              <a:rPr lang="en-US" sz="2400" dirty="0"/>
              <a:t>)</a:t>
            </a:r>
          </a:p>
          <a:p>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pPr lvl="0"/>
            <a:r>
              <a:rPr lang="en-US" sz="2400" dirty="0"/>
              <a:t>23. You need to generate 5.60 kW of power for a house with solar panels that have an efficiency of 23.0% and the average intensity of sunlight is 450. W m</a:t>
            </a:r>
            <a:r>
              <a:rPr lang="en-US" sz="2400" baseline="30000" dirty="0"/>
              <a:t>-2</a:t>
            </a:r>
            <a:r>
              <a:rPr lang="en-US" sz="2400" dirty="0"/>
              <a:t>.  What area do you need? (54.1 m</a:t>
            </a:r>
            <a:r>
              <a:rPr lang="en-US" sz="2400" baseline="30000" dirty="0"/>
              <a:t>2</a:t>
            </a:r>
            <a:r>
              <a:rPr lang="en-US" sz="2400" dirty="0"/>
              <a:t>)</a:t>
            </a:r>
          </a:p>
          <a:p>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pPr lvl="0"/>
            <a:r>
              <a:rPr lang="en-US" sz="2400" dirty="0"/>
              <a:t>24. Some solar panels measure 1.60 m by 1.02 m, each one generating 275 W of power when the sunlight intensity is 750. W m</a:t>
            </a:r>
            <a:r>
              <a:rPr lang="en-US" sz="2400" baseline="30000" dirty="0"/>
              <a:t>-2</a:t>
            </a:r>
            <a:r>
              <a:rPr lang="en-US" sz="2400" dirty="0"/>
              <a:t>.  What is the efficiency of the panels? (22.5%)</a:t>
            </a:r>
          </a:p>
          <a:p>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59269" y="495300"/>
            <a:ext cx="7689444" cy="5172075"/>
          </a:xfrm>
          <a:prstGeom prst="rect">
            <a:avLst/>
          </a:prstGeom>
          <a:noFill/>
          <a:ln w="9525">
            <a:noFill/>
            <a:miter lim="800000"/>
            <a:headEnd/>
            <a:tailEnd/>
          </a:ln>
          <a:effectLst/>
        </p:spPr>
      </p:pic>
      <p:sp>
        <p:nvSpPr>
          <p:cNvPr id="3" name="TextBox 2"/>
          <p:cNvSpPr txBox="1"/>
          <p:nvPr/>
        </p:nvSpPr>
        <p:spPr>
          <a:xfrm>
            <a:off x="304800" y="266700"/>
            <a:ext cx="2416046" cy="369332"/>
          </a:xfrm>
          <a:prstGeom prst="rect">
            <a:avLst/>
          </a:prstGeom>
          <a:noFill/>
        </p:spPr>
        <p:txBody>
          <a:bodyPr wrap="none" rtlCol="0">
            <a:spAutoFit/>
          </a:bodyPr>
          <a:lstStyle/>
          <a:p>
            <a:r>
              <a:rPr lang="en-US" dirty="0"/>
              <a:t>Thermal Power Stations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200329"/>
          </a:xfrm>
          <a:prstGeom prst="rect">
            <a:avLst/>
          </a:prstGeom>
          <a:noFill/>
        </p:spPr>
        <p:txBody>
          <a:bodyPr wrap="square" rtlCol="0">
            <a:spAutoFit/>
          </a:bodyPr>
          <a:lstStyle/>
          <a:p>
            <a:r>
              <a:rPr lang="en-US" sz="2400" dirty="0"/>
              <a:t>25. A house has 35.0 m</a:t>
            </a:r>
            <a:r>
              <a:rPr lang="en-US" sz="2400" baseline="30000" dirty="0"/>
              <a:t>2</a:t>
            </a:r>
            <a:r>
              <a:rPr lang="en-US" sz="2400" dirty="0"/>
              <a:t> total area of solar panels with an efficiency of 24.0%.  What is the power output when the sunlight intensity is 1020 W m</a:t>
            </a:r>
            <a:r>
              <a:rPr lang="en-US" sz="2400" baseline="30000" dirty="0"/>
              <a:t>-2</a:t>
            </a:r>
            <a:r>
              <a:rPr lang="en-US" sz="2400" dirty="0"/>
              <a:t>? (8570 W)</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FAIB8.1</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r>
              <a:rPr lang="en-US" sz="2400" dirty="0"/>
              <a:t>1. A 57.0% efficient gas water heater contains 175 liters of water at 18.0 </a:t>
            </a:r>
            <a:r>
              <a:rPr lang="en-US" sz="2400" baseline="30000" dirty="0" err="1"/>
              <a:t>o</a:t>
            </a:r>
            <a:r>
              <a:rPr lang="en-US" sz="2400" dirty="0" err="1"/>
              <a:t>C.</a:t>
            </a:r>
            <a:r>
              <a:rPr lang="en-US" sz="2400" dirty="0"/>
              <a:t>  What is the temperature of the water (c = 4186 J kg</a:t>
            </a:r>
            <a:r>
              <a:rPr lang="en-US" sz="2400" baseline="30000" dirty="0"/>
              <a:t>-1</a:t>
            </a:r>
            <a:r>
              <a:rPr lang="en-US" sz="2400" dirty="0"/>
              <a:t> </a:t>
            </a:r>
            <a:r>
              <a:rPr lang="en-US" sz="2400" baseline="30000" dirty="0"/>
              <a:t>o</a:t>
            </a:r>
            <a:r>
              <a:rPr lang="en-US" sz="2400" dirty="0"/>
              <a:t>C</a:t>
            </a:r>
            <a:r>
              <a:rPr lang="en-US" sz="2400" baseline="30000" dirty="0"/>
              <a:t>-1</a:t>
            </a:r>
            <a:r>
              <a:rPr lang="en-US" sz="2400" dirty="0"/>
              <a:t>) after it has burned 0.784 kg of natural gas?  (The specific energy of natural gas is 55 MJ kg</a:t>
            </a:r>
            <a:r>
              <a:rPr lang="en-US" sz="2400" baseline="30000" dirty="0"/>
              <a:t>-1</a:t>
            </a:r>
            <a:r>
              <a:rPr lang="en-US" sz="2400"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200329"/>
          </a:xfrm>
          <a:prstGeom prst="rect">
            <a:avLst/>
          </a:prstGeom>
          <a:noFill/>
        </p:spPr>
        <p:txBody>
          <a:bodyPr wrap="square" rtlCol="0">
            <a:spAutoFit/>
          </a:bodyPr>
          <a:lstStyle/>
          <a:p>
            <a:r>
              <a:rPr lang="en-US" sz="2400" dirty="0"/>
              <a:t>2. A 42.0% efficient power plant burns coal and generates an average power output of 2.60 MW.  How many kilograms of coal will it burn in a year? (The specific energy of the coal used is 47.0 MJ kg</a:t>
            </a:r>
            <a:r>
              <a:rPr lang="en-US" sz="2400" baseline="30000" dirty="0"/>
              <a:t>-1</a:t>
            </a:r>
            <a:r>
              <a:rPr lang="en-US" sz="2400"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r>
              <a:rPr lang="en-US" sz="2400" dirty="0"/>
              <a:t>3. Air with a density of 1.28 kg m</a:t>
            </a:r>
            <a:r>
              <a:rPr lang="en-US" sz="2400" baseline="30000" dirty="0"/>
              <a:t>-3</a:t>
            </a:r>
            <a:r>
              <a:rPr lang="en-US" sz="2400" dirty="0"/>
              <a:t> enters a 24.0 m radius wind turbine at 7.30 m/s and exits at 6.10 m/s.  It generates 160. kW of electrical power.  What is the efficiency of the generator in turning the captured wind energy into electrical energy?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569660"/>
          </a:xfrm>
          <a:prstGeom prst="rect">
            <a:avLst/>
          </a:prstGeom>
          <a:noFill/>
        </p:spPr>
        <p:txBody>
          <a:bodyPr wrap="square" rtlCol="0">
            <a:spAutoFit/>
          </a:bodyPr>
          <a:lstStyle/>
          <a:p>
            <a:r>
              <a:rPr lang="en-US" sz="2400" dirty="0"/>
              <a:t>4. You are designing a pumped storage electrical generation site. It needs to generate 950. kW of electrical power with a flow rate of 860. kg s</a:t>
            </a:r>
            <a:r>
              <a:rPr lang="en-US" sz="2400" baseline="30000" dirty="0"/>
              <a:t>-1</a:t>
            </a:r>
            <a:r>
              <a:rPr lang="en-US" sz="2400" dirty="0"/>
              <a:t>.  What height above the generation site does the reservoir need to be if such systems are typically 65.0% efficient?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1200329"/>
          </a:xfrm>
          <a:prstGeom prst="rect">
            <a:avLst/>
          </a:prstGeom>
          <a:noFill/>
        </p:spPr>
        <p:txBody>
          <a:bodyPr wrap="square" rtlCol="0">
            <a:spAutoFit/>
          </a:bodyPr>
          <a:lstStyle/>
          <a:p>
            <a:r>
              <a:rPr lang="en-US" sz="2400" dirty="0"/>
              <a:t>5. A solar panel measures 2.74 m by 1.35 m, and generates 547 W of power when the sunlight intensity is 800. W m</a:t>
            </a:r>
            <a:r>
              <a:rPr lang="en-US" sz="2400" baseline="30000" dirty="0"/>
              <a:t>-2</a:t>
            </a:r>
            <a:r>
              <a:rPr lang="en-US" sz="2400" dirty="0"/>
              <a:t>.  What is the efficiency of the panels?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14300"/>
            <a:ext cx="8763000" cy="461665"/>
          </a:xfrm>
          <a:prstGeom prst="rect">
            <a:avLst/>
          </a:prstGeom>
          <a:noFill/>
        </p:spPr>
        <p:txBody>
          <a:bodyPr wrap="square" rtlCol="0">
            <a:spAutoFit/>
          </a:bodyPr>
          <a:lstStyle/>
          <a:p>
            <a:r>
              <a:rPr lang="en-US" sz="2400" dirty="0"/>
              <a:t>Question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114300"/>
            <a:ext cx="5029200" cy="2371164"/>
          </a:xfrm>
          <a:prstGeom prst="rect">
            <a:avLst/>
          </a:prstGeom>
          <a:noFill/>
          <a:ln w="9525">
            <a:noFill/>
            <a:miter lim="800000"/>
            <a:headEnd/>
            <a:tailEnd/>
          </a:ln>
          <a:effectLst/>
        </p:spPr>
      </p:pic>
      <p:sp>
        <p:nvSpPr>
          <p:cNvPr id="4" name="TextBox 3"/>
          <p:cNvSpPr txBox="1"/>
          <p:nvPr/>
        </p:nvSpPr>
        <p:spPr>
          <a:xfrm>
            <a:off x="0" y="2400300"/>
            <a:ext cx="9144000" cy="923330"/>
          </a:xfrm>
          <a:prstGeom prst="rect">
            <a:avLst/>
          </a:prstGeom>
          <a:noFill/>
        </p:spPr>
        <p:txBody>
          <a:bodyPr wrap="square" rtlCol="0">
            <a:spAutoFit/>
          </a:bodyPr>
          <a:lstStyle/>
          <a:p>
            <a:r>
              <a:rPr lang="en-US" dirty="0"/>
              <a:t>A coal fired electrical generation plant has an overall efficiency of 34.0% and generates an average of 180. MW of electrical power.  What quantity of a coal with a specific energy of 47.0 MJ kg</a:t>
            </a:r>
            <a:r>
              <a:rPr lang="en-US" baseline="30000" dirty="0"/>
              <a:t>-1</a:t>
            </a:r>
            <a:r>
              <a:rPr lang="en-US" dirty="0"/>
              <a:t> would this plant use in one week? (6.81x10</a:t>
            </a:r>
            <a:r>
              <a:rPr lang="en-US" baseline="30000" dirty="0"/>
              <a:t>6</a:t>
            </a:r>
            <a:r>
              <a:rPr lang="en-US" dirty="0"/>
              <a:t> kg)</a:t>
            </a:r>
          </a:p>
        </p:txBody>
      </p:sp>
      <p:pic>
        <p:nvPicPr>
          <p:cNvPr id="2051" name="Picture 3"/>
          <p:cNvPicPr>
            <a:picLocks noChangeAspect="1" noChangeArrowheads="1"/>
          </p:cNvPicPr>
          <p:nvPr/>
        </p:nvPicPr>
        <p:blipFill>
          <a:blip r:embed="rId3" cstate="print"/>
          <a:srcRect/>
          <a:stretch>
            <a:fillRect/>
          </a:stretch>
        </p:blipFill>
        <p:spPr bwMode="auto">
          <a:xfrm>
            <a:off x="5410200" y="114300"/>
            <a:ext cx="3343275" cy="16668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Wipe boards</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4876800" cy="2299311"/>
          </a:xfrm>
          <a:prstGeom prst="rect">
            <a:avLst/>
          </a:prstGeom>
          <a:noFill/>
          <a:ln w="9525">
            <a:noFill/>
            <a:miter lim="800000"/>
            <a:headEnd/>
            <a:tailEnd/>
          </a:ln>
          <a:effectLst/>
        </p:spPr>
      </p:pic>
      <p:sp>
        <p:nvSpPr>
          <p:cNvPr id="4" name="TextBox 3"/>
          <p:cNvSpPr txBox="1"/>
          <p:nvPr/>
        </p:nvSpPr>
        <p:spPr>
          <a:xfrm>
            <a:off x="0" y="2247900"/>
            <a:ext cx="9144000" cy="1200329"/>
          </a:xfrm>
          <a:prstGeom prst="rect">
            <a:avLst/>
          </a:prstGeom>
          <a:noFill/>
        </p:spPr>
        <p:txBody>
          <a:bodyPr wrap="square" rtlCol="0">
            <a:spAutoFit/>
          </a:bodyPr>
          <a:lstStyle/>
          <a:p>
            <a:r>
              <a:rPr lang="en-US" dirty="0"/>
              <a:t>A water heater uses natural gas to heat 180. liters of water initially at 20.0 </a:t>
            </a:r>
            <a:r>
              <a:rPr lang="en-US" baseline="30000" dirty="0" err="1"/>
              <a:t>o</a:t>
            </a:r>
            <a:r>
              <a:rPr lang="en-US" dirty="0" err="1"/>
              <a:t>C.</a:t>
            </a:r>
            <a:r>
              <a:rPr lang="en-US" dirty="0"/>
              <a:t>  If the heater has an efficiency of 54.0%, what is the final temperature of the water after it has burned 0.500 kg of natural gas?</a:t>
            </a:r>
          </a:p>
          <a:p>
            <a:r>
              <a:rPr lang="en-US" dirty="0"/>
              <a:t>(</a:t>
            </a:r>
            <a:r>
              <a:rPr lang="en-US" dirty="0" err="1"/>
              <a:t>c</a:t>
            </a:r>
            <a:r>
              <a:rPr lang="en-US" baseline="-25000" dirty="0" err="1"/>
              <a:t>water</a:t>
            </a:r>
            <a:r>
              <a:rPr lang="en-US" dirty="0"/>
              <a:t> = 4186 J kg</a:t>
            </a:r>
            <a:r>
              <a:rPr lang="en-US" baseline="30000" dirty="0"/>
              <a:t>-1</a:t>
            </a:r>
            <a:r>
              <a:rPr lang="en-US" dirty="0"/>
              <a:t> </a:t>
            </a:r>
            <a:r>
              <a:rPr lang="en-US" baseline="30000" dirty="0"/>
              <a:t>o</a:t>
            </a:r>
            <a:r>
              <a:rPr lang="en-US" dirty="0"/>
              <a:t>C</a:t>
            </a:r>
            <a:r>
              <a:rPr lang="en-US" baseline="30000" dirty="0"/>
              <a:t>-1</a:t>
            </a:r>
            <a:r>
              <a:rPr lang="en-US" dirty="0"/>
              <a:t>)</a:t>
            </a:r>
          </a:p>
        </p:txBody>
      </p:sp>
      <p:pic>
        <p:nvPicPr>
          <p:cNvPr id="2050" name="Picture 2"/>
          <p:cNvPicPr>
            <a:picLocks noChangeAspect="1" noChangeArrowheads="1"/>
          </p:cNvPicPr>
          <p:nvPr/>
        </p:nvPicPr>
        <p:blipFill>
          <a:blip r:embed="rId3" cstate="print"/>
          <a:srcRect/>
          <a:stretch>
            <a:fillRect/>
          </a:stretch>
        </p:blipFill>
        <p:spPr bwMode="auto">
          <a:xfrm>
            <a:off x="4953000" y="114300"/>
            <a:ext cx="1247775" cy="3714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953000" y="571500"/>
            <a:ext cx="3343275" cy="1666875"/>
          </a:xfrm>
          <a:prstGeom prst="rect">
            <a:avLst/>
          </a:prstGeom>
          <a:noFill/>
          <a:ln w="9525">
            <a:noFill/>
            <a:miter lim="800000"/>
            <a:headEnd/>
            <a:tailEnd/>
          </a:ln>
          <a:effectLst/>
        </p:spPr>
      </p:pic>
      <p:sp>
        <p:nvSpPr>
          <p:cNvPr id="7" name="TextBox 6"/>
          <p:cNvSpPr txBox="1"/>
          <p:nvPr/>
        </p:nvSpPr>
        <p:spPr>
          <a:xfrm>
            <a:off x="76200" y="5372100"/>
            <a:ext cx="877163" cy="369332"/>
          </a:xfrm>
          <a:prstGeom prst="rect">
            <a:avLst/>
          </a:prstGeom>
          <a:noFill/>
        </p:spPr>
        <p:txBody>
          <a:bodyPr wrap="none" rtlCol="0">
            <a:spAutoFit/>
          </a:bodyPr>
          <a:lstStyle/>
          <a:p>
            <a:r>
              <a:rPr lang="en-US" dirty="0"/>
              <a:t>39.7 </a:t>
            </a:r>
            <a:r>
              <a:rPr lang="en-US" baseline="30000" dirty="0"/>
              <a:t>o</a:t>
            </a:r>
            <a:r>
              <a:rPr lang="en-US" dirty="0"/>
              <a: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4876800" cy="2299311"/>
          </a:xfrm>
          <a:prstGeom prst="rect">
            <a:avLst/>
          </a:prstGeom>
          <a:noFill/>
          <a:ln w="9525">
            <a:noFill/>
            <a:miter lim="800000"/>
            <a:headEnd/>
            <a:tailEnd/>
          </a:ln>
          <a:effectLst/>
        </p:spPr>
      </p:pic>
      <p:sp>
        <p:nvSpPr>
          <p:cNvPr id="4" name="TextBox 3"/>
          <p:cNvSpPr txBox="1"/>
          <p:nvPr/>
        </p:nvSpPr>
        <p:spPr>
          <a:xfrm>
            <a:off x="0" y="2247900"/>
            <a:ext cx="9144000" cy="646331"/>
          </a:xfrm>
          <a:prstGeom prst="rect">
            <a:avLst/>
          </a:prstGeom>
          <a:noFill/>
        </p:spPr>
        <p:txBody>
          <a:bodyPr wrap="square" rtlCol="0">
            <a:spAutoFit/>
          </a:bodyPr>
          <a:lstStyle/>
          <a:p>
            <a:r>
              <a:rPr lang="en-US" dirty="0"/>
              <a:t>A natural gas electrical generation plant puts out an average of 312 MW of power for a year, and in the process, uses 4.36x10</a:t>
            </a:r>
            <a:r>
              <a:rPr lang="en-US" baseline="30000" dirty="0"/>
              <a:t>8</a:t>
            </a:r>
            <a:r>
              <a:rPr lang="en-US" dirty="0"/>
              <a:t> kg of natural gas.  What is its overall efficiency?</a:t>
            </a:r>
          </a:p>
        </p:txBody>
      </p:sp>
      <p:pic>
        <p:nvPicPr>
          <p:cNvPr id="2050" name="Picture 2"/>
          <p:cNvPicPr>
            <a:picLocks noChangeAspect="1" noChangeArrowheads="1"/>
          </p:cNvPicPr>
          <p:nvPr/>
        </p:nvPicPr>
        <p:blipFill>
          <a:blip r:embed="rId3" cstate="print"/>
          <a:srcRect/>
          <a:stretch>
            <a:fillRect/>
          </a:stretch>
        </p:blipFill>
        <p:spPr bwMode="auto">
          <a:xfrm>
            <a:off x="4953000" y="114300"/>
            <a:ext cx="1247775" cy="3714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953000" y="571500"/>
            <a:ext cx="3343275" cy="1666875"/>
          </a:xfrm>
          <a:prstGeom prst="rect">
            <a:avLst/>
          </a:prstGeom>
          <a:noFill/>
          <a:ln w="9525">
            <a:noFill/>
            <a:miter lim="800000"/>
            <a:headEnd/>
            <a:tailEnd/>
          </a:ln>
          <a:effectLst/>
        </p:spPr>
      </p:pic>
      <p:sp>
        <p:nvSpPr>
          <p:cNvPr id="6" name="TextBox 5"/>
          <p:cNvSpPr txBox="1"/>
          <p:nvPr/>
        </p:nvSpPr>
        <p:spPr>
          <a:xfrm>
            <a:off x="76200" y="5372100"/>
            <a:ext cx="780983" cy="369332"/>
          </a:xfrm>
          <a:prstGeom prst="rect">
            <a:avLst/>
          </a:prstGeom>
          <a:noFill/>
        </p:spPr>
        <p:txBody>
          <a:bodyPr wrap="none" rtlCol="0">
            <a:spAutoFit/>
          </a:bodyPr>
          <a:lstStyle/>
          <a:p>
            <a:r>
              <a:rPr lang="en-US" dirty="0"/>
              <a:t>41.0%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1975</Words>
  <Application>Microsoft Macintosh PowerPoint</Application>
  <PresentationFormat>On-screen Show (16:10)</PresentationFormat>
  <Paragraphs>69</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Symbol</vt:lpstr>
      <vt:lpstr>Times New Roman</vt:lpstr>
      <vt:lpstr>Office Theme</vt:lpstr>
      <vt:lpstr>IB8.1</vt:lpstr>
      <vt:lpstr>Energy Density</vt:lpstr>
      <vt:lpstr>PowerPoint Presentation</vt:lpstr>
      <vt:lpstr>PowerPoint Presentation</vt:lpstr>
      <vt:lpstr>PowerPoint Presentation</vt:lpstr>
      <vt:lpstr>PowerPoint Presentation</vt:lpstr>
      <vt:lpstr>Wipe boards</vt:lpstr>
      <vt:lpstr>PowerPoint Presentation</vt:lpstr>
      <vt:lpstr>PowerPoint Presentation</vt:lpstr>
      <vt:lpstr>Pumped energy storage</vt:lpstr>
      <vt:lpstr>PowerPoint Presentation</vt:lpstr>
      <vt:lpstr>PowerPoint Presentation</vt:lpstr>
      <vt:lpstr>PowerPoint Presentation</vt:lpstr>
      <vt:lpstr>Wipe Board</vt:lpstr>
      <vt:lpstr>PowerPoint Presentation</vt:lpstr>
      <vt:lpstr>Solar Power</vt:lpstr>
      <vt:lpstr>PowerPoint Presentation</vt:lpstr>
      <vt:lpstr>PowerPoint Presentation</vt:lpstr>
      <vt:lpstr>PowerPoint Presentation</vt:lpstr>
      <vt:lpstr>PowerPoint Presentation</vt:lpstr>
      <vt:lpstr>PowerPoint Presentation</vt:lpstr>
      <vt:lpstr>PowerPoint Presentation</vt:lpstr>
      <vt:lpstr>Wipe Board</vt:lpstr>
      <vt:lpstr>PowerPoint Presentation</vt:lpstr>
      <vt:lpstr>Worksheet IB8.1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FAIB8.1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IB8.1</dc:title>
  <dc:creator>physics</dc:creator>
  <cp:lastModifiedBy>Microsoft Office User</cp:lastModifiedBy>
  <cp:revision>38</cp:revision>
  <dcterms:created xsi:type="dcterms:W3CDTF">2021-05-13T18:05:20Z</dcterms:created>
  <dcterms:modified xsi:type="dcterms:W3CDTF">2021-05-18T16:36:08Z</dcterms:modified>
</cp:coreProperties>
</file>