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81" r:id="rId3"/>
    <p:sldId id="283" r:id="rId4"/>
    <p:sldId id="294" r:id="rId5"/>
    <p:sldId id="287" r:id="rId6"/>
    <p:sldId id="288" r:id="rId7"/>
    <p:sldId id="289" r:id="rId8"/>
    <p:sldId id="292" r:id="rId9"/>
    <p:sldId id="293" r:id="rId10"/>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6"/>
    <p:restoredTop sz="94643"/>
  </p:normalViewPr>
  <p:slideViewPr>
    <p:cSldViewPr>
      <p:cViewPr varScale="1">
        <p:scale>
          <a:sx n="144" d="100"/>
          <a:sy n="144" d="100"/>
        </p:scale>
        <p:origin x="520" y="176"/>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6147F0C-0DE2-452C-A0A4-5514F10991F2}" type="datetimeFigureOut">
              <a:rPr lang="en-US" smtClean="0"/>
              <a:pPr/>
              <a:t>5/22/21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8798D-DDDF-46EE-87AC-0BE3BE2D1D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147F0C-0DE2-452C-A0A4-5514F10991F2}" type="datetimeFigureOut">
              <a:rPr lang="en-US" smtClean="0"/>
              <a:pPr/>
              <a:t>5/22/21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8798D-DDDF-46EE-87AC-0BE3BE2D1D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147F0C-0DE2-452C-A0A4-5514F10991F2}" type="datetimeFigureOut">
              <a:rPr lang="en-US" smtClean="0"/>
              <a:pPr/>
              <a:t>5/22/21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8798D-DDDF-46EE-87AC-0BE3BE2D1D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147F0C-0DE2-452C-A0A4-5514F10991F2}" type="datetimeFigureOut">
              <a:rPr lang="en-US" smtClean="0"/>
              <a:pPr/>
              <a:t>5/22/21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8798D-DDDF-46EE-87AC-0BE3BE2D1D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147F0C-0DE2-452C-A0A4-5514F10991F2}" type="datetimeFigureOut">
              <a:rPr lang="en-US" smtClean="0"/>
              <a:pPr/>
              <a:t>5/22/21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8798D-DDDF-46EE-87AC-0BE3BE2D1D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6147F0C-0DE2-452C-A0A4-5514F10991F2}" type="datetimeFigureOut">
              <a:rPr lang="en-US" smtClean="0"/>
              <a:pPr/>
              <a:t>5/22/21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8798D-DDDF-46EE-87AC-0BE3BE2D1D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6147F0C-0DE2-452C-A0A4-5514F10991F2}" type="datetimeFigureOut">
              <a:rPr lang="en-US" smtClean="0"/>
              <a:pPr/>
              <a:t>5/22/21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E8798D-DDDF-46EE-87AC-0BE3BE2D1D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147F0C-0DE2-452C-A0A4-5514F10991F2}" type="datetimeFigureOut">
              <a:rPr lang="en-US" smtClean="0"/>
              <a:pPr/>
              <a:t>5/22/21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E8798D-DDDF-46EE-87AC-0BE3BE2D1D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47F0C-0DE2-452C-A0A4-5514F10991F2}" type="datetimeFigureOut">
              <a:rPr lang="en-US" smtClean="0"/>
              <a:pPr/>
              <a:t>5/22/21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E8798D-DDDF-46EE-87AC-0BE3BE2D1D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147F0C-0DE2-452C-A0A4-5514F10991F2}" type="datetimeFigureOut">
              <a:rPr lang="en-US" smtClean="0"/>
              <a:pPr/>
              <a:t>5/22/21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8798D-DDDF-46EE-87AC-0BE3BE2D1D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147F0C-0DE2-452C-A0A4-5514F10991F2}" type="datetimeFigureOut">
              <a:rPr lang="en-US" smtClean="0"/>
              <a:pPr/>
              <a:t>5/22/21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8798D-DDDF-46EE-87AC-0BE3BE2D1D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86147F0C-0DE2-452C-A0A4-5514F10991F2}" type="datetimeFigureOut">
              <a:rPr lang="en-US" smtClean="0"/>
              <a:pPr/>
              <a:t>5/22/21</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41E8798D-DDDF-46EE-87AC-0BE3BE2D1D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2554545"/>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6. </a:t>
            </a:r>
            <a:r>
              <a:rPr lang="en-US" sz="2000" dirty="0"/>
              <a:t>A container has a volume of 216 liters.  (1000 liters = 1 m</a:t>
            </a:r>
            <a:r>
              <a:rPr lang="en-US" sz="2000" baseline="30000" dirty="0"/>
              <a:t>3</a:t>
            </a:r>
            <a:r>
              <a:rPr lang="en-US" sz="2000" dirty="0"/>
              <a:t>)   If it can sustain a pressure of 13.5 atmospheres before bursting, and contains 89.1 grams of Hydrogen gas, a) what is its bursting pressure in Pa?  b) how many mols of Hydrogen does it contain?  and c) what is its maximum operating temperature in K and </a:t>
            </a:r>
            <a:r>
              <a:rPr lang="en-US" sz="2000" baseline="30000" dirty="0"/>
              <a:t>o</a:t>
            </a:r>
            <a:r>
              <a:rPr lang="en-US" sz="2000" dirty="0"/>
              <a:t>C? (1.37x10</a:t>
            </a:r>
            <a:r>
              <a:rPr lang="en-US" sz="2000" baseline="30000" dirty="0"/>
              <a:t>6</a:t>
            </a:r>
            <a:r>
              <a:rPr lang="en-US" sz="2000" dirty="0"/>
              <a:t> Pa, 44.2 mols, 804 K, 531 </a:t>
            </a:r>
            <a:r>
              <a:rPr lang="en-US" sz="2000" baseline="30000" dirty="0"/>
              <a:t>o</a:t>
            </a:r>
            <a:r>
              <a:rPr lang="en-US" sz="2000" dirty="0"/>
              <a:t>C)</a:t>
            </a:r>
            <a:endParaRPr lang="en-US" sz="2000" dirty="0">
              <a:latin typeface="Times New Roman" pitchFamily="18" charset="0"/>
              <a:cs typeface="Times New Roman" pitchFamily="18" charset="0"/>
            </a:endParaRPr>
          </a:p>
        </p:txBody>
      </p:sp>
      <p:pic>
        <p:nvPicPr>
          <p:cNvPr id="3" name="Picture 2">
            <a:extLst>
              <a:ext uri="{FF2B5EF4-FFF2-40B4-BE49-F238E27FC236}">
                <a16:creationId xmlns:a16="http://schemas.microsoft.com/office/drawing/2014/main" id="{65997464-ADAF-644A-A0B8-0D21FCE54EF3}"/>
              </a:ext>
            </a:extLst>
          </p:cNvPr>
          <p:cNvPicPr>
            <a:picLocks noChangeAspect="1"/>
          </p:cNvPicPr>
          <p:nvPr/>
        </p:nvPicPr>
        <p:blipFill>
          <a:blip r:embed="rId2"/>
          <a:stretch>
            <a:fillRect/>
          </a:stretch>
        </p:blipFill>
        <p:spPr>
          <a:xfrm>
            <a:off x="6690064" y="3860800"/>
            <a:ext cx="2438400" cy="18542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631216"/>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7. </a:t>
            </a:r>
            <a:r>
              <a:rPr lang="en-US" sz="2000" dirty="0"/>
              <a:t>A 2.00 liter bottle contains 18.15 grams of Bromine gas and is at a gauge pressure of 0.153 atm.  What is its temperature in Celsius?  (-26 </a:t>
            </a:r>
            <a:r>
              <a:rPr lang="en-US" sz="2000" baseline="30000" dirty="0"/>
              <a:t>o</a:t>
            </a:r>
            <a:r>
              <a:rPr lang="en-US" sz="2000" dirty="0"/>
              <a:t>C)</a:t>
            </a:r>
            <a:endParaRPr lang="en-US" sz="2000" dirty="0">
              <a:latin typeface="Times New Roman" pitchFamily="18" charset="0"/>
              <a:cs typeface="Times New Roman" pitchFamily="18" charset="0"/>
            </a:endParaRPr>
          </a:p>
        </p:txBody>
      </p:sp>
      <p:pic>
        <p:nvPicPr>
          <p:cNvPr id="3" name="Picture 2">
            <a:extLst>
              <a:ext uri="{FF2B5EF4-FFF2-40B4-BE49-F238E27FC236}">
                <a16:creationId xmlns:a16="http://schemas.microsoft.com/office/drawing/2014/main" id="{C24B23E4-3B79-6F44-A7B6-68EB822320CA}"/>
              </a:ext>
            </a:extLst>
          </p:cNvPr>
          <p:cNvPicPr>
            <a:picLocks noChangeAspect="1"/>
          </p:cNvPicPr>
          <p:nvPr/>
        </p:nvPicPr>
        <p:blipFill>
          <a:blip r:embed="rId2"/>
          <a:stretch>
            <a:fillRect/>
          </a:stretch>
        </p:blipFill>
        <p:spPr>
          <a:xfrm>
            <a:off x="6690064" y="3860800"/>
            <a:ext cx="2438400" cy="1854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631216"/>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9. </a:t>
            </a:r>
            <a:r>
              <a:rPr lang="en-US" sz="2000" dirty="0"/>
              <a:t>Jeanne has 1,529 grams of Xenon gas in 127 liters at a temperature of –16.0 </a:t>
            </a:r>
            <a:r>
              <a:rPr lang="en-US" sz="2000" baseline="30000" dirty="0"/>
              <a:t>o</a:t>
            </a:r>
            <a:r>
              <a:rPr lang="en-US" sz="2000" dirty="0"/>
              <a:t>C.  What must be the </a:t>
            </a:r>
            <a:r>
              <a:rPr lang="en-US" sz="2000" b="1" dirty="0"/>
              <a:t>gauge pressure in psi</a:t>
            </a:r>
            <a:r>
              <a:rPr lang="en-US" sz="2000" dirty="0"/>
              <a:t>? (13.7 psi gauge)</a:t>
            </a:r>
            <a:endParaRPr lang="en-US" sz="2000" dirty="0">
              <a:latin typeface="Times New Roman" pitchFamily="18" charset="0"/>
              <a:cs typeface="Times New Roman" pitchFamily="18" charset="0"/>
            </a:endParaRPr>
          </a:p>
        </p:txBody>
      </p:sp>
      <p:pic>
        <p:nvPicPr>
          <p:cNvPr id="3" name="Picture 2">
            <a:extLst>
              <a:ext uri="{FF2B5EF4-FFF2-40B4-BE49-F238E27FC236}">
                <a16:creationId xmlns:a16="http://schemas.microsoft.com/office/drawing/2014/main" id="{FEB97F82-596D-664B-8FB1-9ED77A6DC2DF}"/>
              </a:ext>
            </a:extLst>
          </p:cNvPr>
          <p:cNvPicPr>
            <a:picLocks noChangeAspect="1"/>
          </p:cNvPicPr>
          <p:nvPr/>
        </p:nvPicPr>
        <p:blipFill>
          <a:blip r:embed="rId2"/>
          <a:stretch>
            <a:fillRect/>
          </a:stretch>
        </p:blipFill>
        <p:spPr>
          <a:xfrm>
            <a:off x="6690064" y="3860800"/>
            <a:ext cx="2438400" cy="18542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938992"/>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13. </a:t>
            </a:r>
            <a:r>
              <a:rPr lang="en-US" sz="2000" dirty="0"/>
              <a:t>A quantity of ideal gas is compressed at constant temperature from 34.5 liters to 12.4 liters.  What was the </a:t>
            </a:r>
            <a:r>
              <a:rPr lang="en-US" sz="2000" u="sng" dirty="0"/>
              <a:t>initial</a:t>
            </a:r>
            <a:r>
              <a:rPr lang="en-US" sz="2000" dirty="0"/>
              <a:t> pressure if the final pressure was 2.45x10</a:t>
            </a:r>
            <a:r>
              <a:rPr lang="en-US" sz="2000" baseline="30000" dirty="0"/>
              <a:t>5</a:t>
            </a:r>
            <a:r>
              <a:rPr lang="en-US" sz="2000" dirty="0"/>
              <a:t> Pa? (8.81x10</a:t>
            </a:r>
            <a:r>
              <a:rPr lang="en-US" sz="2000" baseline="30000" dirty="0"/>
              <a:t>4</a:t>
            </a:r>
            <a:r>
              <a:rPr lang="en-US" sz="2000" dirty="0"/>
              <a:t> Pa)</a:t>
            </a:r>
            <a:endParaRPr lang="en-US"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938992"/>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14. </a:t>
            </a:r>
            <a:r>
              <a:rPr lang="en-US" sz="2000" dirty="0"/>
              <a:t>A balloon has a volume of 1.25 liters at 20.5 </a:t>
            </a:r>
            <a:r>
              <a:rPr lang="en-US" sz="2000" baseline="30000" dirty="0"/>
              <a:t>o</a:t>
            </a:r>
            <a:r>
              <a:rPr lang="en-US" sz="2000" dirty="0"/>
              <a:t>C.  At what temperature does it have a volume of 1.02 liters, assuming the pressure and mols remain constant?  (-33.5 </a:t>
            </a:r>
            <a:r>
              <a:rPr lang="en-US" sz="2000" baseline="30000" dirty="0"/>
              <a:t>o</a:t>
            </a:r>
            <a:r>
              <a:rPr lang="en-US" sz="2000" dirty="0"/>
              <a:t>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1631216"/>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15. </a:t>
            </a:r>
            <a:r>
              <a:rPr lang="en-US" sz="2000" dirty="0"/>
              <a:t>One mol of an ideal gas occupies 22.4 liters at STP.  (P = 1.000 </a:t>
            </a:r>
            <a:r>
              <a:rPr lang="en-US" sz="2000" dirty="0" err="1"/>
              <a:t>atm</a:t>
            </a:r>
            <a:r>
              <a:rPr lang="en-US" sz="2000" dirty="0"/>
              <a:t>  T = 0.00</a:t>
            </a:r>
            <a:r>
              <a:rPr lang="en-US" sz="2000" baseline="30000" dirty="0"/>
              <a:t>o</a:t>
            </a:r>
            <a:r>
              <a:rPr lang="en-US" sz="2000" dirty="0"/>
              <a:t>C)  What volume does it occupy at 97.0 </a:t>
            </a:r>
            <a:r>
              <a:rPr lang="en-US" sz="2000" baseline="30000" dirty="0"/>
              <a:t>o</a:t>
            </a:r>
            <a:r>
              <a:rPr lang="en-US" sz="2000" dirty="0"/>
              <a:t>C and 1.29 </a:t>
            </a:r>
            <a:r>
              <a:rPr lang="en-US" sz="2000" dirty="0" err="1"/>
              <a:t>atm</a:t>
            </a:r>
            <a:r>
              <a:rPr lang="en-US" sz="2000" dirty="0"/>
              <a:t>? (23.5 liters)</a:t>
            </a:r>
            <a:endParaRPr lang="en-US"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2246769"/>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18. </a:t>
            </a:r>
            <a:r>
              <a:rPr lang="en-US" sz="2000" dirty="0"/>
              <a:t>An airtight container has a sliding wall, so its volume can change.  When the volume is 13.7 cc, the </a:t>
            </a:r>
            <a:r>
              <a:rPr lang="en-US" sz="2000" b="1" dirty="0"/>
              <a:t>gauge</a:t>
            </a:r>
            <a:r>
              <a:rPr lang="en-US" sz="2000" dirty="0"/>
              <a:t> pressure is 0.150 ATM and the temperature is 25.0 </a:t>
            </a:r>
            <a:r>
              <a:rPr lang="en-US" sz="2000" baseline="30000" dirty="0" err="1"/>
              <a:t>o</a:t>
            </a:r>
            <a:r>
              <a:rPr lang="en-US" sz="2000" dirty="0" err="1"/>
              <a:t>F</a:t>
            </a:r>
            <a:r>
              <a:rPr lang="en-US" sz="2000" dirty="0"/>
              <a:t>.  What must be the new </a:t>
            </a:r>
            <a:r>
              <a:rPr lang="en-US" sz="2000" b="1" dirty="0"/>
              <a:t>gauge pressure</a:t>
            </a:r>
            <a:r>
              <a:rPr lang="en-US" sz="2000" dirty="0"/>
              <a:t> if the container has a volume of 42.1 cc at 450. </a:t>
            </a:r>
            <a:r>
              <a:rPr lang="en-US" sz="2000" baseline="30000" dirty="0" err="1"/>
              <a:t>o</a:t>
            </a:r>
            <a:r>
              <a:rPr lang="en-US" sz="2000" dirty="0" err="1"/>
              <a:t>F</a:t>
            </a:r>
            <a:r>
              <a:rPr lang="en-US" sz="2000" dirty="0"/>
              <a:t>?  (Absolute zero is -459.67 </a:t>
            </a:r>
            <a:r>
              <a:rPr lang="en-US" sz="2000" baseline="30000" dirty="0" err="1"/>
              <a:t>o</a:t>
            </a:r>
            <a:r>
              <a:rPr lang="en-US" sz="2000" dirty="0" err="1"/>
              <a:t>F</a:t>
            </a:r>
            <a:r>
              <a:rPr lang="en-US" sz="2000" dirty="0"/>
              <a:t>) (-0.298 </a:t>
            </a:r>
            <a:r>
              <a:rPr lang="en-US" sz="2000" dirty="0" err="1"/>
              <a:t>atm</a:t>
            </a:r>
            <a:r>
              <a:rPr lang="en-US" sz="2000" dirty="0"/>
              <a:t>)</a:t>
            </a:r>
            <a:endParaRPr lang="en-US"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90500"/>
            <a:ext cx="8686800" cy="2246769"/>
          </a:xfrm>
          <a:prstGeom prst="rect">
            <a:avLst/>
          </a:prstGeom>
          <a:noFill/>
        </p:spPr>
        <p:txBody>
          <a:bodyPr wrap="square" rtlCol="0">
            <a:spAutoFit/>
          </a:bodyPr>
          <a:lstStyle/>
          <a:p>
            <a:r>
              <a:rPr lang="en-US" sz="2000" dirty="0">
                <a:latin typeface="Times New Roman" pitchFamily="18" charset="0"/>
                <a:cs typeface="Times New Roman" pitchFamily="18" charset="0"/>
              </a:rPr>
              <a:t>(1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 1.013x10</a:t>
            </a:r>
            <a:r>
              <a:rPr lang="en-US" sz="2000" baseline="30000" dirty="0">
                <a:latin typeface="Times New Roman" pitchFamily="18" charset="0"/>
                <a:cs typeface="Times New Roman" pitchFamily="18" charset="0"/>
              </a:rPr>
              <a:t>5</a:t>
            </a:r>
            <a:r>
              <a:rPr lang="en-US" sz="2000" dirty="0">
                <a:latin typeface="Times New Roman" pitchFamily="18" charset="0"/>
                <a:cs typeface="Times New Roman" pitchFamily="18" charset="0"/>
              </a:rPr>
              <a:t> Pa = 101.3 kPa = 14.7 psi = 760 Torr; 1 m</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 1000 liters;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absolute</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a:t>
            </a:r>
            <a:r>
              <a:rPr lang="en-US" sz="2000" baseline="-25000" dirty="0" err="1">
                <a:latin typeface="Times New Roman" pitchFamily="18" charset="0"/>
                <a:cs typeface="Times New Roman" pitchFamily="18" charset="0"/>
              </a:rPr>
              <a:t>gauge</a:t>
            </a:r>
            <a:r>
              <a:rPr lang="en-US" sz="2000" dirty="0">
                <a:latin typeface="Times New Roman" pitchFamily="18" charset="0"/>
                <a:cs typeface="Times New Roman" pitchFamily="18" charset="0"/>
              </a:rPr>
              <a:t> + 1 </a:t>
            </a:r>
            <a:r>
              <a:rPr lang="en-US" sz="2000" dirty="0" err="1">
                <a:latin typeface="Times New Roman" pitchFamily="18" charset="0"/>
                <a:cs typeface="Times New Roman" pitchFamily="18" charset="0"/>
              </a:rPr>
              <a:t>atm</a:t>
            </a:r>
            <a:r>
              <a:rPr lang="en-US" sz="2000" dirty="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19. </a:t>
            </a:r>
            <a:r>
              <a:rPr lang="en-US" sz="2000" dirty="0"/>
              <a:t>A steel nitrogen tank has a mass of 5.36 kg.  When it is at 68.0 </a:t>
            </a:r>
            <a:r>
              <a:rPr lang="en-US" sz="2000" baseline="30000" dirty="0" err="1"/>
              <a:t>o</a:t>
            </a:r>
            <a:r>
              <a:rPr lang="en-US" sz="2000" dirty="0" err="1"/>
              <a:t>F</a:t>
            </a:r>
            <a:r>
              <a:rPr lang="en-US" sz="2000" dirty="0"/>
              <a:t>, and 742 psi gauge, it has a mass of 9.83 kg because of the added nitrogen gas.  If the gauge pressure is 347 psi, and the mass of the tank is 7.15 kg because some nitrogen was released, what must be the temperature? (170. </a:t>
            </a:r>
            <a:r>
              <a:rPr lang="en-US" sz="2000" baseline="30000" dirty="0" err="1"/>
              <a:t>o</a:t>
            </a:r>
            <a:r>
              <a:rPr lang="en-US" sz="2000" dirty="0" err="1"/>
              <a:t>F</a:t>
            </a:r>
            <a:r>
              <a:rPr lang="en-US" sz="2000" dirty="0"/>
              <a:t>)</a:t>
            </a:r>
            <a:endParaRPr lang="en-US"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urray">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648</Words>
  <Application>Microsoft Macintosh PowerPoint</Application>
  <PresentationFormat>On-screen Show (16:10)</PresentationFormat>
  <Paragraphs>24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Murray</dc:creator>
  <cp:lastModifiedBy>Microsoft Office User</cp:lastModifiedBy>
  <cp:revision>9</cp:revision>
  <dcterms:created xsi:type="dcterms:W3CDTF">2018-09-08T17:19:06Z</dcterms:created>
  <dcterms:modified xsi:type="dcterms:W3CDTF">2021-05-22T16:03:10Z</dcterms:modified>
</cp:coreProperties>
</file>