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91" r:id="rId4"/>
    <p:sldId id="292" r:id="rId5"/>
    <p:sldId id="293" r:id="rId6"/>
    <p:sldId id="294" r:id="rId7"/>
    <p:sldId id="290" r:id="rId8"/>
    <p:sldId id="295" r:id="rId9"/>
    <p:sldId id="296" r:id="rId10"/>
    <p:sldId id="297" r:id="rId11"/>
    <p:sldId id="298" r:id="rId12"/>
    <p:sldId id="299" r:id="rId13"/>
    <p:sldId id="300" r:id="rId14"/>
    <p:sldId id="301" r:id="rId15"/>
    <p:sldId id="302" r:id="rId16"/>
    <p:sldId id="303" r:id="rId17"/>
    <p:sldId id="304" r:id="rId18"/>
    <p:sldId id="306" r:id="rId19"/>
    <p:sldId id="307" r:id="rId20"/>
    <p:sldId id="308" r:id="rId21"/>
    <p:sldId id="309" r:id="rId22"/>
    <p:sldId id="305" r:id="rId23"/>
    <p:sldId id="287" r:id="rId24"/>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8"/>
    <p:restoredTop sz="94628"/>
  </p:normalViewPr>
  <p:slideViewPr>
    <p:cSldViewPr>
      <p:cViewPr varScale="1">
        <p:scale>
          <a:sx n="143" d="100"/>
          <a:sy n="143" d="100"/>
        </p:scale>
        <p:origin x="496" y="192"/>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07C53E-8FC8-4CEC-854B-7C6C5C8CC978}" type="datetimeFigureOut">
              <a:rPr lang="en-US" smtClean="0"/>
              <a:pPr/>
              <a:t>8/12/22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07C53E-8FC8-4CEC-854B-7C6C5C8CC978}" type="datetimeFigureOut">
              <a:rPr lang="en-US" smtClean="0"/>
              <a:pPr/>
              <a:t>8/12/22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07C53E-8FC8-4CEC-854B-7C6C5C8CC978}" type="datetimeFigureOut">
              <a:rPr lang="en-US" smtClean="0"/>
              <a:pPr/>
              <a:t>8/12/22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07C53E-8FC8-4CEC-854B-7C6C5C8CC978}" type="datetimeFigureOut">
              <a:rPr lang="en-US" smtClean="0"/>
              <a:pPr/>
              <a:t>8/12/22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07C53E-8FC8-4CEC-854B-7C6C5C8CC978}" type="datetimeFigureOut">
              <a:rPr lang="en-US" smtClean="0"/>
              <a:pPr/>
              <a:t>8/12/22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07C53E-8FC8-4CEC-854B-7C6C5C8CC978}" type="datetimeFigureOut">
              <a:rPr lang="en-US" smtClean="0"/>
              <a:pPr/>
              <a:t>8/12/22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07C53E-8FC8-4CEC-854B-7C6C5C8CC978}" type="datetimeFigureOut">
              <a:rPr lang="en-US" smtClean="0"/>
              <a:pPr/>
              <a:t>8/12/22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07C53E-8FC8-4CEC-854B-7C6C5C8CC978}" type="datetimeFigureOut">
              <a:rPr lang="en-US" smtClean="0"/>
              <a:pPr/>
              <a:t>8/12/22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07C53E-8FC8-4CEC-854B-7C6C5C8CC978}" type="datetimeFigureOut">
              <a:rPr lang="en-US" smtClean="0"/>
              <a:pPr/>
              <a:t>8/12/22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07C53E-8FC8-4CEC-854B-7C6C5C8CC978}" type="datetimeFigureOut">
              <a:rPr lang="en-US" smtClean="0"/>
              <a:pPr/>
              <a:t>8/12/22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07C53E-8FC8-4CEC-854B-7C6C5C8CC978}" type="datetimeFigureOut">
              <a:rPr lang="en-US" smtClean="0"/>
              <a:pPr/>
              <a:t>8/12/22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9A07C53E-8FC8-4CEC-854B-7C6C5C8CC978}" type="datetimeFigureOut">
              <a:rPr lang="en-US" smtClean="0"/>
              <a:pPr/>
              <a:t>8/12/22</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FEF28B2E-34AF-44B6-B245-F240D94C36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15.3</a:t>
            </a:r>
          </a:p>
        </p:txBody>
      </p:sp>
      <p:sp>
        <p:nvSpPr>
          <p:cNvPr id="3" name="Subtitle 2"/>
          <p:cNvSpPr>
            <a:spLocks noGrp="1"/>
          </p:cNvSpPr>
          <p:nvPr>
            <p:ph type="subTitle" idx="1"/>
          </p:nvPr>
        </p:nvSpPr>
        <p:spPr/>
        <p:txBody>
          <a:bodyPr/>
          <a:lstStyle/>
          <a:p>
            <a:r>
              <a:rPr lang="en-US" dirty="0"/>
              <a:t>Thermodynamics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1"/>
          <p:cNvPicPr>
            <a:picLocks noChangeAspect="1" noChangeArrowheads="1"/>
          </p:cNvPicPr>
          <p:nvPr/>
        </p:nvPicPr>
        <p:blipFill>
          <a:blip r:embed="rId2" cstate="print"/>
          <a:srcRect/>
          <a:stretch>
            <a:fillRect/>
          </a:stretch>
        </p:blipFill>
        <p:spPr bwMode="auto">
          <a:xfrm>
            <a:off x="228600" y="933450"/>
            <a:ext cx="4010025" cy="2838450"/>
          </a:xfrm>
          <a:prstGeom prst="rect">
            <a:avLst/>
          </a:prstGeom>
          <a:noFill/>
        </p:spPr>
      </p:pic>
      <p:sp>
        <p:nvSpPr>
          <p:cNvPr id="5" name="TextBox 4"/>
          <p:cNvSpPr txBox="1"/>
          <p:nvPr/>
        </p:nvSpPr>
        <p:spPr>
          <a:xfrm>
            <a:off x="4648200" y="800100"/>
            <a:ext cx="4495800" cy="3139321"/>
          </a:xfrm>
          <a:prstGeom prst="rect">
            <a:avLst/>
          </a:prstGeom>
          <a:noFill/>
        </p:spPr>
        <p:txBody>
          <a:bodyPr wrap="square" rtlCol="0">
            <a:spAutoFit/>
          </a:bodyPr>
          <a:lstStyle/>
          <a:p>
            <a:pPr lvl="0" fontAlgn="base">
              <a:spcBef>
                <a:spcPct val="0"/>
              </a:spcBef>
              <a:spcAft>
                <a:spcPct val="0"/>
              </a:spcAft>
            </a:pPr>
            <a:r>
              <a:rPr lang="en-US" dirty="0">
                <a:latin typeface="Times New Roman" pitchFamily="18" charset="0"/>
                <a:ea typeface="Calibri" pitchFamily="34" charset="0"/>
                <a:cs typeface="Times New Roman" pitchFamily="18" charset="0"/>
              </a:rPr>
              <a:t>a. What is the temperature at A?  </a:t>
            </a:r>
            <a:r>
              <a:rPr lang="en-US" sz="1600" dirty="0">
                <a:latin typeface="Times New Roman" pitchFamily="18" charset="0"/>
                <a:ea typeface="Calibri" pitchFamily="34" charset="0"/>
                <a:cs typeface="Times New Roman" pitchFamily="18" charset="0"/>
              </a:rPr>
              <a:t>How could you show that the process is isothermal?</a:t>
            </a:r>
            <a:r>
              <a:rPr lang="en-US" dirty="0">
                <a:latin typeface="Times New Roman" pitchFamily="18" charset="0"/>
                <a:ea typeface="Calibri" pitchFamily="34" charset="0"/>
                <a:cs typeface="Times New Roman" pitchFamily="18" charset="0"/>
              </a:rPr>
              <a:t> </a:t>
            </a:r>
            <a:r>
              <a:rPr lang="en-US" sz="800" dirty="0">
                <a:latin typeface="Times New Roman" pitchFamily="18" charset="0"/>
                <a:ea typeface="Calibri" pitchFamily="34" charset="0"/>
                <a:cs typeface="Times New Roman" pitchFamily="18" charset="0"/>
              </a:rPr>
              <a:t>(320 K)</a:t>
            </a:r>
            <a:endParaRPr lang="en-US" sz="800" dirty="0">
              <a:latin typeface="Arial" pitchFamily="34" charset="0"/>
              <a:cs typeface="Arial" pitchFamily="34" charset="0"/>
            </a:endParaRPr>
          </a:p>
          <a:p>
            <a:pPr lvl="0" eaLnBrk="0" fontAlgn="base" hangingPunct="0">
              <a:spcBef>
                <a:spcPct val="0"/>
              </a:spcBef>
              <a:spcAft>
                <a:spcPct val="0"/>
              </a:spcAft>
            </a:pPr>
            <a:endParaRPr lang="en-US" dirty="0">
              <a:latin typeface="Times New Roman" pitchFamily="18" charset="0"/>
              <a:ea typeface="Calibri" pitchFamily="34" charset="0"/>
              <a:cs typeface="Times New Roman" pitchFamily="18" charset="0"/>
            </a:endParaRPr>
          </a:p>
          <a:p>
            <a:pPr lvl="0" eaLnBrk="0" fontAlgn="base" hangingPunct="0">
              <a:spcBef>
                <a:spcPct val="0"/>
              </a:spcBef>
              <a:spcAft>
                <a:spcPct val="0"/>
              </a:spcAft>
            </a:pPr>
            <a:endParaRPr lang="en-US" dirty="0">
              <a:latin typeface="Times New Roman" pitchFamily="18" charset="0"/>
              <a:ea typeface="Calibri" pitchFamily="34" charset="0"/>
              <a:cs typeface="Times New Roman" pitchFamily="18" charset="0"/>
            </a:endParaRPr>
          </a:p>
          <a:p>
            <a:pPr lvl="0" eaLnBrk="0" fontAlgn="base" hangingPunct="0">
              <a:spcBef>
                <a:spcPct val="0"/>
              </a:spcBef>
              <a:spcAft>
                <a:spcPct val="0"/>
              </a:spcAft>
            </a:pPr>
            <a:endParaRPr lang="en-US" dirty="0">
              <a:latin typeface="Times New Roman" pitchFamily="18" charset="0"/>
              <a:ea typeface="Calibri" pitchFamily="34" charset="0"/>
              <a:cs typeface="Times New Roman" pitchFamily="18" charset="0"/>
            </a:endParaRPr>
          </a:p>
          <a:p>
            <a:pPr lvl="0" eaLnBrk="0" fontAlgn="base" hangingPunct="0">
              <a:spcBef>
                <a:spcPct val="0"/>
              </a:spcBef>
              <a:spcAft>
                <a:spcPct val="0"/>
              </a:spcAft>
            </a:pPr>
            <a:r>
              <a:rPr lang="en-US" dirty="0">
                <a:latin typeface="Times New Roman" pitchFamily="18" charset="0"/>
                <a:ea typeface="Calibri" pitchFamily="34" charset="0"/>
                <a:cs typeface="Times New Roman" pitchFamily="18" charset="0"/>
              </a:rPr>
              <a:t>b. What is the pressure at B? </a:t>
            </a:r>
            <a:r>
              <a:rPr lang="en-US" sz="800" dirty="0">
                <a:latin typeface="Times New Roman" pitchFamily="18" charset="0"/>
                <a:ea typeface="Calibri" pitchFamily="34" charset="0"/>
                <a:cs typeface="Times New Roman" pitchFamily="18" charset="0"/>
              </a:rPr>
              <a:t>(1.5x10</a:t>
            </a:r>
            <a:r>
              <a:rPr lang="en-US" sz="800" baseline="30000" dirty="0">
                <a:latin typeface="Times New Roman" pitchFamily="18" charset="0"/>
                <a:ea typeface="Calibri" pitchFamily="34" charset="0"/>
                <a:cs typeface="Times New Roman" pitchFamily="18" charset="0"/>
              </a:rPr>
              <a:t>5</a:t>
            </a:r>
            <a:r>
              <a:rPr lang="en-US" sz="800" dirty="0">
                <a:latin typeface="Times New Roman" pitchFamily="18" charset="0"/>
                <a:ea typeface="Calibri" pitchFamily="34" charset="0"/>
                <a:cs typeface="Times New Roman" pitchFamily="18" charset="0"/>
              </a:rPr>
              <a:t> Pa)</a:t>
            </a:r>
            <a:endParaRPr lang="en-US" sz="800" dirty="0">
              <a:latin typeface="Arial" pitchFamily="34" charset="0"/>
              <a:cs typeface="Arial" pitchFamily="34" charset="0"/>
            </a:endParaRPr>
          </a:p>
          <a:p>
            <a:pPr lvl="0" eaLnBrk="0" fontAlgn="base" hangingPunct="0">
              <a:spcBef>
                <a:spcPct val="0"/>
              </a:spcBef>
              <a:spcAft>
                <a:spcPct val="0"/>
              </a:spcAft>
            </a:pPr>
            <a:endParaRPr lang="en-US" dirty="0">
              <a:latin typeface="Times New Roman" pitchFamily="18" charset="0"/>
              <a:ea typeface="Calibri" pitchFamily="34" charset="0"/>
              <a:cs typeface="Times New Roman" pitchFamily="18" charset="0"/>
            </a:endParaRPr>
          </a:p>
          <a:p>
            <a:pPr lvl="0" eaLnBrk="0" fontAlgn="base" hangingPunct="0">
              <a:spcBef>
                <a:spcPct val="0"/>
              </a:spcBef>
              <a:spcAft>
                <a:spcPct val="0"/>
              </a:spcAft>
            </a:pPr>
            <a:endParaRPr lang="en-US" dirty="0">
              <a:latin typeface="Times New Roman" pitchFamily="18" charset="0"/>
              <a:ea typeface="Calibri" pitchFamily="34" charset="0"/>
              <a:cs typeface="Times New Roman" pitchFamily="18" charset="0"/>
            </a:endParaRPr>
          </a:p>
          <a:p>
            <a:pPr lvl="0" eaLnBrk="0" fontAlgn="base" hangingPunct="0">
              <a:spcBef>
                <a:spcPct val="0"/>
              </a:spcBef>
              <a:spcAft>
                <a:spcPct val="0"/>
              </a:spcAft>
            </a:pPr>
            <a:endParaRPr lang="en-US" dirty="0">
              <a:latin typeface="Times New Roman" pitchFamily="18" charset="0"/>
              <a:ea typeface="Calibri" pitchFamily="34" charset="0"/>
              <a:cs typeface="Times New Roman" pitchFamily="18" charset="0"/>
            </a:endParaRPr>
          </a:p>
          <a:p>
            <a:pPr lvl="0" eaLnBrk="0" fontAlgn="base" hangingPunct="0">
              <a:spcBef>
                <a:spcPct val="0"/>
              </a:spcBef>
              <a:spcAft>
                <a:spcPct val="0"/>
              </a:spcAft>
            </a:pPr>
            <a:endParaRPr lang="en-US" dirty="0">
              <a:latin typeface="Times New Roman" pitchFamily="18" charset="0"/>
              <a:ea typeface="Calibri" pitchFamily="34" charset="0"/>
              <a:cs typeface="Times New Roman" pitchFamily="18" charset="0"/>
            </a:endParaRPr>
          </a:p>
          <a:p>
            <a:pPr lvl="0" eaLnBrk="0" fontAlgn="base" hangingPunct="0">
              <a:spcBef>
                <a:spcPct val="0"/>
              </a:spcBef>
              <a:spcAft>
                <a:spcPct val="0"/>
              </a:spcAft>
            </a:pPr>
            <a:r>
              <a:rPr lang="en-US" dirty="0">
                <a:latin typeface="Times New Roman" pitchFamily="18" charset="0"/>
                <a:ea typeface="Calibri" pitchFamily="34" charset="0"/>
                <a:cs typeface="Times New Roman" pitchFamily="18" charset="0"/>
              </a:rPr>
              <a:t>c. What is the temperature at B? </a:t>
            </a:r>
            <a:r>
              <a:rPr lang="en-US" sz="800" dirty="0">
                <a:latin typeface="Times New Roman" pitchFamily="18" charset="0"/>
                <a:ea typeface="Calibri" pitchFamily="34" charset="0"/>
                <a:cs typeface="Times New Roman" pitchFamily="18" charset="0"/>
              </a:rPr>
              <a:t>(320 K)</a:t>
            </a:r>
            <a:endParaRPr lang="en-US" sz="800" dirty="0">
              <a:latin typeface="Arial" pitchFamily="34" charset="0"/>
              <a:cs typeface="Arial" pitchFamily="34" charset="0"/>
            </a:endParaRPr>
          </a:p>
        </p:txBody>
      </p:sp>
      <p:sp>
        <p:nvSpPr>
          <p:cNvPr id="6" name="TextBox 5"/>
          <p:cNvSpPr txBox="1"/>
          <p:nvPr/>
        </p:nvSpPr>
        <p:spPr>
          <a:xfrm>
            <a:off x="1" y="0"/>
            <a:ext cx="9144000" cy="1354217"/>
          </a:xfrm>
          <a:prstGeom prst="rect">
            <a:avLst/>
          </a:prstGeom>
          <a:noFill/>
        </p:spPr>
        <p:txBody>
          <a:bodyPr wrap="square" rtlCol="0">
            <a:spAutoFit/>
          </a:bodyPr>
          <a:lstStyle/>
          <a:p>
            <a:pPr lvl="0" fontAlgn="base">
              <a:spcBef>
                <a:spcPct val="0"/>
              </a:spcBef>
              <a:spcAft>
                <a:spcPct val="0"/>
              </a:spcAft>
            </a:pPr>
            <a:r>
              <a:rPr lang="en-US" dirty="0">
                <a:latin typeface="Times New Roman" pitchFamily="18" charset="0"/>
                <a:ea typeface="Calibri" pitchFamily="34" charset="0"/>
                <a:cs typeface="Times New Roman" pitchFamily="18" charset="0"/>
              </a:rPr>
              <a:t>3. Consider the isothermal expansion AB for 0.4513 moles of an ideal gas.  The gas starts at A with a pressure of 6.0x10</a:t>
            </a:r>
            <a:r>
              <a:rPr lang="en-US" baseline="30000" dirty="0">
                <a:latin typeface="Times New Roman" pitchFamily="18" charset="0"/>
                <a:ea typeface="Calibri" pitchFamily="34" charset="0"/>
                <a:cs typeface="Times New Roman" pitchFamily="18" charset="0"/>
              </a:rPr>
              <a:t>5</a:t>
            </a:r>
            <a:r>
              <a:rPr lang="en-US" dirty="0">
                <a:latin typeface="Times New Roman" pitchFamily="18" charset="0"/>
                <a:ea typeface="Calibri" pitchFamily="34" charset="0"/>
                <a:cs typeface="Times New Roman" pitchFamily="18" charset="0"/>
              </a:rPr>
              <a:t> Pa and a volume of 2.0x10</a:t>
            </a:r>
            <a:r>
              <a:rPr lang="en-US" baseline="30000" dirty="0">
                <a:latin typeface="Times New Roman" pitchFamily="18" charset="0"/>
                <a:ea typeface="Calibri" pitchFamily="34" charset="0"/>
                <a:cs typeface="Times New Roman" pitchFamily="18" charset="0"/>
              </a:rPr>
              <a:t>-3</a:t>
            </a:r>
            <a:r>
              <a:rPr lang="en-US" dirty="0">
                <a:latin typeface="Times New Roman" pitchFamily="18" charset="0"/>
                <a:ea typeface="Calibri" pitchFamily="34" charset="0"/>
                <a:cs typeface="Times New Roman" pitchFamily="18" charset="0"/>
              </a:rPr>
              <a:t> m</a:t>
            </a:r>
            <a:r>
              <a:rPr lang="en-US" baseline="30000" dirty="0">
                <a:latin typeface="Times New Roman" pitchFamily="18" charset="0"/>
                <a:ea typeface="Calibri" pitchFamily="34" charset="0"/>
                <a:cs typeface="Times New Roman" pitchFamily="18" charset="0"/>
              </a:rPr>
              <a:t>3</a:t>
            </a:r>
            <a:r>
              <a:rPr lang="en-US" dirty="0">
                <a:latin typeface="Times New Roman" pitchFamily="18" charset="0"/>
                <a:ea typeface="Calibri" pitchFamily="34" charset="0"/>
                <a:cs typeface="Times New Roman" pitchFamily="18" charset="0"/>
              </a:rPr>
              <a:t>.  At B the volume is 8.0x10</a:t>
            </a:r>
            <a:r>
              <a:rPr lang="en-US" baseline="30000" dirty="0">
                <a:latin typeface="Times New Roman" pitchFamily="18" charset="0"/>
                <a:ea typeface="Calibri" pitchFamily="34" charset="0"/>
                <a:cs typeface="Times New Roman" pitchFamily="18" charset="0"/>
              </a:rPr>
              <a:t>-3</a:t>
            </a:r>
            <a:r>
              <a:rPr lang="en-US" dirty="0">
                <a:latin typeface="Times New Roman" pitchFamily="18" charset="0"/>
                <a:ea typeface="Calibri" pitchFamily="34" charset="0"/>
                <a:cs typeface="Times New Roman" pitchFamily="18" charset="0"/>
              </a:rPr>
              <a:t> m</a:t>
            </a:r>
            <a:r>
              <a:rPr lang="en-US" baseline="30000" dirty="0">
                <a:latin typeface="Times New Roman" pitchFamily="18" charset="0"/>
                <a:ea typeface="Calibri" pitchFamily="34" charset="0"/>
                <a:cs typeface="Times New Roman" pitchFamily="18" charset="0"/>
              </a:rPr>
              <a:t>3</a:t>
            </a:r>
            <a:r>
              <a:rPr lang="en-US" dirty="0">
                <a:latin typeface="Times New Roman" pitchFamily="18" charset="0"/>
                <a:ea typeface="Calibri" pitchFamily="34" charset="0"/>
                <a:cs typeface="Times New Roman" pitchFamily="18" charset="0"/>
              </a:rPr>
              <a:t>.</a:t>
            </a:r>
            <a:endParaRPr lang="en-US" sz="900" dirty="0">
              <a:latin typeface="Arial" pitchFamily="34" charset="0"/>
              <a:cs typeface="Arial" pitchFamily="34" charset="0"/>
            </a:endParaRPr>
          </a:p>
          <a:p>
            <a:pPr lvl="0" eaLnBrk="0" fontAlgn="base" hangingPunct="0">
              <a:spcBef>
                <a:spcPct val="0"/>
              </a:spcBef>
              <a:spcAft>
                <a:spcPct val="0"/>
              </a:spcAft>
            </a:pPr>
            <a:endParaRPr lang="en-US" sz="2800" dirty="0">
              <a:latin typeface="Arial" pitchFamily="34" charset="0"/>
              <a:cs typeface="Arial" pitchFamily="34" charset="0"/>
            </a:endParaRPr>
          </a:p>
          <a:p>
            <a:endParaRPr lang="en-US" dirty="0"/>
          </a:p>
        </p:txBody>
      </p:sp>
      <p:sp>
        <p:nvSpPr>
          <p:cNvPr id="7" name="TextBox 6"/>
          <p:cNvSpPr txBox="1"/>
          <p:nvPr/>
        </p:nvSpPr>
        <p:spPr>
          <a:xfrm>
            <a:off x="228600" y="4381500"/>
            <a:ext cx="8322150" cy="646331"/>
          </a:xfrm>
          <a:prstGeom prst="rect">
            <a:avLst/>
          </a:prstGeom>
          <a:noFill/>
        </p:spPr>
        <p:txBody>
          <a:bodyPr wrap="none" rtlCol="0">
            <a:spAutoFit/>
          </a:bodyPr>
          <a:lstStyle/>
          <a:p>
            <a:pPr lvl="0"/>
            <a:r>
              <a:rPr lang="en-US" dirty="0">
                <a:latin typeface="Times New Roman" pitchFamily="18" charset="0"/>
                <a:ea typeface="Calibri" pitchFamily="34" charset="0"/>
                <a:cs typeface="Times New Roman" pitchFamily="18" charset="0"/>
              </a:rPr>
              <a:t>d. The work done for this process is about +1664 J.  Calculate the Q and </a:t>
            </a:r>
            <a:r>
              <a:rPr lang="en-US" dirty="0">
                <a:latin typeface="Times New Roman" pitchFamily="18" charset="0"/>
                <a:ea typeface="Calibri" pitchFamily="34" charset="0"/>
                <a:cs typeface="Times New Roman" pitchFamily="18" charset="0"/>
                <a:sym typeface="Symbol" pitchFamily="18" charset="2"/>
              </a:rPr>
              <a:t></a:t>
            </a:r>
            <a:r>
              <a:rPr lang="en-US" dirty="0">
                <a:latin typeface="Times New Roman" pitchFamily="18" charset="0"/>
                <a:ea typeface="Calibri" pitchFamily="34" charset="0"/>
                <a:cs typeface="Times New Roman" pitchFamily="18" charset="0"/>
              </a:rPr>
              <a:t>U.</a:t>
            </a:r>
            <a:r>
              <a:rPr lang="en-US" dirty="0">
                <a:latin typeface="Times New Roman" pitchFamily="18" charset="0"/>
                <a:ea typeface="Calibri" pitchFamily="34" charset="0"/>
                <a:cs typeface="Times New Roman" pitchFamily="18" charset="0"/>
                <a:sym typeface="Symbol" pitchFamily="18" charset="2"/>
              </a:rPr>
              <a:t>  </a:t>
            </a:r>
            <a:r>
              <a:rPr lang="en-US" sz="800" dirty="0">
                <a:latin typeface="Times New Roman" pitchFamily="18" charset="0"/>
                <a:ea typeface="Calibri" pitchFamily="34" charset="0"/>
                <a:cs typeface="Times New Roman" pitchFamily="18" charset="0"/>
                <a:sym typeface="Symbol" pitchFamily="18" charset="2"/>
              </a:rPr>
              <a:t>(Q = +1664 J, </a:t>
            </a:r>
            <a:r>
              <a:rPr lang="en-US" sz="800" dirty="0">
                <a:latin typeface="Times New Roman" pitchFamily="18" charset="0"/>
                <a:ea typeface="Calibri" pitchFamily="34" charset="0"/>
                <a:cs typeface="Times New Roman" pitchFamily="18" charset="0"/>
              </a:rPr>
              <a:t>U = 0)</a:t>
            </a:r>
            <a:endParaRPr lang="en-US" sz="800" dirty="0">
              <a:latin typeface="Times New Roman" pitchFamily="18" charset="0"/>
              <a:ea typeface="Calibri" pitchFamily="34" charset="0"/>
              <a:cs typeface="Times New Roman" pitchFamily="18" charset="0"/>
              <a:sym typeface="Symbol" pitchFamily="18" charset="2"/>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228600" y="530657"/>
            <a:ext cx="4016400" cy="2860243"/>
          </a:xfrm>
          <a:prstGeom prst="rect">
            <a:avLst/>
          </a:prstGeom>
          <a:noFill/>
          <a:ln w="9525">
            <a:noFill/>
            <a:miter lim="800000"/>
            <a:headEnd/>
            <a:tailEnd/>
          </a:ln>
        </p:spPr>
      </p:pic>
      <p:sp>
        <p:nvSpPr>
          <p:cNvPr id="3" name="TextBox 2"/>
          <p:cNvSpPr txBox="1"/>
          <p:nvPr/>
        </p:nvSpPr>
        <p:spPr>
          <a:xfrm>
            <a:off x="76201" y="-19229"/>
            <a:ext cx="9067800" cy="861774"/>
          </a:xfrm>
          <a:prstGeom prst="rect">
            <a:avLst/>
          </a:prstGeom>
          <a:noFill/>
        </p:spPr>
        <p:txBody>
          <a:bodyPr wrap="square" rtlCol="0">
            <a:spAutoFit/>
          </a:bodyPr>
          <a:lstStyle/>
          <a:p>
            <a:r>
              <a:rPr lang="en-US" sz="1600" dirty="0"/>
              <a:t>4. Consider the adiabatic compression AB.  At point B (at the end) the gas is at a pressure of 9.0x10</a:t>
            </a:r>
            <a:r>
              <a:rPr lang="en-US" sz="1600" baseline="30000" dirty="0"/>
              <a:t>5</a:t>
            </a:r>
            <a:r>
              <a:rPr lang="en-US" sz="1600" dirty="0"/>
              <a:t> Pa, a volume of 2.0x10</a:t>
            </a:r>
            <a:r>
              <a:rPr lang="en-US" sz="1600" baseline="30000" dirty="0"/>
              <a:t>-3</a:t>
            </a:r>
            <a:r>
              <a:rPr lang="en-US" sz="1600" dirty="0"/>
              <a:t> m</a:t>
            </a:r>
            <a:r>
              <a:rPr lang="en-US" sz="1600" baseline="30000" dirty="0"/>
              <a:t>3</a:t>
            </a:r>
            <a:r>
              <a:rPr lang="en-US" sz="1600" dirty="0"/>
              <a:t>, and a temperature of 850 K.  It starts at a volume of 7.0x10</a:t>
            </a:r>
            <a:r>
              <a:rPr lang="en-US" sz="1600" baseline="30000" dirty="0"/>
              <a:t>-3</a:t>
            </a:r>
            <a:r>
              <a:rPr lang="en-US" sz="1600" dirty="0"/>
              <a:t> m</a:t>
            </a:r>
            <a:r>
              <a:rPr lang="en-US" sz="1600" baseline="30000" dirty="0"/>
              <a:t>3</a:t>
            </a:r>
            <a:r>
              <a:rPr lang="en-US" sz="1600" dirty="0"/>
              <a:t>.</a:t>
            </a:r>
          </a:p>
          <a:p>
            <a:endParaRPr lang="en-US" sz="1600" dirty="0"/>
          </a:p>
        </p:txBody>
      </p:sp>
      <p:sp>
        <p:nvSpPr>
          <p:cNvPr id="9" name="TextBox 8"/>
          <p:cNvSpPr txBox="1"/>
          <p:nvPr/>
        </p:nvSpPr>
        <p:spPr>
          <a:xfrm>
            <a:off x="4343400" y="495300"/>
            <a:ext cx="3776355" cy="3862596"/>
          </a:xfrm>
          <a:prstGeom prst="rect">
            <a:avLst/>
          </a:prstGeom>
          <a:noFill/>
        </p:spPr>
        <p:txBody>
          <a:bodyPr wrap="none" rtlCol="0">
            <a:spAutoFit/>
          </a:bodyPr>
          <a:lstStyle/>
          <a:p>
            <a:r>
              <a:rPr lang="en-US" sz="1600" dirty="0"/>
              <a:t>a. How many moles of gas are there? </a:t>
            </a:r>
          </a:p>
          <a:p>
            <a:r>
              <a:rPr lang="en-US" sz="1050" dirty="0"/>
              <a:t>(0.255 moles)</a:t>
            </a:r>
          </a:p>
          <a:p>
            <a:r>
              <a:rPr lang="en-US" sz="1600" dirty="0"/>
              <a:t> </a:t>
            </a:r>
          </a:p>
          <a:p>
            <a:r>
              <a:rPr lang="en-US" sz="1600" dirty="0"/>
              <a:t> </a:t>
            </a:r>
          </a:p>
          <a:p>
            <a:r>
              <a:rPr lang="en-US" sz="1600" dirty="0"/>
              <a:t> </a:t>
            </a:r>
          </a:p>
          <a:p>
            <a:r>
              <a:rPr lang="en-US" sz="1600" dirty="0"/>
              <a:t>b. What is the pressure at point A? </a:t>
            </a:r>
          </a:p>
          <a:p>
            <a:r>
              <a:rPr lang="en-US" sz="1050" dirty="0"/>
              <a:t>(1.12x10</a:t>
            </a:r>
            <a:r>
              <a:rPr lang="en-US" sz="1050" baseline="30000" dirty="0"/>
              <a:t>5</a:t>
            </a:r>
            <a:r>
              <a:rPr lang="en-US" sz="1050" dirty="0"/>
              <a:t> Pa)</a:t>
            </a:r>
          </a:p>
          <a:p>
            <a:r>
              <a:rPr lang="en-US" sz="1600" dirty="0"/>
              <a:t> </a:t>
            </a:r>
          </a:p>
          <a:p>
            <a:r>
              <a:rPr lang="en-US" sz="1600" dirty="0"/>
              <a:t> </a:t>
            </a:r>
          </a:p>
          <a:p>
            <a:endParaRPr lang="en-US" sz="1600" dirty="0"/>
          </a:p>
          <a:p>
            <a:r>
              <a:rPr lang="en-US" sz="1600" dirty="0"/>
              <a:t> </a:t>
            </a:r>
          </a:p>
          <a:p>
            <a:r>
              <a:rPr lang="en-US" sz="1600" dirty="0"/>
              <a:t>c. What is the temperature at point A? </a:t>
            </a:r>
            <a:r>
              <a:rPr lang="en-US" sz="1050" dirty="0"/>
              <a:t>(369 K)</a:t>
            </a:r>
            <a:endParaRPr lang="en-US" sz="1600" dirty="0"/>
          </a:p>
          <a:p>
            <a:r>
              <a:rPr lang="en-US" sz="1600" dirty="0"/>
              <a:t> </a:t>
            </a:r>
          </a:p>
          <a:p>
            <a:r>
              <a:rPr lang="en-US" sz="1600" dirty="0"/>
              <a:t> </a:t>
            </a:r>
          </a:p>
          <a:p>
            <a:r>
              <a:rPr lang="en-US" sz="1600" dirty="0"/>
              <a:t> </a:t>
            </a:r>
          </a:p>
          <a:p>
            <a:endParaRPr lang="en-US" sz="1600" dirty="0"/>
          </a:p>
        </p:txBody>
      </p:sp>
      <p:sp>
        <p:nvSpPr>
          <p:cNvPr id="10" name="TextBox 9"/>
          <p:cNvSpPr txBox="1"/>
          <p:nvPr/>
        </p:nvSpPr>
        <p:spPr>
          <a:xfrm>
            <a:off x="0" y="3963769"/>
            <a:ext cx="8740470" cy="646331"/>
          </a:xfrm>
          <a:prstGeom prst="rect">
            <a:avLst/>
          </a:prstGeom>
          <a:noFill/>
        </p:spPr>
        <p:txBody>
          <a:bodyPr wrap="none" rtlCol="0">
            <a:spAutoFit/>
          </a:bodyPr>
          <a:lstStyle/>
          <a:p>
            <a:r>
              <a:rPr lang="en-US" dirty="0"/>
              <a:t>d.  Calculate the Q, </a:t>
            </a:r>
            <a:r>
              <a:rPr lang="en-US" dirty="0">
                <a:sym typeface="Symbol"/>
              </a:rPr>
              <a:t></a:t>
            </a:r>
            <a:r>
              <a:rPr lang="en-US" dirty="0"/>
              <a:t>U and W for this process. (Calculate </a:t>
            </a:r>
            <a:r>
              <a:rPr lang="en-US" dirty="0">
                <a:sym typeface="Symbol"/>
              </a:rPr>
              <a:t></a:t>
            </a:r>
            <a:r>
              <a:rPr lang="en-US" dirty="0"/>
              <a:t>U first)  </a:t>
            </a:r>
            <a:r>
              <a:rPr lang="en-US" sz="1100" dirty="0"/>
              <a:t>(Q = 0, </a:t>
            </a:r>
            <a:r>
              <a:rPr lang="en-US" sz="1100" dirty="0">
                <a:sym typeface="Symbol"/>
              </a:rPr>
              <a:t></a:t>
            </a:r>
            <a:r>
              <a:rPr lang="en-US" sz="1100" dirty="0"/>
              <a:t>U = +1529 J, W = -1529 J)</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304800" y="419100"/>
            <a:ext cx="3799484" cy="2713939"/>
          </a:xfrm>
          <a:prstGeom prst="rect">
            <a:avLst/>
          </a:prstGeom>
          <a:noFill/>
          <a:ln w="9525">
            <a:noFill/>
            <a:miter lim="800000"/>
            <a:headEnd/>
            <a:tailEnd/>
          </a:ln>
        </p:spPr>
      </p:pic>
      <p:sp>
        <p:nvSpPr>
          <p:cNvPr id="56321" name="Rectangle 1"/>
          <p:cNvSpPr>
            <a:spLocks noChangeArrowheads="1"/>
          </p:cNvSpPr>
          <p:nvPr/>
        </p:nvSpPr>
        <p:spPr bwMode="auto">
          <a:xfrm>
            <a:off x="0" y="59323"/>
            <a:ext cx="8888074"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5. Consider the process ABCA for 1.45 moles of gas.  The work done by the gas for process AB is 3955 J.</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4" name="TextBox 3"/>
          <p:cNvSpPr txBox="1"/>
          <p:nvPr/>
        </p:nvSpPr>
        <p:spPr>
          <a:xfrm>
            <a:off x="4343400" y="495300"/>
            <a:ext cx="4191000" cy="3208571"/>
          </a:xfrm>
          <a:prstGeom prst="rect">
            <a:avLst/>
          </a:prstGeom>
          <a:noFill/>
        </p:spPr>
        <p:txBody>
          <a:bodyPr wrap="square" rtlCol="0">
            <a:spAutoFit/>
          </a:bodyPr>
          <a:lstStyle/>
          <a:p>
            <a:r>
              <a:rPr lang="en-US" sz="1600" dirty="0"/>
              <a:t>a. Show that process AB is isothermal. </a:t>
            </a:r>
            <a:r>
              <a:rPr lang="en-US" sz="1050" dirty="0"/>
              <a:t>(Do some calculations)</a:t>
            </a:r>
            <a:endParaRPr lang="en-US" sz="1600" dirty="0"/>
          </a:p>
          <a:p>
            <a:r>
              <a:rPr lang="en-US" sz="1600" dirty="0"/>
              <a:t> </a:t>
            </a:r>
          </a:p>
          <a:p>
            <a:r>
              <a:rPr lang="en-US" sz="1600" dirty="0"/>
              <a:t> </a:t>
            </a:r>
          </a:p>
          <a:p>
            <a:endParaRPr lang="en-US" sz="1600" dirty="0"/>
          </a:p>
          <a:p>
            <a:endParaRPr lang="en-US" sz="1600" dirty="0"/>
          </a:p>
          <a:p>
            <a:endParaRPr lang="en-US" sz="1600" dirty="0"/>
          </a:p>
          <a:p>
            <a:endParaRPr lang="en-US" sz="1600" dirty="0"/>
          </a:p>
          <a:p>
            <a:endParaRPr lang="en-US" sz="1600" dirty="0"/>
          </a:p>
          <a:p>
            <a:r>
              <a:rPr lang="en-US" sz="1600" dirty="0"/>
              <a:t> </a:t>
            </a:r>
          </a:p>
          <a:p>
            <a:r>
              <a:rPr lang="en-US" sz="1600" dirty="0"/>
              <a:t>b. Find the temperatures at the vertices A, B and C. </a:t>
            </a:r>
            <a:r>
              <a:rPr lang="en-US" sz="1050" dirty="0"/>
              <a:t>(A: 299 K, B: 299 K, 896 K)</a:t>
            </a:r>
          </a:p>
          <a:p>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228600" y="190500"/>
            <a:ext cx="3799484" cy="2713939"/>
          </a:xfrm>
          <a:prstGeom prst="rect">
            <a:avLst/>
          </a:prstGeom>
          <a:noFill/>
          <a:ln w="9525">
            <a:noFill/>
            <a:miter lim="800000"/>
            <a:headEnd/>
            <a:tailEnd/>
          </a:ln>
        </p:spPr>
      </p:pic>
      <p:sp>
        <p:nvSpPr>
          <p:cNvPr id="3" name="TextBox 2"/>
          <p:cNvSpPr txBox="1"/>
          <p:nvPr/>
        </p:nvSpPr>
        <p:spPr>
          <a:xfrm>
            <a:off x="4038600" y="190500"/>
            <a:ext cx="3366178" cy="646331"/>
          </a:xfrm>
          <a:prstGeom prst="rect">
            <a:avLst/>
          </a:prstGeom>
          <a:noFill/>
        </p:spPr>
        <p:txBody>
          <a:bodyPr wrap="none" rtlCol="0">
            <a:spAutoFit/>
          </a:bodyPr>
          <a:lstStyle/>
          <a:p>
            <a:r>
              <a:rPr lang="en-US" sz="1200" dirty="0"/>
              <a:t>A,B: 298.76758 K, C: 896.30275 K</a:t>
            </a:r>
          </a:p>
          <a:p>
            <a:pPr lvl="0"/>
            <a:r>
              <a:rPr lang="en-US" sz="1200" dirty="0">
                <a:latin typeface="Times New Roman" pitchFamily="18" charset="0"/>
                <a:ea typeface="Calibri" pitchFamily="34" charset="0"/>
                <a:cs typeface="Times New Roman" pitchFamily="18" charset="0"/>
              </a:rPr>
              <a:t>The work done by the gas for process AB is 3955 J.</a:t>
            </a:r>
            <a:endParaRPr lang="en-US" sz="1200" dirty="0">
              <a:latin typeface="Arial" pitchFamily="34" charset="0"/>
              <a:cs typeface="Arial" pitchFamily="34" charset="0"/>
            </a:endParaRPr>
          </a:p>
          <a:p>
            <a:endParaRPr lang="en-US" sz="1200" dirty="0"/>
          </a:p>
        </p:txBody>
      </p:sp>
      <p:pic>
        <p:nvPicPr>
          <p:cNvPr id="55299" name="Picture 3"/>
          <p:cNvPicPr>
            <a:picLocks noChangeAspect="1" noChangeArrowheads="1"/>
          </p:cNvPicPr>
          <p:nvPr/>
        </p:nvPicPr>
        <p:blipFill>
          <a:blip r:embed="rId3" cstate="print"/>
          <a:srcRect/>
          <a:stretch>
            <a:fillRect/>
          </a:stretch>
        </p:blipFill>
        <p:spPr bwMode="auto">
          <a:xfrm>
            <a:off x="-19050" y="3009900"/>
            <a:ext cx="9183688" cy="9144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228600" y="190500"/>
            <a:ext cx="3799484" cy="2713939"/>
          </a:xfrm>
          <a:prstGeom prst="rect">
            <a:avLst/>
          </a:prstGeom>
          <a:noFill/>
          <a:ln w="9525">
            <a:noFill/>
            <a:miter lim="800000"/>
            <a:headEnd/>
            <a:tailEnd/>
          </a:ln>
        </p:spPr>
      </p:pic>
      <p:sp>
        <p:nvSpPr>
          <p:cNvPr id="3" name="TextBox 2"/>
          <p:cNvSpPr txBox="1"/>
          <p:nvPr/>
        </p:nvSpPr>
        <p:spPr>
          <a:xfrm>
            <a:off x="4038600" y="190500"/>
            <a:ext cx="3366178" cy="646331"/>
          </a:xfrm>
          <a:prstGeom prst="rect">
            <a:avLst/>
          </a:prstGeom>
          <a:noFill/>
        </p:spPr>
        <p:txBody>
          <a:bodyPr wrap="none" rtlCol="0">
            <a:spAutoFit/>
          </a:bodyPr>
          <a:lstStyle/>
          <a:p>
            <a:r>
              <a:rPr lang="en-US" sz="1200" dirty="0"/>
              <a:t>A,B: 298.76758 K, C: 896.30275 K</a:t>
            </a:r>
          </a:p>
          <a:p>
            <a:pPr lvl="0"/>
            <a:r>
              <a:rPr lang="en-US" sz="1200" dirty="0">
                <a:latin typeface="Times New Roman" pitchFamily="18" charset="0"/>
                <a:ea typeface="Calibri" pitchFamily="34" charset="0"/>
                <a:cs typeface="Times New Roman" pitchFamily="18" charset="0"/>
              </a:rPr>
              <a:t>The work done by the gas for process AB is 3955 J.</a:t>
            </a:r>
            <a:endParaRPr lang="en-US" sz="1200" dirty="0">
              <a:latin typeface="Arial" pitchFamily="34" charset="0"/>
              <a:cs typeface="Arial" pitchFamily="34" charset="0"/>
            </a:endParaRPr>
          </a:p>
          <a:p>
            <a:endParaRPr lang="en-US" sz="1200" dirty="0"/>
          </a:p>
        </p:txBody>
      </p:sp>
      <p:pic>
        <p:nvPicPr>
          <p:cNvPr id="55297" name="Picture 1"/>
          <p:cNvPicPr>
            <a:picLocks noChangeAspect="1" noChangeArrowheads="1"/>
          </p:cNvPicPr>
          <p:nvPr/>
        </p:nvPicPr>
        <p:blipFill>
          <a:blip r:embed="rId3" cstate="print"/>
          <a:srcRect/>
          <a:stretch>
            <a:fillRect/>
          </a:stretch>
        </p:blipFill>
        <p:spPr bwMode="auto">
          <a:xfrm>
            <a:off x="1" y="2914650"/>
            <a:ext cx="9144000" cy="552450"/>
          </a:xfrm>
          <a:prstGeom prst="rect">
            <a:avLst/>
          </a:prstGeom>
          <a:noFill/>
          <a:ln w="9525">
            <a:noFill/>
            <a:miter lim="800000"/>
            <a:headEnd/>
            <a:tailEnd/>
          </a:ln>
          <a:effectLst/>
        </p:spPr>
      </p:pic>
      <p:pic>
        <p:nvPicPr>
          <p:cNvPr id="55298" name="Picture 2"/>
          <p:cNvPicPr>
            <a:picLocks noChangeAspect="1" noChangeArrowheads="1"/>
          </p:cNvPicPr>
          <p:nvPr/>
        </p:nvPicPr>
        <p:blipFill>
          <a:blip r:embed="rId4" cstate="print"/>
          <a:srcRect/>
          <a:stretch>
            <a:fillRect/>
          </a:stretch>
        </p:blipFill>
        <p:spPr bwMode="auto">
          <a:xfrm>
            <a:off x="1" y="3467100"/>
            <a:ext cx="9143999" cy="47625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228600" y="190500"/>
            <a:ext cx="3799484" cy="2713939"/>
          </a:xfrm>
          <a:prstGeom prst="rect">
            <a:avLst/>
          </a:prstGeom>
          <a:noFill/>
          <a:ln w="9525">
            <a:noFill/>
            <a:miter lim="800000"/>
            <a:headEnd/>
            <a:tailEnd/>
          </a:ln>
        </p:spPr>
      </p:pic>
      <p:sp>
        <p:nvSpPr>
          <p:cNvPr id="3" name="TextBox 2"/>
          <p:cNvSpPr txBox="1"/>
          <p:nvPr/>
        </p:nvSpPr>
        <p:spPr>
          <a:xfrm>
            <a:off x="4038600" y="190500"/>
            <a:ext cx="3366178" cy="646331"/>
          </a:xfrm>
          <a:prstGeom prst="rect">
            <a:avLst/>
          </a:prstGeom>
          <a:noFill/>
        </p:spPr>
        <p:txBody>
          <a:bodyPr wrap="none" rtlCol="0">
            <a:spAutoFit/>
          </a:bodyPr>
          <a:lstStyle/>
          <a:p>
            <a:r>
              <a:rPr lang="en-US" sz="1200" dirty="0"/>
              <a:t>A,B: 298.76758 K, C: 896.30275 K</a:t>
            </a:r>
          </a:p>
          <a:p>
            <a:pPr lvl="0"/>
            <a:r>
              <a:rPr lang="en-US" sz="1200" dirty="0">
                <a:latin typeface="Times New Roman" pitchFamily="18" charset="0"/>
                <a:ea typeface="Calibri" pitchFamily="34" charset="0"/>
                <a:cs typeface="Times New Roman" pitchFamily="18" charset="0"/>
              </a:rPr>
              <a:t>The work done by the gas for process AB is 3955 J.</a:t>
            </a:r>
            <a:endParaRPr lang="en-US" sz="1200" dirty="0">
              <a:latin typeface="Arial" pitchFamily="34" charset="0"/>
              <a:cs typeface="Arial" pitchFamily="34" charset="0"/>
            </a:endParaRPr>
          </a:p>
          <a:p>
            <a:endParaRPr lang="en-US" sz="1200" dirty="0"/>
          </a:p>
        </p:txBody>
      </p:sp>
      <p:pic>
        <p:nvPicPr>
          <p:cNvPr id="55297" name="Picture 1"/>
          <p:cNvPicPr>
            <a:picLocks noChangeAspect="1" noChangeArrowheads="1"/>
          </p:cNvPicPr>
          <p:nvPr/>
        </p:nvPicPr>
        <p:blipFill>
          <a:blip r:embed="rId3" cstate="print"/>
          <a:srcRect/>
          <a:stretch>
            <a:fillRect/>
          </a:stretch>
        </p:blipFill>
        <p:spPr bwMode="auto">
          <a:xfrm>
            <a:off x="1" y="2914650"/>
            <a:ext cx="9144000" cy="552450"/>
          </a:xfrm>
          <a:prstGeom prst="rect">
            <a:avLst/>
          </a:prstGeom>
          <a:noFill/>
          <a:ln w="9525">
            <a:noFill/>
            <a:miter lim="800000"/>
            <a:headEnd/>
            <a:tailEnd/>
          </a:ln>
          <a:effectLst/>
        </p:spPr>
      </p:pic>
      <p:pic>
        <p:nvPicPr>
          <p:cNvPr id="60418" name="Picture 2"/>
          <p:cNvPicPr>
            <a:picLocks noChangeAspect="1" noChangeArrowheads="1"/>
          </p:cNvPicPr>
          <p:nvPr/>
        </p:nvPicPr>
        <p:blipFill>
          <a:blip r:embed="rId4" cstate="print"/>
          <a:srcRect/>
          <a:stretch>
            <a:fillRect/>
          </a:stretch>
        </p:blipFill>
        <p:spPr bwMode="auto">
          <a:xfrm>
            <a:off x="114300" y="3474720"/>
            <a:ext cx="8915401" cy="371475"/>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3" name="Picture 3"/>
          <p:cNvPicPr>
            <a:picLocks noChangeAspect="1" noChangeArrowheads="1"/>
          </p:cNvPicPr>
          <p:nvPr/>
        </p:nvPicPr>
        <p:blipFill>
          <a:blip r:embed="rId2" cstate="print"/>
          <a:srcRect/>
          <a:stretch>
            <a:fillRect/>
          </a:stretch>
        </p:blipFill>
        <p:spPr bwMode="auto">
          <a:xfrm>
            <a:off x="1" y="38100"/>
            <a:ext cx="9144000" cy="3743325"/>
          </a:xfrm>
          <a:prstGeom prst="rect">
            <a:avLst/>
          </a:prstGeom>
          <a:noFill/>
          <a:ln w="9525">
            <a:noFill/>
            <a:miter lim="800000"/>
            <a:headEnd/>
            <a:tailEnd/>
          </a:ln>
          <a:effectLst/>
        </p:spPr>
      </p:pic>
      <p:sp>
        <p:nvSpPr>
          <p:cNvPr id="8" name="TextBox 7"/>
          <p:cNvSpPr txBox="1"/>
          <p:nvPr/>
        </p:nvSpPr>
        <p:spPr>
          <a:xfrm>
            <a:off x="152400" y="4000500"/>
            <a:ext cx="8991600" cy="830997"/>
          </a:xfrm>
          <a:prstGeom prst="rect">
            <a:avLst/>
          </a:prstGeom>
          <a:noFill/>
        </p:spPr>
        <p:txBody>
          <a:bodyPr wrap="square" rtlCol="0">
            <a:spAutoFit/>
          </a:bodyPr>
          <a:lstStyle/>
          <a:p>
            <a:r>
              <a:rPr lang="en-US" sz="1200" dirty="0"/>
              <a:t>d. This is a heat pump.  The overall “W” is provided by electrical energy, and the heat that flows in during process AB and BC comes from cooler air outside.  The heat that flows out in CA heats your house.  The ratio of this heat to the work we provide is called the COP (Coefficient of Performance) Calculate the COP for this heat pump (5.55)</a:t>
            </a:r>
          </a:p>
          <a:p>
            <a:endParaRPr lang="en-US" sz="1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228600" y="876300"/>
            <a:ext cx="3726662" cy="3240634"/>
          </a:xfrm>
          <a:prstGeom prst="rect">
            <a:avLst/>
          </a:prstGeom>
          <a:noFill/>
          <a:ln w="9525">
            <a:noFill/>
            <a:miter lim="800000"/>
            <a:headEnd/>
            <a:tailEnd/>
          </a:ln>
        </p:spPr>
      </p:pic>
      <p:sp>
        <p:nvSpPr>
          <p:cNvPr id="3" name="TextBox 2"/>
          <p:cNvSpPr txBox="1"/>
          <p:nvPr/>
        </p:nvSpPr>
        <p:spPr>
          <a:xfrm>
            <a:off x="152401" y="-38100"/>
            <a:ext cx="8991599" cy="923330"/>
          </a:xfrm>
          <a:prstGeom prst="rect">
            <a:avLst/>
          </a:prstGeom>
          <a:noFill/>
        </p:spPr>
        <p:txBody>
          <a:bodyPr wrap="square" rtlCol="0">
            <a:spAutoFit/>
          </a:bodyPr>
          <a:lstStyle/>
          <a:p>
            <a:r>
              <a:rPr lang="en-US" dirty="0"/>
              <a:t>6. Consider cycle ABCDA below.  AB is an isobaric expansion, BC is adiabatic, CD is isochoric, and DA is isothermal.  Point A is at a temperature of 350 K.  The work done </a:t>
            </a:r>
            <a:r>
              <a:rPr lang="en-US" b="1" u="sng" dirty="0"/>
              <a:t>by</a:t>
            </a:r>
            <a:r>
              <a:rPr lang="en-US" dirty="0"/>
              <a:t> the gas for BC is 1919 J.  The work done </a:t>
            </a:r>
            <a:r>
              <a:rPr lang="en-US" b="1" u="sng" dirty="0"/>
              <a:t>on</a:t>
            </a:r>
            <a:r>
              <a:rPr lang="en-US" dirty="0"/>
              <a:t> the gas for DA is 2707 J.</a:t>
            </a:r>
          </a:p>
        </p:txBody>
      </p:sp>
      <p:sp>
        <p:nvSpPr>
          <p:cNvPr id="4" name="TextBox 3"/>
          <p:cNvSpPr txBox="1"/>
          <p:nvPr/>
        </p:nvSpPr>
        <p:spPr>
          <a:xfrm>
            <a:off x="4114801" y="952500"/>
            <a:ext cx="5029200" cy="4770537"/>
          </a:xfrm>
          <a:prstGeom prst="rect">
            <a:avLst/>
          </a:prstGeom>
          <a:noFill/>
        </p:spPr>
        <p:txBody>
          <a:bodyPr wrap="square" rtlCol="0">
            <a:spAutoFit/>
          </a:bodyPr>
          <a:lstStyle/>
          <a:p>
            <a:r>
              <a:rPr lang="en-US" sz="1400" dirty="0"/>
              <a:t>a. How many moles of gas are present? </a:t>
            </a:r>
          </a:p>
          <a:p>
            <a:r>
              <a:rPr lang="en-US" sz="1000" dirty="0"/>
              <a:t>(0.619 moles)</a:t>
            </a:r>
          </a:p>
          <a:p>
            <a:r>
              <a:rPr lang="en-US" sz="1400" dirty="0"/>
              <a:t> </a:t>
            </a:r>
          </a:p>
          <a:p>
            <a:r>
              <a:rPr lang="en-US" sz="1400" dirty="0"/>
              <a:t> </a:t>
            </a:r>
          </a:p>
          <a:p>
            <a:endParaRPr lang="en-US" sz="1400" dirty="0"/>
          </a:p>
          <a:p>
            <a:endParaRPr lang="en-US" sz="1400" dirty="0"/>
          </a:p>
          <a:p>
            <a:r>
              <a:rPr lang="en-US" sz="1400" dirty="0"/>
              <a:t> </a:t>
            </a:r>
          </a:p>
          <a:p>
            <a:r>
              <a:rPr lang="en-US" sz="1400" dirty="0"/>
              <a:t>b. What is the temperature at point B? </a:t>
            </a:r>
            <a:r>
              <a:rPr lang="en-US" sz="1000" dirty="0"/>
              <a:t>(1050 K)</a:t>
            </a:r>
            <a:endParaRPr lang="en-US" sz="1400" dirty="0"/>
          </a:p>
          <a:p>
            <a:r>
              <a:rPr lang="en-US" sz="1400" dirty="0"/>
              <a:t> </a:t>
            </a:r>
          </a:p>
          <a:p>
            <a:r>
              <a:rPr lang="en-US" sz="1400" dirty="0"/>
              <a:t> </a:t>
            </a:r>
          </a:p>
          <a:p>
            <a:endParaRPr lang="en-US" sz="1400" dirty="0"/>
          </a:p>
          <a:p>
            <a:endParaRPr lang="en-US" sz="1400" dirty="0"/>
          </a:p>
          <a:p>
            <a:endParaRPr lang="en-US" sz="1400" dirty="0"/>
          </a:p>
          <a:p>
            <a:endParaRPr lang="en-US" sz="1400" dirty="0"/>
          </a:p>
          <a:p>
            <a:r>
              <a:rPr lang="en-US" sz="1400" dirty="0"/>
              <a:t>c. What is the pressure and temperature at point C? </a:t>
            </a:r>
            <a:r>
              <a:rPr lang="en-US" sz="1000" dirty="0"/>
              <a:t>(4.58x10</a:t>
            </a:r>
            <a:r>
              <a:rPr lang="en-US" sz="1000" baseline="30000" dirty="0"/>
              <a:t>5</a:t>
            </a:r>
            <a:r>
              <a:rPr lang="en-US" sz="1000" dirty="0"/>
              <a:t> Pa, 801 K) </a:t>
            </a:r>
            <a:endParaRPr lang="en-US" sz="1400" dirty="0"/>
          </a:p>
          <a:p>
            <a:r>
              <a:rPr lang="en-US" sz="1400" dirty="0"/>
              <a:t> </a:t>
            </a:r>
          </a:p>
          <a:p>
            <a:r>
              <a:rPr lang="en-US" sz="1400" dirty="0"/>
              <a:t> </a:t>
            </a:r>
          </a:p>
          <a:p>
            <a:r>
              <a:rPr lang="en-US" sz="1400" dirty="0"/>
              <a:t> </a:t>
            </a:r>
          </a:p>
          <a:p>
            <a:r>
              <a:rPr lang="en-US" sz="1400" dirty="0"/>
              <a:t> </a:t>
            </a:r>
          </a:p>
          <a:p>
            <a:r>
              <a:rPr lang="en-US" sz="1400" dirty="0"/>
              <a:t> </a:t>
            </a:r>
          </a:p>
          <a:p>
            <a:r>
              <a:rPr lang="en-US" sz="1400" dirty="0"/>
              <a:t>d. State the temperature of point D.  </a:t>
            </a:r>
            <a:r>
              <a:rPr lang="en-US" sz="1000" dirty="0"/>
              <a:t>(350 K)</a:t>
            </a:r>
            <a:endParaRPr lang="en-US" sz="1400" dirty="0"/>
          </a:p>
          <a:p>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76200" y="38100"/>
            <a:ext cx="3276600" cy="2743200"/>
          </a:xfrm>
          <a:prstGeom prst="rect">
            <a:avLst/>
          </a:prstGeom>
          <a:noFill/>
          <a:ln w="9525">
            <a:noFill/>
            <a:miter lim="800000"/>
            <a:headEnd/>
            <a:tailEnd/>
          </a:ln>
        </p:spPr>
      </p:pic>
      <p:sp>
        <p:nvSpPr>
          <p:cNvPr id="3" name="TextBox 2"/>
          <p:cNvSpPr txBox="1"/>
          <p:nvPr/>
        </p:nvSpPr>
        <p:spPr>
          <a:xfrm>
            <a:off x="3581401" y="114300"/>
            <a:ext cx="5562600" cy="1477328"/>
          </a:xfrm>
          <a:prstGeom prst="rect">
            <a:avLst/>
          </a:prstGeom>
          <a:noFill/>
        </p:spPr>
        <p:txBody>
          <a:bodyPr wrap="square" rtlCol="0">
            <a:spAutoFit/>
          </a:bodyPr>
          <a:lstStyle/>
          <a:p>
            <a:r>
              <a:rPr lang="en-US" dirty="0"/>
              <a:t>6. Consider cycle ABCDA below.  AB is an isobaric expansion, BC is adiabatic, CD is isochoric, and DA is isothermal.  Point A is at a temperature of 350 K.  The work done </a:t>
            </a:r>
            <a:r>
              <a:rPr lang="en-US" b="1" u="sng" dirty="0"/>
              <a:t>by</a:t>
            </a:r>
            <a:r>
              <a:rPr lang="en-US" dirty="0"/>
              <a:t> the gas for BC is 1919 J.  The work done </a:t>
            </a:r>
            <a:r>
              <a:rPr lang="en-US" b="1" u="sng" dirty="0"/>
              <a:t>on</a:t>
            </a:r>
            <a:r>
              <a:rPr lang="en-US" dirty="0"/>
              <a:t> the gas for DA is 2707 J.</a:t>
            </a:r>
          </a:p>
        </p:txBody>
      </p:sp>
      <p:pic>
        <p:nvPicPr>
          <p:cNvPr id="62466" name="Picture 2"/>
          <p:cNvPicPr>
            <a:picLocks noChangeAspect="1" noChangeArrowheads="1"/>
          </p:cNvPicPr>
          <p:nvPr/>
        </p:nvPicPr>
        <p:blipFill>
          <a:blip r:embed="rId3" cstate="print"/>
          <a:srcRect/>
          <a:stretch>
            <a:fillRect/>
          </a:stretch>
        </p:blipFill>
        <p:spPr bwMode="auto">
          <a:xfrm>
            <a:off x="1" y="2857500"/>
            <a:ext cx="9144000" cy="1000125"/>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76200" y="38100"/>
            <a:ext cx="3276600" cy="2743200"/>
          </a:xfrm>
          <a:prstGeom prst="rect">
            <a:avLst/>
          </a:prstGeom>
          <a:noFill/>
          <a:ln w="9525">
            <a:noFill/>
            <a:miter lim="800000"/>
            <a:headEnd/>
            <a:tailEnd/>
          </a:ln>
        </p:spPr>
      </p:pic>
      <p:sp>
        <p:nvSpPr>
          <p:cNvPr id="3" name="TextBox 2"/>
          <p:cNvSpPr txBox="1"/>
          <p:nvPr/>
        </p:nvSpPr>
        <p:spPr>
          <a:xfrm>
            <a:off x="3581401" y="114300"/>
            <a:ext cx="5562600" cy="1477328"/>
          </a:xfrm>
          <a:prstGeom prst="rect">
            <a:avLst/>
          </a:prstGeom>
          <a:noFill/>
        </p:spPr>
        <p:txBody>
          <a:bodyPr wrap="square" rtlCol="0">
            <a:spAutoFit/>
          </a:bodyPr>
          <a:lstStyle/>
          <a:p>
            <a:r>
              <a:rPr lang="en-US" dirty="0"/>
              <a:t>6. Consider cycle ABCDA below.  AB is an isobaric expansion, BC is adiabatic, CD is isochoric, and DA is isothermal.  Point A is at a temperature of 350 K.  The work done </a:t>
            </a:r>
            <a:r>
              <a:rPr lang="en-US" b="1" u="sng" dirty="0"/>
              <a:t>by</a:t>
            </a:r>
            <a:r>
              <a:rPr lang="en-US" dirty="0"/>
              <a:t> the gas for BC is 1919 J.  The work done </a:t>
            </a:r>
            <a:r>
              <a:rPr lang="en-US" b="1" u="sng" dirty="0"/>
              <a:t>on</a:t>
            </a:r>
            <a:r>
              <a:rPr lang="en-US" dirty="0"/>
              <a:t> the gas for DA is 2707 J.</a:t>
            </a:r>
          </a:p>
        </p:txBody>
      </p:sp>
      <p:pic>
        <p:nvPicPr>
          <p:cNvPr id="63490" name="Picture 2"/>
          <p:cNvPicPr>
            <a:picLocks noChangeAspect="1" noChangeArrowheads="1"/>
          </p:cNvPicPr>
          <p:nvPr/>
        </p:nvPicPr>
        <p:blipFill>
          <a:blip r:embed="rId3" cstate="print"/>
          <a:srcRect/>
          <a:stretch>
            <a:fillRect/>
          </a:stretch>
        </p:blipFill>
        <p:spPr bwMode="auto">
          <a:xfrm>
            <a:off x="0" y="2781300"/>
            <a:ext cx="9144000" cy="88582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n-lt"/>
              </a:rPr>
              <a:t>FA 15.3</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76200" y="38100"/>
            <a:ext cx="3276600" cy="2743200"/>
          </a:xfrm>
          <a:prstGeom prst="rect">
            <a:avLst/>
          </a:prstGeom>
          <a:noFill/>
          <a:ln w="9525">
            <a:noFill/>
            <a:miter lim="800000"/>
            <a:headEnd/>
            <a:tailEnd/>
          </a:ln>
        </p:spPr>
      </p:pic>
      <p:sp>
        <p:nvSpPr>
          <p:cNvPr id="3" name="TextBox 2"/>
          <p:cNvSpPr txBox="1"/>
          <p:nvPr/>
        </p:nvSpPr>
        <p:spPr>
          <a:xfrm>
            <a:off x="3581401" y="114300"/>
            <a:ext cx="5562600" cy="1477328"/>
          </a:xfrm>
          <a:prstGeom prst="rect">
            <a:avLst/>
          </a:prstGeom>
          <a:noFill/>
        </p:spPr>
        <p:txBody>
          <a:bodyPr wrap="square" rtlCol="0">
            <a:spAutoFit/>
          </a:bodyPr>
          <a:lstStyle/>
          <a:p>
            <a:r>
              <a:rPr lang="en-US" dirty="0"/>
              <a:t>6. Consider cycle ABCDA below.  AB is an isobaric expansion, BC is adiabatic, CD is isochoric, and DA is isothermal.  Point A is at a temperature of 350 K.  The work done </a:t>
            </a:r>
            <a:r>
              <a:rPr lang="en-US" b="1" u="sng" dirty="0"/>
              <a:t>by</a:t>
            </a:r>
            <a:r>
              <a:rPr lang="en-US" dirty="0"/>
              <a:t> the gas for BC is 1919 J.  The work done </a:t>
            </a:r>
            <a:r>
              <a:rPr lang="en-US" b="1" u="sng" dirty="0"/>
              <a:t>on</a:t>
            </a:r>
            <a:r>
              <a:rPr lang="en-US" dirty="0"/>
              <a:t> the gas for DA is 2707 J.</a:t>
            </a:r>
          </a:p>
        </p:txBody>
      </p:sp>
      <p:pic>
        <p:nvPicPr>
          <p:cNvPr id="64514" name="Picture 2"/>
          <p:cNvPicPr>
            <a:picLocks noChangeAspect="1" noChangeArrowheads="1"/>
          </p:cNvPicPr>
          <p:nvPr/>
        </p:nvPicPr>
        <p:blipFill>
          <a:blip r:embed="rId3" cstate="print"/>
          <a:srcRect/>
          <a:stretch>
            <a:fillRect/>
          </a:stretch>
        </p:blipFill>
        <p:spPr bwMode="auto">
          <a:xfrm>
            <a:off x="0" y="2857500"/>
            <a:ext cx="9144000" cy="83820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76200" y="38100"/>
            <a:ext cx="3276600" cy="2743200"/>
          </a:xfrm>
          <a:prstGeom prst="rect">
            <a:avLst/>
          </a:prstGeom>
          <a:noFill/>
          <a:ln w="9525">
            <a:noFill/>
            <a:miter lim="800000"/>
            <a:headEnd/>
            <a:tailEnd/>
          </a:ln>
        </p:spPr>
      </p:pic>
      <p:sp>
        <p:nvSpPr>
          <p:cNvPr id="3" name="TextBox 2"/>
          <p:cNvSpPr txBox="1"/>
          <p:nvPr/>
        </p:nvSpPr>
        <p:spPr>
          <a:xfrm>
            <a:off x="3581401" y="114300"/>
            <a:ext cx="5562600" cy="1477328"/>
          </a:xfrm>
          <a:prstGeom prst="rect">
            <a:avLst/>
          </a:prstGeom>
          <a:noFill/>
        </p:spPr>
        <p:txBody>
          <a:bodyPr wrap="square" rtlCol="0">
            <a:spAutoFit/>
          </a:bodyPr>
          <a:lstStyle/>
          <a:p>
            <a:r>
              <a:rPr lang="en-US" dirty="0"/>
              <a:t>6. Consider cycle ABCDA below.  AB is an isobaric expansion, BC is adiabatic, CD is isochoric, and DA is isothermal.  Point A is at a temperature of 350 K.  The work done </a:t>
            </a:r>
            <a:r>
              <a:rPr lang="en-US" b="1" u="sng" dirty="0"/>
              <a:t>by</a:t>
            </a:r>
            <a:r>
              <a:rPr lang="en-US" dirty="0"/>
              <a:t> the gas for BC is 1919 J.  The work done </a:t>
            </a:r>
            <a:r>
              <a:rPr lang="en-US" b="1" u="sng" dirty="0"/>
              <a:t>on</a:t>
            </a:r>
            <a:r>
              <a:rPr lang="en-US" dirty="0"/>
              <a:t> the gas for DA is 2707 J.</a:t>
            </a:r>
          </a:p>
        </p:txBody>
      </p:sp>
      <p:pic>
        <p:nvPicPr>
          <p:cNvPr id="65538" name="Picture 2"/>
          <p:cNvPicPr>
            <a:picLocks noChangeAspect="1" noChangeArrowheads="1"/>
          </p:cNvPicPr>
          <p:nvPr/>
        </p:nvPicPr>
        <p:blipFill>
          <a:blip r:embed="rId3" cstate="print"/>
          <a:srcRect/>
          <a:stretch>
            <a:fillRect/>
          </a:stretch>
        </p:blipFill>
        <p:spPr bwMode="auto">
          <a:xfrm>
            <a:off x="0" y="2847975"/>
            <a:ext cx="9144000" cy="1000125"/>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p:cNvPicPr>
            <a:picLocks noChangeAspect="1" noChangeArrowheads="1"/>
          </p:cNvPicPr>
          <p:nvPr/>
        </p:nvPicPr>
        <p:blipFill>
          <a:blip r:embed="rId2" cstate="print"/>
          <a:srcRect/>
          <a:stretch>
            <a:fillRect/>
          </a:stretch>
        </p:blipFill>
        <p:spPr bwMode="auto">
          <a:xfrm>
            <a:off x="0" y="0"/>
            <a:ext cx="9144000" cy="38862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14300"/>
            <a:ext cx="8763000" cy="461665"/>
          </a:xfrm>
          <a:prstGeom prst="rect">
            <a:avLst/>
          </a:prstGeom>
          <a:noFill/>
        </p:spPr>
        <p:txBody>
          <a:bodyPr wrap="square" rtlCol="0">
            <a:spAutoFit/>
          </a:bodyPr>
          <a:lstStyle/>
          <a:p>
            <a:r>
              <a:rPr lang="en-US" sz="2400" dirty="0"/>
              <a:t>Question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152400" y="299142"/>
            <a:ext cx="6399857" cy="2634558"/>
          </a:xfrm>
          <a:prstGeom prst="rect">
            <a:avLst/>
          </a:prstGeom>
          <a:noFill/>
          <a:ln w="9525">
            <a:noFill/>
            <a:miter lim="800000"/>
            <a:headEnd/>
            <a:tailEnd/>
          </a:ln>
        </p:spPr>
      </p:pic>
      <p:sp>
        <p:nvSpPr>
          <p:cNvPr id="5" name="Rectangle 4"/>
          <p:cNvSpPr/>
          <p:nvPr/>
        </p:nvSpPr>
        <p:spPr>
          <a:xfrm>
            <a:off x="0" y="0"/>
            <a:ext cx="9144000" cy="369332"/>
          </a:xfrm>
          <a:prstGeom prst="rect">
            <a:avLst/>
          </a:prstGeom>
        </p:spPr>
        <p:txBody>
          <a:bodyPr wrap="square">
            <a:spAutoFit/>
          </a:bodyPr>
          <a:lstStyle/>
          <a:p>
            <a:r>
              <a:rPr lang="en-US" dirty="0"/>
              <a:t>Process XB is isothermal, XC adiabatic.  The temperature at X is 430. K</a:t>
            </a:r>
          </a:p>
        </p:txBody>
      </p:sp>
      <p:sp>
        <p:nvSpPr>
          <p:cNvPr id="6" name="Rectangle 5"/>
          <p:cNvSpPr/>
          <p:nvPr/>
        </p:nvSpPr>
        <p:spPr>
          <a:xfrm>
            <a:off x="0" y="2933700"/>
            <a:ext cx="9144000" cy="369332"/>
          </a:xfrm>
          <a:prstGeom prst="rect">
            <a:avLst/>
          </a:prstGeom>
        </p:spPr>
        <p:txBody>
          <a:bodyPr wrap="square">
            <a:spAutoFit/>
          </a:bodyPr>
          <a:lstStyle/>
          <a:p>
            <a:r>
              <a:rPr lang="en-US" dirty="0"/>
              <a:t>A. For process XA, find the temperature at A, and the W, </a:t>
            </a:r>
            <a:r>
              <a:rPr lang="en-US" dirty="0">
                <a:sym typeface="Symbol"/>
              </a:rPr>
              <a:t></a:t>
            </a:r>
            <a:r>
              <a:rPr lang="en-US" dirty="0"/>
              <a:t>U, and Q.  [3]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152400" y="299142"/>
            <a:ext cx="6399857" cy="2634558"/>
          </a:xfrm>
          <a:prstGeom prst="rect">
            <a:avLst/>
          </a:prstGeom>
          <a:noFill/>
          <a:ln w="9525">
            <a:noFill/>
            <a:miter lim="800000"/>
            <a:headEnd/>
            <a:tailEnd/>
          </a:ln>
        </p:spPr>
      </p:pic>
      <p:sp>
        <p:nvSpPr>
          <p:cNvPr id="5" name="Rectangle 4"/>
          <p:cNvSpPr/>
          <p:nvPr/>
        </p:nvSpPr>
        <p:spPr>
          <a:xfrm>
            <a:off x="0" y="0"/>
            <a:ext cx="9144000" cy="369332"/>
          </a:xfrm>
          <a:prstGeom prst="rect">
            <a:avLst/>
          </a:prstGeom>
        </p:spPr>
        <p:txBody>
          <a:bodyPr wrap="square">
            <a:spAutoFit/>
          </a:bodyPr>
          <a:lstStyle/>
          <a:p>
            <a:r>
              <a:rPr lang="en-US" dirty="0"/>
              <a:t>Process XB is isothermal, XC adiabatic.  The temperature at X is 430. K</a:t>
            </a:r>
          </a:p>
        </p:txBody>
      </p:sp>
      <p:sp>
        <p:nvSpPr>
          <p:cNvPr id="6" name="Rectangle 5"/>
          <p:cNvSpPr/>
          <p:nvPr/>
        </p:nvSpPr>
        <p:spPr>
          <a:xfrm>
            <a:off x="0" y="2933700"/>
            <a:ext cx="9144000" cy="369332"/>
          </a:xfrm>
          <a:prstGeom prst="rect">
            <a:avLst/>
          </a:prstGeom>
        </p:spPr>
        <p:txBody>
          <a:bodyPr wrap="square">
            <a:spAutoFit/>
          </a:bodyPr>
          <a:lstStyle/>
          <a:p>
            <a:r>
              <a:rPr lang="en-US" dirty="0"/>
              <a:t>B. For process XC find the W, </a:t>
            </a:r>
            <a:r>
              <a:rPr lang="en-US" dirty="0">
                <a:sym typeface="Symbol"/>
              </a:rPr>
              <a:t></a:t>
            </a:r>
            <a:r>
              <a:rPr lang="en-US" dirty="0"/>
              <a:t>U, and Q.   [3]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152400" y="299142"/>
            <a:ext cx="6399857" cy="2634558"/>
          </a:xfrm>
          <a:prstGeom prst="rect">
            <a:avLst/>
          </a:prstGeom>
          <a:noFill/>
          <a:ln w="9525">
            <a:noFill/>
            <a:miter lim="800000"/>
            <a:headEnd/>
            <a:tailEnd/>
          </a:ln>
        </p:spPr>
      </p:pic>
      <p:sp>
        <p:nvSpPr>
          <p:cNvPr id="5" name="Rectangle 4"/>
          <p:cNvSpPr/>
          <p:nvPr/>
        </p:nvSpPr>
        <p:spPr>
          <a:xfrm>
            <a:off x="0" y="0"/>
            <a:ext cx="9144000" cy="369332"/>
          </a:xfrm>
          <a:prstGeom prst="rect">
            <a:avLst/>
          </a:prstGeom>
        </p:spPr>
        <p:txBody>
          <a:bodyPr wrap="square">
            <a:spAutoFit/>
          </a:bodyPr>
          <a:lstStyle/>
          <a:p>
            <a:r>
              <a:rPr lang="en-US" dirty="0"/>
              <a:t>Process XB is isothermal, XC adiabatic.  The temperature at X is 430. K</a:t>
            </a:r>
          </a:p>
        </p:txBody>
      </p:sp>
      <p:sp>
        <p:nvSpPr>
          <p:cNvPr id="6" name="Rectangle 5"/>
          <p:cNvSpPr/>
          <p:nvPr/>
        </p:nvSpPr>
        <p:spPr>
          <a:xfrm>
            <a:off x="0" y="2933700"/>
            <a:ext cx="9144000" cy="369332"/>
          </a:xfrm>
          <a:prstGeom prst="rect">
            <a:avLst/>
          </a:prstGeom>
        </p:spPr>
        <p:txBody>
          <a:bodyPr wrap="square">
            <a:spAutoFit/>
          </a:bodyPr>
          <a:lstStyle/>
          <a:p>
            <a:r>
              <a:rPr lang="en-US" dirty="0"/>
              <a:t>C. For process XD find the temperature at D, and the W, </a:t>
            </a:r>
            <a:r>
              <a:rPr lang="en-US" dirty="0">
                <a:sym typeface="Symbol"/>
              </a:rPr>
              <a:t></a:t>
            </a:r>
            <a:r>
              <a:rPr lang="en-US" dirty="0"/>
              <a:t>U, and Q.  [2]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152400" y="299142"/>
            <a:ext cx="6399857" cy="2634558"/>
          </a:xfrm>
          <a:prstGeom prst="rect">
            <a:avLst/>
          </a:prstGeom>
          <a:noFill/>
          <a:ln w="9525">
            <a:noFill/>
            <a:miter lim="800000"/>
            <a:headEnd/>
            <a:tailEnd/>
          </a:ln>
        </p:spPr>
      </p:pic>
      <p:sp>
        <p:nvSpPr>
          <p:cNvPr id="5" name="Rectangle 4"/>
          <p:cNvSpPr/>
          <p:nvPr/>
        </p:nvSpPr>
        <p:spPr>
          <a:xfrm>
            <a:off x="0" y="0"/>
            <a:ext cx="9144000" cy="369332"/>
          </a:xfrm>
          <a:prstGeom prst="rect">
            <a:avLst/>
          </a:prstGeom>
        </p:spPr>
        <p:txBody>
          <a:bodyPr wrap="square">
            <a:spAutoFit/>
          </a:bodyPr>
          <a:lstStyle/>
          <a:p>
            <a:r>
              <a:rPr lang="en-US" dirty="0"/>
              <a:t>Process XB is isothermal, XC adiabatic.  The temperature at X is 430. K</a:t>
            </a:r>
          </a:p>
        </p:txBody>
      </p:sp>
      <p:sp>
        <p:nvSpPr>
          <p:cNvPr id="6" name="Rectangle 5"/>
          <p:cNvSpPr/>
          <p:nvPr/>
        </p:nvSpPr>
        <p:spPr>
          <a:xfrm>
            <a:off x="0" y="2933700"/>
            <a:ext cx="9144000" cy="369332"/>
          </a:xfrm>
          <a:prstGeom prst="rect">
            <a:avLst/>
          </a:prstGeom>
        </p:spPr>
        <p:txBody>
          <a:bodyPr wrap="square">
            <a:spAutoFit/>
          </a:bodyPr>
          <a:lstStyle/>
          <a:p>
            <a:r>
              <a:rPr lang="en-US" dirty="0"/>
              <a:t>D. For process XB the work done is 1288 J.  Find the pressure at B, and the W, </a:t>
            </a:r>
            <a:r>
              <a:rPr lang="en-US" dirty="0">
                <a:sym typeface="Symbol"/>
              </a:rPr>
              <a:t></a:t>
            </a:r>
            <a:r>
              <a:rPr lang="en-US" dirty="0"/>
              <a:t>U, and Q.  [2]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n-lt"/>
              </a:rPr>
              <a:t>Worksheet 15.3</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304800" y="525780"/>
            <a:ext cx="3565398" cy="2560320"/>
          </a:xfrm>
          <a:prstGeom prst="rect">
            <a:avLst/>
          </a:prstGeom>
          <a:noFill/>
          <a:ln w="9525">
            <a:noFill/>
            <a:miter lim="800000"/>
            <a:headEnd/>
            <a:tailEnd/>
          </a:ln>
        </p:spPr>
      </p:pic>
      <p:sp>
        <p:nvSpPr>
          <p:cNvPr id="5" name="Rectangle 4"/>
          <p:cNvSpPr/>
          <p:nvPr/>
        </p:nvSpPr>
        <p:spPr>
          <a:xfrm>
            <a:off x="76200" y="114300"/>
            <a:ext cx="6858000" cy="369332"/>
          </a:xfrm>
          <a:prstGeom prst="rect">
            <a:avLst/>
          </a:prstGeom>
        </p:spPr>
        <p:txBody>
          <a:bodyPr wrap="square">
            <a:spAutoFit/>
          </a:bodyPr>
          <a:lstStyle/>
          <a:p>
            <a:r>
              <a:rPr lang="en-US" dirty="0"/>
              <a:t>1. Consider this isobaric process for 0.9025 moles of an ideal gas.</a:t>
            </a:r>
          </a:p>
        </p:txBody>
      </p:sp>
      <p:sp>
        <p:nvSpPr>
          <p:cNvPr id="9" name="TextBox 8"/>
          <p:cNvSpPr txBox="1"/>
          <p:nvPr/>
        </p:nvSpPr>
        <p:spPr>
          <a:xfrm>
            <a:off x="4267200" y="571500"/>
            <a:ext cx="3858877" cy="2846933"/>
          </a:xfrm>
          <a:prstGeom prst="rect">
            <a:avLst/>
          </a:prstGeom>
          <a:noFill/>
        </p:spPr>
        <p:txBody>
          <a:bodyPr wrap="none" rtlCol="0">
            <a:spAutoFit/>
          </a:bodyPr>
          <a:lstStyle/>
          <a:p>
            <a:r>
              <a:rPr lang="en-US" dirty="0"/>
              <a:t>a. Calculate the temperature at A and B </a:t>
            </a:r>
          </a:p>
          <a:p>
            <a:r>
              <a:rPr lang="en-US" sz="1100" dirty="0"/>
              <a:t>(A: 600 K, B: 200 K)</a:t>
            </a:r>
          </a:p>
          <a:p>
            <a:r>
              <a:rPr lang="en-US" dirty="0"/>
              <a:t> </a:t>
            </a:r>
          </a:p>
          <a:p>
            <a:r>
              <a:rPr lang="en-US" dirty="0"/>
              <a:t> </a:t>
            </a:r>
          </a:p>
          <a:p>
            <a:r>
              <a:rPr lang="en-US" dirty="0"/>
              <a:t> </a:t>
            </a:r>
          </a:p>
          <a:p>
            <a:r>
              <a:rPr lang="en-US" dirty="0"/>
              <a:t> </a:t>
            </a:r>
          </a:p>
          <a:p>
            <a:r>
              <a:rPr lang="en-US" dirty="0"/>
              <a:t> </a:t>
            </a:r>
          </a:p>
          <a:p>
            <a:endParaRPr lang="en-US" dirty="0"/>
          </a:p>
          <a:p>
            <a:r>
              <a:rPr lang="en-US" dirty="0"/>
              <a:t>b. Find Q, </a:t>
            </a:r>
            <a:r>
              <a:rPr lang="en-US" dirty="0">
                <a:sym typeface="Symbol"/>
              </a:rPr>
              <a:t></a:t>
            </a:r>
            <a:r>
              <a:rPr lang="en-US" dirty="0"/>
              <a:t>U, and W for this process.</a:t>
            </a:r>
          </a:p>
          <a:p>
            <a:r>
              <a:rPr lang="en-US" sz="1100" dirty="0"/>
              <a:t>(Q = -7500 J, </a:t>
            </a:r>
            <a:r>
              <a:rPr lang="en-US" sz="1100" dirty="0">
                <a:sym typeface="Symbol"/>
              </a:rPr>
              <a:t></a:t>
            </a:r>
            <a:r>
              <a:rPr lang="en-US" sz="1100" dirty="0"/>
              <a:t>U  = -4500 J, W = -3000 J)</a:t>
            </a:r>
          </a:p>
          <a:p>
            <a:endParaRPr lang="en-US" sz="1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9393" name="Picture 7"/>
          <p:cNvPicPr>
            <a:picLocks noChangeAspect="1" noChangeArrowheads="1"/>
          </p:cNvPicPr>
          <p:nvPr/>
        </p:nvPicPr>
        <p:blipFill>
          <a:blip r:embed="rId2" cstate="print"/>
          <a:srcRect/>
          <a:stretch>
            <a:fillRect/>
          </a:stretch>
        </p:blipFill>
        <p:spPr bwMode="auto">
          <a:xfrm>
            <a:off x="19050" y="661988"/>
            <a:ext cx="3562350" cy="2552700"/>
          </a:xfrm>
          <a:prstGeom prst="rect">
            <a:avLst/>
          </a:prstGeom>
          <a:noFill/>
        </p:spPr>
      </p:pic>
      <p:sp>
        <p:nvSpPr>
          <p:cNvPr id="59395" name="Rectangle 3"/>
          <p:cNvSpPr>
            <a:spLocks noChangeArrowheads="1"/>
          </p:cNvSpPr>
          <p:nvPr/>
        </p:nvSpPr>
        <p:spPr bwMode="auto">
          <a:xfrm>
            <a:off x="0" y="272535"/>
            <a:ext cx="814434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2. Consider this isochoric process.  The ideal gas starts at A at a temperature of 120 K.</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5" name="TextBox 4"/>
          <p:cNvSpPr txBox="1"/>
          <p:nvPr/>
        </p:nvSpPr>
        <p:spPr>
          <a:xfrm>
            <a:off x="3733800" y="647700"/>
            <a:ext cx="4953000" cy="3123932"/>
          </a:xfrm>
          <a:prstGeom prst="rect">
            <a:avLst/>
          </a:prstGeom>
          <a:noFill/>
        </p:spPr>
        <p:txBody>
          <a:bodyPr wrap="square" rtlCol="0">
            <a:spAutoFit/>
          </a:bodyPr>
          <a:lstStyle/>
          <a:p>
            <a:r>
              <a:rPr lang="en-US" dirty="0"/>
              <a:t>a. How many moles of gas are there in the cylinder?  </a:t>
            </a:r>
            <a:r>
              <a:rPr lang="en-US" sz="1100" dirty="0"/>
              <a:t>(1.40 moles)</a:t>
            </a:r>
            <a:endParaRPr lang="en-US" dirty="0"/>
          </a:p>
          <a:p>
            <a:r>
              <a:rPr lang="en-US" dirty="0"/>
              <a:t> </a:t>
            </a:r>
          </a:p>
          <a:p>
            <a:r>
              <a:rPr lang="en-US" dirty="0"/>
              <a:t> </a:t>
            </a:r>
          </a:p>
          <a:p>
            <a:r>
              <a:rPr lang="en-US" dirty="0"/>
              <a:t> </a:t>
            </a:r>
          </a:p>
          <a:p>
            <a:r>
              <a:rPr lang="en-US" dirty="0"/>
              <a:t>b. What is the temperature at B? </a:t>
            </a:r>
            <a:r>
              <a:rPr lang="en-US" sz="1100" dirty="0"/>
              <a:t>(480 K)</a:t>
            </a:r>
            <a:endParaRPr lang="en-US" dirty="0"/>
          </a:p>
          <a:p>
            <a:r>
              <a:rPr lang="en-US" dirty="0"/>
              <a:t> </a:t>
            </a:r>
          </a:p>
          <a:p>
            <a:r>
              <a:rPr lang="en-US" dirty="0"/>
              <a:t> </a:t>
            </a:r>
          </a:p>
          <a:p>
            <a:r>
              <a:rPr lang="en-US" dirty="0"/>
              <a:t> </a:t>
            </a:r>
          </a:p>
          <a:p>
            <a:r>
              <a:rPr lang="en-US" dirty="0"/>
              <a:t>c. Find Q, </a:t>
            </a:r>
            <a:r>
              <a:rPr lang="en-US" dirty="0">
                <a:sym typeface="Symbol"/>
              </a:rPr>
              <a:t></a:t>
            </a:r>
            <a:r>
              <a:rPr lang="en-US" dirty="0"/>
              <a:t>U, and W for this process.</a:t>
            </a:r>
          </a:p>
          <a:p>
            <a:r>
              <a:rPr lang="en-US" sz="1100" dirty="0"/>
              <a:t>(Q = +6300 J, </a:t>
            </a:r>
            <a:r>
              <a:rPr lang="en-US" sz="1100" dirty="0">
                <a:sym typeface="Symbol"/>
              </a:rPr>
              <a:t></a:t>
            </a:r>
            <a:r>
              <a:rPr lang="en-US" sz="1100" dirty="0"/>
              <a:t>U  = +6300 J, W = 0 J)</a:t>
            </a:r>
          </a:p>
          <a:p>
            <a:endParaRPr lang="en-US" sz="11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TotalTime>
  <Words>1179</Words>
  <Application>Microsoft Macintosh PowerPoint</Application>
  <PresentationFormat>On-screen Show (16:10)</PresentationFormat>
  <Paragraphs>108</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Times New Roman</vt:lpstr>
      <vt:lpstr>Office Theme</vt:lpstr>
      <vt:lpstr>15.3</vt:lpstr>
      <vt:lpstr>FA 15.3</vt:lpstr>
      <vt:lpstr>PowerPoint Presentation</vt:lpstr>
      <vt:lpstr>PowerPoint Presentation</vt:lpstr>
      <vt:lpstr>PowerPoint Presentation</vt:lpstr>
      <vt:lpstr>PowerPoint Presentation</vt:lpstr>
      <vt:lpstr>Worksheet 15.3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IB8.1</dc:title>
  <dc:creator>physics</dc:creator>
  <cp:lastModifiedBy>Microsoft Office User</cp:lastModifiedBy>
  <cp:revision>46</cp:revision>
  <dcterms:created xsi:type="dcterms:W3CDTF">2021-05-13T18:05:20Z</dcterms:created>
  <dcterms:modified xsi:type="dcterms:W3CDTF">2022-08-12T21:12:50Z</dcterms:modified>
</cp:coreProperties>
</file>