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5" r:id="rId3"/>
    <p:sldId id="266" r:id="rId4"/>
    <p:sldId id="284" r:id="rId5"/>
    <p:sldId id="269" r:id="rId6"/>
    <p:sldId id="273" r:id="rId7"/>
    <p:sldId id="274" r:id="rId8"/>
    <p:sldId id="275" r:id="rId9"/>
    <p:sldId id="283" r:id="rId10"/>
    <p:sldId id="276" r:id="rId11"/>
    <p:sldId id="272" r:id="rId12"/>
    <p:sldId id="278" r:id="rId13"/>
    <p:sldId id="268" r:id="rId14"/>
    <p:sldId id="279" r:id="rId15"/>
    <p:sldId id="281" r:id="rId16"/>
    <p:sldId id="280" r:id="rId17"/>
    <p:sldId id="270" r:id="rId18"/>
    <p:sldId id="285" r:id="rId19"/>
    <p:sldId id="282" r:id="rId20"/>
    <p:sldId id="271" r:id="rId21"/>
  </p:sldIdLst>
  <p:sldSz cx="9144000" cy="5715000" type="screen16x10"/>
  <p:notesSz cx="6858000" cy="9144000"/>
  <p:defaultTextStyle>
    <a:defPPr>
      <a:defRPr lang="en-US"/>
    </a:defPPr>
    <a:lvl1pPr algn="l" rtl="0" fontAlgn="base">
      <a:spcBef>
        <a:spcPct val="0"/>
      </a:spcBef>
      <a:spcAft>
        <a:spcPct val="0"/>
      </a:spcAft>
      <a:defRPr sz="2800" kern="1200">
        <a:solidFill>
          <a:schemeClr val="tx1"/>
        </a:solidFill>
        <a:latin typeface="Times New Roman" charset="0"/>
        <a:ea typeface="+mn-ea"/>
        <a:cs typeface="+mn-cs"/>
      </a:defRPr>
    </a:lvl1pPr>
    <a:lvl2pPr marL="457200" algn="l" rtl="0" fontAlgn="base">
      <a:spcBef>
        <a:spcPct val="0"/>
      </a:spcBef>
      <a:spcAft>
        <a:spcPct val="0"/>
      </a:spcAft>
      <a:defRPr sz="2800" kern="1200">
        <a:solidFill>
          <a:schemeClr val="tx1"/>
        </a:solidFill>
        <a:latin typeface="Times New Roman" charset="0"/>
        <a:ea typeface="+mn-ea"/>
        <a:cs typeface="+mn-cs"/>
      </a:defRPr>
    </a:lvl2pPr>
    <a:lvl3pPr marL="914400" algn="l" rtl="0" fontAlgn="base">
      <a:spcBef>
        <a:spcPct val="0"/>
      </a:spcBef>
      <a:spcAft>
        <a:spcPct val="0"/>
      </a:spcAft>
      <a:defRPr sz="2800" kern="1200">
        <a:solidFill>
          <a:schemeClr val="tx1"/>
        </a:solidFill>
        <a:latin typeface="Times New Roman" charset="0"/>
        <a:ea typeface="+mn-ea"/>
        <a:cs typeface="+mn-cs"/>
      </a:defRPr>
    </a:lvl3pPr>
    <a:lvl4pPr marL="1371600" algn="l" rtl="0" fontAlgn="base">
      <a:spcBef>
        <a:spcPct val="0"/>
      </a:spcBef>
      <a:spcAft>
        <a:spcPct val="0"/>
      </a:spcAft>
      <a:defRPr sz="2800" kern="1200">
        <a:solidFill>
          <a:schemeClr val="tx1"/>
        </a:solidFill>
        <a:latin typeface="Times New Roman" charset="0"/>
        <a:ea typeface="+mn-ea"/>
        <a:cs typeface="+mn-cs"/>
      </a:defRPr>
    </a:lvl4pPr>
    <a:lvl5pPr marL="1828800" algn="l" rtl="0" fontAlgn="base">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45" autoAdjust="0"/>
  </p:normalViewPr>
  <p:slideViewPr>
    <p:cSldViewPr>
      <p:cViewPr>
        <p:scale>
          <a:sx n="100" d="100"/>
          <a:sy n="100" d="100"/>
        </p:scale>
        <p:origin x="-294" y="-61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2228"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5C6447-E5E7-443F-8734-C20C31B1619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Joul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27E18-7DB2-41E5-A436-172F72883322}" type="slidenum">
              <a:rPr lang="en-US"/>
              <a:pPr/>
              <a:t>2</a:t>
            </a:fld>
            <a:endParaRPr lang="en-US"/>
          </a:p>
        </p:txBody>
      </p:sp>
      <p:sp>
        <p:nvSpPr>
          <p:cNvPr id="233474" name="Rectangle 2"/>
          <p:cNvSpPr>
            <a:spLocks noGrp="1" noRot="1" noChangeAspect="1" noChangeArrowheads="1" noTextEdit="1"/>
          </p:cNvSpPr>
          <p:nvPr>
            <p:ph type="sldImg"/>
          </p:nvPr>
        </p:nvSpPr>
        <p:spPr>
          <a:xfrm>
            <a:off x="685800" y="685800"/>
            <a:ext cx="5486400" cy="3429000"/>
          </a:xfrm>
          <a:ln/>
        </p:spPr>
      </p:sp>
      <p:sp>
        <p:nvSpPr>
          <p:cNvPr id="233475" name="Rectangle 3"/>
          <p:cNvSpPr>
            <a:spLocks noGrp="1" noChangeArrowheads="1"/>
          </p:cNvSpPr>
          <p:nvPr>
            <p:ph type="body" idx="1"/>
          </p:nvPr>
        </p:nvSpPr>
        <p:spPr/>
        <p:txBody>
          <a:bodyPr/>
          <a:lstStyle/>
          <a:p>
            <a:r>
              <a:rPr lang="en-US"/>
              <a:t>1.055 × 10</a:t>
            </a:r>
            <a:r>
              <a:rPr lang="en-US" baseline="30000"/>
              <a:t>18</a:t>
            </a:r>
            <a:r>
              <a:rPr lang="en-US"/>
              <a:t> </a:t>
            </a:r>
            <a:r>
              <a:rPr lang="en-US">
                <a:hlinkClick r:id="rId3" tooltip="Joule"/>
              </a:rPr>
              <a:t>joules</a:t>
            </a:r>
            <a:r>
              <a:rPr lang="en-US"/>
              <a:t>  = 1 Quad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E2107-1A5A-4A07-A628-26582FD5E69E}" type="slidenum">
              <a:rPr lang="en-US"/>
              <a:pPr/>
              <a:t>19</a:t>
            </a:fld>
            <a:endParaRPr lang="en-US"/>
          </a:p>
        </p:txBody>
      </p:sp>
      <p:sp>
        <p:nvSpPr>
          <p:cNvPr id="231426" name="Rectangle 2"/>
          <p:cNvSpPr>
            <a:spLocks noGrp="1" noRot="1" noChangeAspect="1" noChangeArrowheads="1" noTextEdit="1"/>
          </p:cNvSpPr>
          <p:nvPr>
            <p:ph type="sldImg"/>
          </p:nvPr>
        </p:nvSpPr>
        <p:spPr>
          <a:xfrm>
            <a:off x="685800" y="685800"/>
            <a:ext cx="5486400" cy="3429000"/>
          </a:xfrm>
          <a:ln/>
        </p:spPr>
      </p:sp>
      <p:sp>
        <p:nvSpPr>
          <p:cNvPr id="231427" name="Rectangle 3"/>
          <p:cNvSpPr>
            <a:spLocks noGrp="1" noChangeArrowheads="1"/>
          </p:cNvSpPr>
          <p:nvPr>
            <p:ph type="body" idx="1"/>
          </p:nvPr>
        </p:nvSpPr>
        <p:spPr/>
        <p:txBody>
          <a:bodyPr/>
          <a:lstStyle/>
          <a:p>
            <a:r>
              <a:rPr lang="en-US" dirty="0"/>
              <a:t>Truck unloading wood chips that will fuel the Tracy Biomass Plant, Tracy, California.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7510D-A6F9-4E91-8E8E-3514F48360BE}" type="slidenum">
              <a:rPr lang="en-US"/>
              <a:pPr/>
              <a:t>20</a:t>
            </a:fld>
            <a:endParaRPr lang="en-US"/>
          </a:p>
        </p:txBody>
      </p:sp>
      <p:sp>
        <p:nvSpPr>
          <p:cNvPr id="232450" name="Rectangle 2"/>
          <p:cNvSpPr>
            <a:spLocks noGrp="1" noRot="1" noChangeAspect="1" noChangeArrowheads="1" noTextEdit="1"/>
          </p:cNvSpPr>
          <p:nvPr>
            <p:ph type="sldImg"/>
          </p:nvPr>
        </p:nvSpPr>
        <p:spPr>
          <a:xfrm>
            <a:off x="685800" y="685800"/>
            <a:ext cx="5486400" cy="3429000"/>
          </a:xfrm>
          <a:ln/>
        </p:spPr>
      </p:sp>
      <p:sp>
        <p:nvSpPr>
          <p:cNvPr id="232451" name="Rectangle 3"/>
          <p:cNvSpPr>
            <a:spLocks noGrp="1" noChangeArrowheads="1"/>
          </p:cNvSpPr>
          <p:nvPr>
            <p:ph type="body" idx="1"/>
          </p:nvPr>
        </p:nvSpPr>
        <p:spPr/>
        <p:txBody>
          <a:bodyPr/>
          <a:lstStyle/>
          <a:p>
            <a:r>
              <a:rPr lang="en-US"/>
              <a:t>11 Mar 2006, Sao Tome, Brazil --- Trucks are loaded with sugar cane, which will be used in the production of ethanol. The ethanol Brazil produces from sugar cane is attracting worldwide interest, for it is one of the cheapest and most dependable types of fuel derived from renewable sources. Three-quarters of the cars now being produced in Brazil have "flex-fuel" engines, capable of running on either ethanol or petrol, or any mixture of the two. Brazil is the world's largest producer and exporter of sugar and ethanol.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FE78B2-667D-4423-9ECE-1144860FAC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9AA896-2047-4726-B7FF-07BA22570B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DF53E1-5482-4DC2-B65F-65A12515C9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080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5207000"/>
            <a:ext cx="1905000" cy="381000"/>
          </a:xfrm>
        </p:spPr>
        <p:txBody>
          <a:bodyPr/>
          <a:lstStyle>
            <a:lvl1pPr>
              <a:defRPr/>
            </a:lvl1pPr>
          </a:lstStyle>
          <a:p>
            <a:endParaRPr lang="en-US"/>
          </a:p>
        </p:txBody>
      </p:sp>
      <p:sp>
        <p:nvSpPr>
          <p:cNvPr id="4" name="Footer Placeholder 3"/>
          <p:cNvSpPr>
            <a:spLocks noGrp="1"/>
          </p:cNvSpPr>
          <p:nvPr>
            <p:ph type="ftr" sz="quarter" idx="11"/>
          </p:nvPr>
        </p:nvSpPr>
        <p:spPr>
          <a:xfrm>
            <a:off x="3124200" y="5207000"/>
            <a:ext cx="2895600" cy="3810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5207000"/>
            <a:ext cx="1905000" cy="381000"/>
          </a:xfrm>
        </p:spPr>
        <p:txBody>
          <a:bodyPr/>
          <a:lstStyle>
            <a:lvl1pPr>
              <a:defRPr/>
            </a:lvl1pPr>
          </a:lstStyle>
          <a:p>
            <a:fld id="{1E2A6FF7-E6B9-4A78-83B8-3AA58B79FC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B9303-A499-40BD-AA8F-C5B31ABB01A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84FF56-85E5-444D-952F-A8725DD9E3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09055-B373-4729-BBFC-7C27616897B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0B3CAE1-E33A-4957-9D9A-63E9A9ADFE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A22FE99-A2E7-46A2-9CED-ADBE35E856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17D0D4-4026-47F4-9134-3932AF14DB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8CE226-382A-4909-90BC-0E2DD2ED59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FF298-8D5B-4D06-B000-9DA6F8A3D1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315B6A-E480-400A-B60F-51A6E6DD13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381001"/>
            <a:ext cx="6781800" cy="707886"/>
          </a:xfrm>
          <a:prstGeom prst="rect">
            <a:avLst/>
          </a:prstGeom>
          <a:noFill/>
          <a:ln w="9525">
            <a:noFill/>
            <a:miter lim="800000"/>
            <a:headEnd/>
            <a:tailEnd/>
          </a:ln>
          <a:effectLst/>
        </p:spPr>
        <p:txBody>
          <a:bodyPr>
            <a:spAutoFit/>
          </a:bodyPr>
          <a:lstStyle/>
          <a:p>
            <a:r>
              <a:rPr lang="en-US" sz="4000" b="1" u="sng"/>
              <a:t>Energy Sources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76200" y="37042"/>
            <a:ext cx="4114800" cy="646331"/>
          </a:xfrm>
          <a:prstGeom prst="rect">
            <a:avLst/>
          </a:prstGeom>
          <a:noFill/>
          <a:ln w="50800">
            <a:noFill/>
            <a:miter lim="800000"/>
            <a:headEnd/>
            <a:tailEnd/>
          </a:ln>
          <a:effectLst/>
        </p:spPr>
        <p:txBody>
          <a:bodyPr>
            <a:spAutoFit/>
          </a:bodyPr>
          <a:lstStyle/>
          <a:p>
            <a:r>
              <a:rPr lang="en-US" sz="3600"/>
              <a:t>Nuclear</a:t>
            </a:r>
            <a:endParaRPr lang="en-US" sz="2400"/>
          </a:p>
        </p:txBody>
      </p:sp>
      <p:sp>
        <p:nvSpPr>
          <p:cNvPr id="224259" name="Text Box 3"/>
          <p:cNvSpPr txBox="1">
            <a:spLocks noChangeArrowheads="1"/>
          </p:cNvSpPr>
          <p:nvPr/>
        </p:nvSpPr>
        <p:spPr bwMode="auto">
          <a:xfrm>
            <a:off x="5557838" y="127000"/>
            <a:ext cx="3709670" cy="2246769"/>
          </a:xfrm>
          <a:prstGeom prst="rect">
            <a:avLst/>
          </a:prstGeom>
          <a:noFill/>
          <a:ln w="50800">
            <a:noFill/>
            <a:miter lim="800000"/>
            <a:headEnd/>
            <a:tailEnd/>
          </a:ln>
          <a:effectLst/>
        </p:spPr>
        <p:txBody>
          <a:bodyPr wrap="none">
            <a:spAutoFit/>
          </a:bodyPr>
          <a:lstStyle/>
          <a:p>
            <a:r>
              <a:rPr lang="en-US" dirty="0"/>
              <a:t>Dense source of energy</a:t>
            </a:r>
          </a:p>
          <a:p>
            <a:r>
              <a:rPr lang="en-US" dirty="0"/>
              <a:t>Does not release carbon </a:t>
            </a:r>
          </a:p>
          <a:p>
            <a:endParaRPr lang="en-US" dirty="0"/>
          </a:p>
          <a:p>
            <a:r>
              <a:rPr lang="en-US" dirty="0" smtClean="0"/>
              <a:t>Waste/Safety</a:t>
            </a:r>
            <a:endParaRPr lang="en-US" dirty="0"/>
          </a:p>
          <a:p>
            <a:r>
              <a:rPr lang="en-US" dirty="0"/>
              <a:t>Proliferation/Terrorism</a:t>
            </a:r>
          </a:p>
        </p:txBody>
      </p:sp>
      <p:pic>
        <p:nvPicPr>
          <p:cNvPr id="224263" name="Picture 7"/>
          <p:cNvPicPr>
            <a:picLocks noChangeAspect="1" noChangeArrowheads="1"/>
          </p:cNvPicPr>
          <p:nvPr/>
        </p:nvPicPr>
        <p:blipFill>
          <a:blip r:embed="rId2" cstate="print"/>
          <a:srcRect/>
          <a:stretch>
            <a:fillRect/>
          </a:stretch>
        </p:blipFill>
        <p:spPr bwMode="auto">
          <a:xfrm>
            <a:off x="0" y="2327875"/>
            <a:ext cx="7086600" cy="3387125"/>
          </a:xfrm>
          <a:prstGeom prst="rect">
            <a:avLst/>
          </a:prstGeom>
          <a:noFill/>
          <a:ln w="50800">
            <a:noFill/>
            <a:miter lim="800000"/>
            <a:headEnd/>
            <a:tailEnd/>
          </a:ln>
          <a:effectLst/>
        </p:spPr>
      </p:pic>
      <p:sp>
        <p:nvSpPr>
          <p:cNvPr id="5" name="TextBox 4"/>
          <p:cNvSpPr txBox="1"/>
          <p:nvPr/>
        </p:nvSpPr>
        <p:spPr>
          <a:xfrm>
            <a:off x="228600" y="1866900"/>
            <a:ext cx="2707793" cy="523220"/>
          </a:xfrm>
          <a:prstGeom prst="rect">
            <a:avLst/>
          </a:prstGeom>
          <a:noFill/>
        </p:spPr>
        <p:txBody>
          <a:bodyPr wrap="none" rtlCol="0">
            <a:spAutoFit/>
          </a:bodyPr>
          <a:lstStyle/>
          <a:p>
            <a:r>
              <a:rPr lang="en-US" dirty="0" smtClean="0"/>
              <a:t>NPE&gt;IE&gt;KE&gt;EE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dissolve">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4259">
                                            <p:txEl>
                                              <p:pRg st="3" end="3"/>
                                            </p:txEl>
                                          </p:spTgt>
                                        </p:tgtEl>
                                        <p:attrNameLst>
                                          <p:attrName>style.visibility</p:attrName>
                                        </p:attrNameLst>
                                      </p:cBhvr>
                                      <p:to>
                                        <p:strVal val="visible"/>
                                      </p:to>
                                    </p:set>
                                    <p:animEffect transition="in" filter="dissolve">
                                      <p:cBhvr>
                                        <p:cTn id="17" dur="500"/>
                                        <p:tgtEl>
                                          <p:spTgt spid="2242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4259">
                                            <p:txEl>
                                              <p:pRg st="4" end="4"/>
                                            </p:txEl>
                                          </p:spTgt>
                                        </p:tgtEl>
                                        <p:attrNameLst>
                                          <p:attrName>style.visibility</p:attrName>
                                        </p:attrNameLst>
                                      </p:cBhvr>
                                      <p:to>
                                        <p:strVal val="visible"/>
                                      </p:to>
                                    </p:set>
                                    <p:animEffect transition="in" filter="dissolve">
                                      <p:cBhvr>
                                        <p:cTn id="22" dur="500"/>
                                        <p:tgtEl>
                                          <p:spTgt spid="224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2" cstate="print"/>
          <a:srcRect/>
          <a:stretch>
            <a:fillRect/>
          </a:stretch>
        </p:blipFill>
        <p:spPr bwMode="auto">
          <a:xfrm>
            <a:off x="1714500" y="615157"/>
            <a:ext cx="5715000" cy="4484688"/>
          </a:xfrm>
          <a:prstGeom prst="rect">
            <a:avLst/>
          </a:prstGeom>
          <a:noFill/>
          <a:ln w="50800">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76200" y="37042"/>
            <a:ext cx="4114800" cy="646331"/>
          </a:xfrm>
          <a:prstGeom prst="rect">
            <a:avLst/>
          </a:prstGeom>
          <a:noFill/>
          <a:ln w="50800">
            <a:noFill/>
            <a:miter lim="800000"/>
            <a:headEnd/>
            <a:tailEnd/>
          </a:ln>
          <a:effectLst/>
        </p:spPr>
        <p:txBody>
          <a:bodyPr>
            <a:spAutoFit/>
          </a:bodyPr>
          <a:lstStyle/>
          <a:p>
            <a:r>
              <a:rPr lang="en-US" sz="3600"/>
              <a:t>Wind</a:t>
            </a:r>
            <a:endParaRPr lang="en-US" sz="2400"/>
          </a:p>
        </p:txBody>
      </p:sp>
      <p:sp>
        <p:nvSpPr>
          <p:cNvPr id="226307" name="Text Box 3"/>
          <p:cNvSpPr txBox="1">
            <a:spLocks noChangeArrowheads="1"/>
          </p:cNvSpPr>
          <p:nvPr/>
        </p:nvSpPr>
        <p:spPr bwMode="auto">
          <a:xfrm>
            <a:off x="4953001" y="0"/>
            <a:ext cx="3977371" cy="2677656"/>
          </a:xfrm>
          <a:prstGeom prst="rect">
            <a:avLst/>
          </a:prstGeom>
          <a:noFill/>
          <a:ln w="50800">
            <a:noFill/>
            <a:miter lim="800000"/>
            <a:headEnd/>
            <a:tailEnd/>
          </a:ln>
          <a:effectLst/>
        </p:spPr>
        <p:txBody>
          <a:bodyPr wrap="none">
            <a:spAutoFit/>
          </a:bodyPr>
          <a:lstStyle/>
          <a:p>
            <a:r>
              <a:rPr lang="en-US" dirty="0" smtClean="0"/>
              <a:t>Does not release carbon</a:t>
            </a:r>
          </a:p>
          <a:p>
            <a:r>
              <a:rPr lang="en-US" dirty="0" smtClean="0"/>
              <a:t>Essentially free/renewable</a:t>
            </a:r>
          </a:p>
          <a:p>
            <a:endParaRPr lang="en-US" dirty="0" smtClean="0"/>
          </a:p>
          <a:p>
            <a:r>
              <a:rPr lang="en-US" dirty="0" smtClean="0"/>
              <a:t>Ugly</a:t>
            </a:r>
            <a:endParaRPr lang="en-US" dirty="0"/>
          </a:p>
          <a:p>
            <a:r>
              <a:rPr lang="en-US" dirty="0" smtClean="0"/>
              <a:t>Kills </a:t>
            </a:r>
            <a:r>
              <a:rPr lang="en-US" dirty="0"/>
              <a:t>Birds</a:t>
            </a:r>
          </a:p>
          <a:p>
            <a:r>
              <a:rPr lang="en-US" dirty="0" smtClean="0"/>
              <a:t>Noisy</a:t>
            </a:r>
            <a:endParaRPr lang="en-US" dirty="0"/>
          </a:p>
        </p:txBody>
      </p:sp>
      <p:pic>
        <p:nvPicPr>
          <p:cNvPr id="226310" name="Picture 6"/>
          <p:cNvPicPr>
            <a:picLocks noChangeAspect="1" noChangeArrowheads="1"/>
          </p:cNvPicPr>
          <p:nvPr/>
        </p:nvPicPr>
        <p:blipFill>
          <a:blip r:embed="rId2" cstate="print"/>
          <a:srcRect/>
          <a:stretch>
            <a:fillRect/>
          </a:stretch>
        </p:blipFill>
        <p:spPr bwMode="auto">
          <a:xfrm>
            <a:off x="0" y="2690624"/>
            <a:ext cx="4953000" cy="3024377"/>
          </a:xfrm>
          <a:prstGeom prst="rect">
            <a:avLst/>
          </a:prstGeom>
          <a:noFill/>
          <a:ln w="50800">
            <a:noFill/>
            <a:miter lim="800000"/>
            <a:headEnd/>
            <a:tailEnd/>
          </a:ln>
          <a:effectLst/>
        </p:spPr>
      </p:pic>
      <p:sp>
        <p:nvSpPr>
          <p:cNvPr id="6" name="TextBox 5"/>
          <p:cNvSpPr txBox="1"/>
          <p:nvPr/>
        </p:nvSpPr>
        <p:spPr>
          <a:xfrm>
            <a:off x="228600" y="1866900"/>
            <a:ext cx="1986441" cy="523220"/>
          </a:xfrm>
          <a:prstGeom prst="rect">
            <a:avLst/>
          </a:prstGeom>
          <a:noFill/>
        </p:spPr>
        <p:txBody>
          <a:bodyPr wrap="none" rtlCol="0">
            <a:spAutoFit/>
          </a:bodyPr>
          <a:lstStyle/>
          <a:p>
            <a:r>
              <a:rPr lang="en-US" dirty="0" smtClean="0"/>
              <a:t>KE&gt;KE&gt;EE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dissolve">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dissolve">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6307">
                                            <p:txEl>
                                              <p:pRg st="3" end="3"/>
                                            </p:txEl>
                                          </p:spTgt>
                                        </p:tgtEl>
                                        <p:attrNameLst>
                                          <p:attrName>style.visibility</p:attrName>
                                        </p:attrNameLst>
                                      </p:cBhvr>
                                      <p:to>
                                        <p:strVal val="visible"/>
                                      </p:to>
                                    </p:set>
                                    <p:animEffect transition="in" filter="dissolve">
                                      <p:cBhvr>
                                        <p:cTn id="17" dur="500"/>
                                        <p:tgtEl>
                                          <p:spTgt spid="2263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6307">
                                            <p:txEl>
                                              <p:pRg st="4" end="4"/>
                                            </p:txEl>
                                          </p:spTgt>
                                        </p:tgtEl>
                                        <p:attrNameLst>
                                          <p:attrName>style.visibility</p:attrName>
                                        </p:attrNameLst>
                                      </p:cBhvr>
                                      <p:to>
                                        <p:strVal val="visible"/>
                                      </p:to>
                                    </p:set>
                                    <p:animEffect transition="in" filter="dissolve">
                                      <p:cBhvr>
                                        <p:cTn id="22" dur="500"/>
                                        <p:tgtEl>
                                          <p:spTgt spid="2263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6307">
                                            <p:txEl>
                                              <p:pRg st="5" end="5"/>
                                            </p:txEl>
                                          </p:spTgt>
                                        </p:tgtEl>
                                        <p:attrNameLst>
                                          <p:attrName>style.visibility</p:attrName>
                                        </p:attrNameLst>
                                      </p:cBhvr>
                                      <p:to>
                                        <p:strVal val="visible"/>
                                      </p:to>
                                    </p:set>
                                    <p:animEffect transition="in" filter="dissolve">
                                      <p:cBhvr>
                                        <p:cTn id="27" dur="500"/>
                                        <p:tgtEl>
                                          <p:spTgt spid="226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cstate="print"/>
          <a:srcRect/>
          <a:stretch>
            <a:fillRect/>
          </a:stretch>
        </p:blipFill>
        <p:spPr bwMode="auto">
          <a:xfrm>
            <a:off x="0" y="0"/>
            <a:ext cx="9144000" cy="507074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2" cstate="print"/>
          <a:srcRect/>
          <a:stretch>
            <a:fillRect/>
          </a:stretch>
        </p:blipFill>
        <p:spPr bwMode="auto">
          <a:xfrm>
            <a:off x="2133600" y="15875"/>
            <a:ext cx="5075238" cy="5699125"/>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76200" y="37042"/>
            <a:ext cx="4114800" cy="646331"/>
          </a:xfrm>
          <a:prstGeom prst="rect">
            <a:avLst/>
          </a:prstGeom>
          <a:noFill/>
          <a:ln w="50800">
            <a:noFill/>
            <a:miter lim="800000"/>
            <a:headEnd/>
            <a:tailEnd/>
          </a:ln>
          <a:effectLst/>
        </p:spPr>
        <p:txBody>
          <a:bodyPr>
            <a:spAutoFit/>
          </a:bodyPr>
          <a:lstStyle/>
          <a:p>
            <a:r>
              <a:rPr lang="en-US" sz="3600" dirty="0" smtClean="0"/>
              <a:t>Solar PV</a:t>
            </a:r>
            <a:endParaRPr lang="en-US" sz="2400" dirty="0"/>
          </a:p>
        </p:txBody>
      </p:sp>
      <p:sp>
        <p:nvSpPr>
          <p:cNvPr id="228355" name="Text Box 3"/>
          <p:cNvSpPr txBox="1">
            <a:spLocks noChangeArrowheads="1"/>
          </p:cNvSpPr>
          <p:nvPr/>
        </p:nvSpPr>
        <p:spPr bwMode="auto">
          <a:xfrm>
            <a:off x="4953001" y="0"/>
            <a:ext cx="3977371" cy="2246769"/>
          </a:xfrm>
          <a:prstGeom prst="rect">
            <a:avLst/>
          </a:prstGeom>
          <a:noFill/>
          <a:ln w="50800">
            <a:noFill/>
            <a:miter lim="800000"/>
            <a:headEnd/>
            <a:tailEnd/>
          </a:ln>
          <a:effectLst/>
        </p:spPr>
        <p:txBody>
          <a:bodyPr wrap="none">
            <a:spAutoFit/>
          </a:bodyPr>
          <a:lstStyle/>
          <a:p>
            <a:r>
              <a:rPr lang="en-US" dirty="0" smtClean="0"/>
              <a:t>Does not release carbon</a:t>
            </a:r>
          </a:p>
          <a:p>
            <a:r>
              <a:rPr lang="en-US" dirty="0" smtClean="0"/>
              <a:t>Essentially </a:t>
            </a:r>
            <a:r>
              <a:rPr lang="en-US" dirty="0" smtClean="0"/>
              <a:t>free/renewable</a:t>
            </a:r>
          </a:p>
          <a:p>
            <a:endParaRPr lang="en-US" dirty="0" smtClean="0"/>
          </a:p>
          <a:p>
            <a:r>
              <a:rPr lang="en-US" dirty="0" smtClean="0"/>
              <a:t>Expensive</a:t>
            </a:r>
          </a:p>
          <a:p>
            <a:r>
              <a:rPr lang="en-US" dirty="0" smtClean="0"/>
              <a:t>Not super efficient</a:t>
            </a:r>
            <a:endParaRPr lang="en-US" dirty="0"/>
          </a:p>
        </p:txBody>
      </p:sp>
      <p:pic>
        <p:nvPicPr>
          <p:cNvPr id="228357" name="Picture 5"/>
          <p:cNvPicPr>
            <a:picLocks noChangeAspect="1" noChangeArrowheads="1"/>
          </p:cNvPicPr>
          <p:nvPr/>
        </p:nvPicPr>
        <p:blipFill>
          <a:blip r:embed="rId2" cstate="print"/>
          <a:srcRect/>
          <a:stretch>
            <a:fillRect/>
          </a:stretch>
        </p:blipFill>
        <p:spPr bwMode="auto">
          <a:xfrm>
            <a:off x="0" y="2760928"/>
            <a:ext cx="5334000" cy="2954073"/>
          </a:xfrm>
          <a:prstGeom prst="rect">
            <a:avLst/>
          </a:prstGeom>
          <a:noFill/>
          <a:ln w="50800">
            <a:noFill/>
            <a:miter lim="800000"/>
            <a:headEnd/>
            <a:tailEnd/>
          </a:ln>
          <a:effectLst/>
        </p:spPr>
      </p:pic>
      <p:sp>
        <p:nvSpPr>
          <p:cNvPr id="5" name="TextBox 4"/>
          <p:cNvSpPr txBox="1"/>
          <p:nvPr/>
        </p:nvSpPr>
        <p:spPr>
          <a:xfrm>
            <a:off x="228600" y="1866900"/>
            <a:ext cx="1584088" cy="523220"/>
          </a:xfrm>
          <a:prstGeom prst="rect">
            <a:avLst/>
          </a:prstGeom>
          <a:noFill/>
        </p:spPr>
        <p:txBody>
          <a:bodyPr wrap="none" rtlCol="0">
            <a:spAutoFit/>
          </a:bodyPr>
          <a:lstStyle/>
          <a:p>
            <a:r>
              <a:rPr lang="en-US" dirty="0" smtClean="0"/>
              <a:t>EME&gt;EE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dissolve">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dissolve">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8355">
                                            <p:txEl>
                                              <p:pRg st="3" end="3"/>
                                            </p:txEl>
                                          </p:spTgt>
                                        </p:tgtEl>
                                        <p:attrNameLst>
                                          <p:attrName>style.visibility</p:attrName>
                                        </p:attrNameLst>
                                      </p:cBhvr>
                                      <p:to>
                                        <p:strVal val="visible"/>
                                      </p:to>
                                    </p:set>
                                    <p:animEffect transition="in" filter="dissolve">
                                      <p:cBhvr>
                                        <p:cTn id="17" dur="500"/>
                                        <p:tgtEl>
                                          <p:spTgt spid="2283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8355">
                                            <p:txEl>
                                              <p:pRg st="4" end="4"/>
                                            </p:txEl>
                                          </p:spTgt>
                                        </p:tgtEl>
                                        <p:attrNameLst>
                                          <p:attrName>style.visibility</p:attrName>
                                        </p:attrNameLst>
                                      </p:cBhvr>
                                      <p:to>
                                        <p:strVal val="visible"/>
                                      </p:to>
                                    </p:set>
                                    <p:animEffect transition="in" filter="dissolve">
                                      <p:cBhvr>
                                        <p:cTn id="22"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cstate="print"/>
          <a:srcRect/>
          <a:stretch>
            <a:fillRect/>
          </a:stretch>
        </p:blipFill>
        <p:spPr bwMode="auto">
          <a:xfrm>
            <a:off x="0" y="762000"/>
            <a:ext cx="3429000" cy="2857500"/>
          </a:xfrm>
          <a:prstGeom prst="rect">
            <a:avLst/>
          </a:prstGeom>
          <a:noFill/>
          <a:ln w="50800">
            <a:noFill/>
            <a:miter lim="800000"/>
            <a:headEnd/>
            <a:tailEnd/>
          </a:ln>
          <a:effectLst/>
        </p:spPr>
      </p:pic>
      <p:pic>
        <p:nvPicPr>
          <p:cNvPr id="229379" name="Picture 3"/>
          <p:cNvPicPr>
            <a:picLocks noChangeAspect="1" noChangeArrowheads="1"/>
          </p:cNvPicPr>
          <p:nvPr/>
        </p:nvPicPr>
        <p:blipFill>
          <a:blip r:embed="rId3" cstate="print"/>
          <a:srcRect/>
          <a:stretch>
            <a:fillRect/>
          </a:stretch>
        </p:blipFill>
        <p:spPr bwMode="auto">
          <a:xfrm>
            <a:off x="4191001" y="0"/>
            <a:ext cx="3152775" cy="2778125"/>
          </a:xfrm>
          <a:prstGeom prst="rect">
            <a:avLst/>
          </a:prstGeom>
          <a:noFill/>
          <a:ln w="50800">
            <a:noFill/>
            <a:miter lim="800000"/>
            <a:headEnd/>
            <a:tailEnd/>
          </a:ln>
          <a:effectLst/>
        </p:spPr>
      </p:pic>
      <p:sp>
        <p:nvSpPr>
          <p:cNvPr id="236546" name="AutoShape 2" descr="Image result for solar show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6548" name="AutoShape 4" descr="Image result for solar show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6549" name="Picture 5"/>
          <p:cNvPicPr>
            <a:picLocks noChangeAspect="1" noChangeArrowheads="1"/>
          </p:cNvPicPr>
          <p:nvPr/>
        </p:nvPicPr>
        <p:blipFill>
          <a:blip r:embed="rId4" cstate="print"/>
          <a:srcRect/>
          <a:stretch>
            <a:fillRect/>
          </a:stretch>
        </p:blipFill>
        <p:spPr bwMode="auto">
          <a:xfrm>
            <a:off x="304800" y="3714750"/>
            <a:ext cx="1724025" cy="1885950"/>
          </a:xfrm>
          <a:prstGeom prst="rect">
            <a:avLst/>
          </a:prstGeom>
          <a:noFill/>
          <a:ln w="9525">
            <a:noFill/>
            <a:miter lim="800000"/>
            <a:headEnd/>
            <a:tailEnd/>
          </a:ln>
          <a:effectLst/>
        </p:spPr>
      </p:pic>
      <p:sp>
        <p:nvSpPr>
          <p:cNvPr id="7" name="TextBox 6"/>
          <p:cNvSpPr txBox="1"/>
          <p:nvPr/>
        </p:nvSpPr>
        <p:spPr>
          <a:xfrm>
            <a:off x="228600" y="190500"/>
            <a:ext cx="2361544" cy="584775"/>
          </a:xfrm>
          <a:prstGeom prst="rect">
            <a:avLst/>
          </a:prstGeom>
          <a:noFill/>
        </p:spPr>
        <p:txBody>
          <a:bodyPr wrap="none" rtlCol="0">
            <a:spAutoFit/>
          </a:bodyPr>
          <a:lstStyle/>
          <a:p>
            <a:r>
              <a:rPr lang="en-US" sz="3200" dirty="0" smtClean="0"/>
              <a:t>Solar heating</a:t>
            </a:r>
            <a:endParaRPr lang="en-US" sz="3200" dirty="0"/>
          </a:p>
        </p:txBody>
      </p:sp>
      <p:sp>
        <p:nvSpPr>
          <p:cNvPr id="8" name="TextBox 7"/>
          <p:cNvSpPr txBox="1"/>
          <p:nvPr/>
        </p:nvSpPr>
        <p:spPr>
          <a:xfrm>
            <a:off x="4343400" y="3467100"/>
            <a:ext cx="1484702" cy="523220"/>
          </a:xfrm>
          <a:prstGeom prst="rect">
            <a:avLst/>
          </a:prstGeom>
          <a:noFill/>
        </p:spPr>
        <p:txBody>
          <a:bodyPr wrap="none" rtlCol="0">
            <a:spAutoFit/>
          </a:bodyPr>
          <a:lstStyle/>
          <a:p>
            <a:r>
              <a:rPr lang="en-US" dirty="0" smtClean="0"/>
              <a:t>EME&gt;IE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76200" y="37042"/>
            <a:ext cx="4114800" cy="646331"/>
          </a:xfrm>
          <a:prstGeom prst="rect">
            <a:avLst/>
          </a:prstGeom>
          <a:noFill/>
          <a:ln w="50800">
            <a:noFill/>
            <a:miter lim="800000"/>
            <a:headEnd/>
            <a:tailEnd/>
          </a:ln>
          <a:effectLst/>
        </p:spPr>
        <p:txBody>
          <a:bodyPr>
            <a:spAutoFit/>
          </a:bodyPr>
          <a:lstStyle/>
          <a:p>
            <a:r>
              <a:rPr lang="en-US" sz="3600"/>
              <a:t>Geothermal</a:t>
            </a:r>
            <a:endParaRPr lang="en-US" sz="2400"/>
          </a:p>
        </p:txBody>
      </p:sp>
      <p:sp>
        <p:nvSpPr>
          <p:cNvPr id="225283" name="Text Box 3"/>
          <p:cNvSpPr txBox="1">
            <a:spLocks noChangeArrowheads="1"/>
          </p:cNvSpPr>
          <p:nvPr/>
        </p:nvSpPr>
        <p:spPr bwMode="auto">
          <a:xfrm>
            <a:off x="5557838" y="127000"/>
            <a:ext cx="3619902" cy="1815882"/>
          </a:xfrm>
          <a:prstGeom prst="rect">
            <a:avLst/>
          </a:prstGeom>
          <a:noFill/>
          <a:ln w="50800">
            <a:noFill/>
            <a:miter lim="800000"/>
            <a:headEnd/>
            <a:tailEnd/>
          </a:ln>
          <a:effectLst/>
        </p:spPr>
        <p:txBody>
          <a:bodyPr wrap="none">
            <a:spAutoFit/>
          </a:bodyPr>
          <a:lstStyle/>
          <a:p>
            <a:r>
              <a:rPr lang="en-US" dirty="0" smtClean="0"/>
              <a:t>Does not release carbon</a:t>
            </a:r>
          </a:p>
          <a:p>
            <a:r>
              <a:rPr lang="en-US" dirty="0" smtClean="0"/>
              <a:t>Essentially </a:t>
            </a:r>
            <a:r>
              <a:rPr lang="en-US" dirty="0" smtClean="0"/>
              <a:t>free</a:t>
            </a:r>
          </a:p>
          <a:p>
            <a:endParaRPr lang="en-US" dirty="0" smtClean="0"/>
          </a:p>
          <a:p>
            <a:r>
              <a:rPr lang="en-US" dirty="0" smtClean="0"/>
              <a:t>Destroy landscape?</a:t>
            </a:r>
            <a:endParaRPr lang="en-US" dirty="0"/>
          </a:p>
        </p:txBody>
      </p:sp>
      <p:pic>
        <p:nvPicPr>
          <p:cNvPr id="225285" name="Picture 5"/>
          <p:cNvPicPr>
            <a:picLocks noChangeAspect="1" noChangeArrowheads="1"/>
          </p:cNvPicPr>
          <p:nvPr/>
        </p:nvPicPr>
        <p:blipFill>
          <a:blip r:embed="rId2" cstate="print"/>
          <a:srcRect/>
          <a:stretch>
            <a:fillRect/>
          </a:stretch>
        </p:blipFill>
        <p:spPr bwMode="auto">
          <a:xfrm>
            <a:off x="1" y="2674938"/>
            <a:ext cx="5476875" cy="3040063"/>
          </a:xfrm>
          <a:prstGeom prst="rect">
            <a:avLst/>
          </a:prstGeom>
          <a:noFill/>
          <a:ln w="50800">
            <a:noFill/>
            <a:miter lim="800000"/>
            <a:headEnd/>
            <a:tailEnd/>
          </a:ln>
          <a:effectLst/>
        </p:spPr>
      </p:pic>
      <p:sp>
        <p:nvSpPr>
          <p:cNvPr id="5" name="TextBox 4"/>
          <p:cNvSpPr txBox="1"/>
          <p:nvPr/>
        </p:nvSpPr>
        <p:spPr>
          <a:xfrm>
            <a:off x="228600" y="1866900"/>
            <a:ext cx="1066318" cy="523220"/>
          </a:xfrm>
          <a:prstGeom prst="rect">
            <a:avLst/>
          </a:prstGeom>
          <a:noFill/>
        </p:spPr>
        <p:txBody>
          <a:bodyPr wrap="none" rtlCol="0">
            <a:spAutoFit/>
          </a:bodyPr>
          <a:lstStyle/>
          <a:p>
            <a:r>
              <a:rPr lang="en-US" dirty="0" smtClean="0"/>
              <a:t>IE&gt;IE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dissolve">
                                      <p:cBhvr>
                                        <p:cTn id="7" dur="500"/>
                                        <p:tgtEl>
                                          <p:spTgt spid="22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Effect transition="in" filter="dissolve">
                                      <p:cBhvr>
                                        <p:cTn id="12" dur="500"/>
                                        <p:tgtEl>
                                          <p:spTgt spid="225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283">
                                            <p:txEl>
                                              <p:pRg st="3" end="3"/>
                                            </p:txEl>
                                          </p:spTgt>
                                        </p:tgtEl>
                                        <p:attrNameLst>
                                          <p:attrName>style.visibility</p:attrName>
                                        </p:attrNameLst>
                                      </p:cBhvr>
                                      <p:to>
                                        <p:strVal val="visible"/>
                                      </p:to>
                                    </p:set>
                                    <p:animEffect transition="in" filter="dissolve">
                                      <p:cBhvr>
                                        <p:cTn id="17" dur="5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 Box 2"/>
          <p:cNvSpPr txBox="1">
            <a:spLocks noChangeArrowheads="1"/>
          </p:cNvSpPr>
          <p:nvPr/>
        </p:nvSpPr>
        <p:spPr bwMode="auto">
          <a:xfrm>
            <a:off x="76200" y="37042"/>
            <a:ext cx="4114800" cy="646331"/>
          </a:xfrm>
          <a:prstGeom prst="rect">
            <a:avLst/>
          </a:prstGeom>
          <a:noFill/>
          <a:ln w="50800">
            <a:noFill/>
            <a:miter lim="800000"/>
            <a:headEnd/>
            <a:tailEnd/>
          </a:ln>
          <a:effectLst/>
        </p:spPr>
        <p:txBody>
          <a:bodyPr>
            <a:spAutoFit/>
          </a:bodyPr>
          <a:lstStyle/>
          <a:p>
            <a:r>
              <a:rPr lang="en-US" sz="3600"/>
              <a:t>Biomass</a:t>
            </a:r>
            <a:endParaRPr lang="en-US" sz="2400"/>
          </a:p>
        </p:txBody>
      </p:sp>
      <p:sp>
        <p:nvSpPr>
          <p:cNvPr id="230403" name="Text Box 3"/>
          <p:cNvSpPr txBox="1">
            <a:spLocks noChangeArrowheads="1"/>
          </p:cNvSpPr>
          <p:nvPr/>
        </p:nvSpPr>
        <p:spPr bwMode="auto">
          <a:xfrm>
            <a:off x="4953000" y="0"/>
            <a:ext cx="4191000" cy="3970318"/>
          </a:xfrm>
          <a:prstGeom prst="rect">
            <a:avLst/>
          </a:prstGeom>
          <a:noFill/>
          <a:ln w="50800">
            <a:noFill/>
            <a:miter lim="800000"/>
            <a:headEnd/>
            <a:tailEnd/>
          </a:ln>
          <a:effectLst/>
        </p:spPr>
        <p:txBody>
          <a:bodyPr>
            <a:spAutoFit/>
          </a:bodyPr>
          <a:lstStyle/>
          <a:p>
            <a:r>
              <a:rPr lang="en-US" dirty="0"/>
              <a:t>Carbon it releases came from the </a:t>
            </a:r>
            <a:r>
              <a:rPr lang="en-US" dirty="0" smtClean="0"/>
              <a:t>atmosphere</a:t>
            </a:r>
          </a:p>
          <a:p>
            <a:r>
              <a:rPr lang="en-US" dirty="0" smtClean="0"/>
              <a:t>Renewable</a:t>
            </a:r>
            <a:endParaRPr lang="en-US" dirty="0"/>
          </a:p>
          <a:p>
            <a:endParaRPr lang="en-US" dirty="0"/>
          </a:p>
          <a:p>
            <a:r>
              <a:rPr lang="en-US" dirty="0"/>
              <a:t>Wood/Burning</a:t>
            </a:r>
          </a:p>
          <a:p>
            <a:r>
              <a:rPr lang="en-US" dirty="0"/>
              <a:t>Rubbish</a:t>
            </a:r>
          </a:p>
          <a:p>
            <a:r>
              <a:rPr lang="en-US" dirty="0"/>
              <a:t>Alcohol Fuels</a:t>
            </a:r>
          </a:p>
          <a:p>
            <a:r>
              <a:rPr lang="en-US" dirty="0"/>
              <a:t>Methane Gas</a:t>
            </a:r>
          </a:p>
          <a:p>
            <a:r>
              <a:rPr lang="en-US" dirty="0"/>
              <a:t>Bio-diesel</a:t>
            </a:r>
          </a:p>
        </p:txBody>
      </p:sp>
      <p:pic>
        <p:nvPicPr>
          <p:cNvPr id="230405" name="Picture 5"/>
          <p:cNvPicPr>
            <a:picLocks noChangeAspect="1" noChangeArrowheads="1"/>
          </p:cNvPicPr>
          <p:nvPr/>
        </p:nvPicPr>
        <p:blipFill>
          <a:blip r:embed="rId3" cstate="print"/>
          <a:srcRect/>
          <a:stretch>
            <a:fillRect/>
          </a:stretch>
        </p:blipFill>
        <p:spPr bwMode="auto">
          <a:xfrm>
            <a:off x="1" y="2817813"/>
            <a:ext cx="3057525" cy="2897188"/>
          </a:xfrm>
          <a:prstGeom prst="rect">
            <a:avLst/>
          </a:prstGeom>
          <a:noFill/>
          <a:ln w="50800">
            <a:noFill/>
            <a:miter lim="800000"/>
            <a:headEnd/>
            <a:tailEnd/>
          </a:ln>
          <a:effectLst/>
        </p:spPr>
      </p:pic>
      <p:sp>
        <p:nvSpPr>
          <p:cNvPr id="5" name="TextBox 4"/>
          <p:cNvSpPr txBox="1"/>
          <p:nvPr/>
        </p:nvSpPr>
        <p:spPr>
          <a:xfrm>
            <a:off x="228600" y="1866900"/>
            <a:ext cx="4011034" cy="954107"/>
          </a:xfrm>
          <a:prstGeom prst="rect">
            <a:avLst/>
          </a:prstGeom>
          <a:noFill/>
        </p:spPr>
        <p:txBody>
          <a:bodyPr wrap="none" rtlCol="0">
            <a:spAutoFit/>
          </a:bodyPr>
          <a:lstStyle/>
          <a:p>
            <a:r>
              <a:rPr lang="en-US" dirty="0" smtClean="0"/>
              <a:t>Store: EME&gt;CPE(&gt;CPE?)</a:t>
            </a:r>
          </a:p>
          <a:p>
            <a:r>
              <a:rPr lang="en-US" dirty="0" smtClean="0"/>
              <a:t>Use:   CPE&gt;IE&gt;KE&gt;EE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dissolve">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dissolve">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animEffect transition="in" filter="dissolve">
                                      <p:cBhvr>
                                        <p:cTn id="17" dur="500"/>
                                        <p:tgtEl>
                                          <p:spTgt spid="2304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0403">
                                            <p:txEl>
                                              <p:pRg st="4" end="4"/>
                                            </p:txEl>
                                          </p:spTgt>
                                        </p:tgtEl>
                                        <p:attrNameLst>
                                          <p:attrName>style.visibility</p:attrName>
                                        </p:attrNameLst>
                                      </p:cBhvr>
                                      <p:to>
                                        <p:strVal val="visible"/>
                                      </p:to>
                                    </p:set>
                                    <p:animEffect transition="in" filter="dissolve">
                                      <p:cBhvr>
                                        <p:cTn id="22" dur="500"/>
                                        <p:tgtEl>
                                          <p:spTgt spid="2304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animEffect transition="in" filter="dissolve">
                                      <p:cBhvr>
                                        <p:cTn id="27" dur="500"/>
                                        <p:tgtEl>
                                          <p:spTgt spid="2304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0403">
                                            <p:txEl>
                                              <p:pRg st="6" end="6"/>
                                            </p:txEl>
                                          </p:spTgt>
                                        </p:tgtEl>
                                        <p:attrNameLst>
                                          <p:attrName>style.visibility</p:attrName>
                                        </p:attrNameLst>
                                      </p:cBhvr>
                                      <p:to>
                                        <p:strVal val="visible"/>
                                      </p:to>
                                    </p:set>
                                    <p:animEffect transition="in" filter="dissolve">
                                      <p:cBhvr>
                                        <p:cTn id="32" dur="500"/>
                                        <p:tgtEl>
                                          <p:spTgt spid="23040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0403">
                                            <p:txEl>
                                              <p:pRg st="7" end="7"/>
                                            </p:txEl>
                                          </p:spTgt>
                                        </p:tgtEl>
                                        <p:attrNameLst>
                                          <p:attrName>style.visibility</p:attrName>
                                        </p:attrNameLst>
                                      </p:cBhvr>
                                      <p:to>
                                        <p:strVal val="visible"/>
                                      </p:to>
                                    </p:set>
                                    <p:animEffect transition="in" filter="dissolve">
                                      <p:cBhvr>
                                        <p:cTn id="37" dur="500"/>
                                        <p:tgtEl>
                                          <p:spTgt spid="230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p:cNvPicPr>
            <a:picLocks noChangeAspect="1" noChangeArrowheads="1"/>
          </p:cNvPicPr>
          <p:nvPr/>
        </p:nvPicPr>
        <p:blipFill>
          <a:blip r:embed="rId3" cstate="print"/>
          <a:srcRect/>
          <a:stretch>
            <a:fillRect/>
          </a:stretch>
        </p:blipFill>
        <p:spPr bwMode="auto">
          <a:xfrm>
            <a:off x="762000" y="317500"/>
            <a:ext cx="7772400" cy="5181865"/>
          </a:xfrm>
          <a:prstGeom prst="rect">
            <a:avLst/>
          </a:prstGeom>
          <a:noFill/>
          <a:ln w="50800">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cstate="print"/>
          <a:srcRect/>
          <a:stretch>
            <a:fillRect/>
          </a:stretch>
        </p:blipFill>
        <p:spPr bwMode="auto">
          <a:xfrm>
            <a:off x="1666875" y="1016000"/>
            <a:ext cx="5810250" cy="3683000"/>
          </a:xfrm>
          <a:prstGeom prst="rect">
            <a:avLst/>
          </a:prstGeom>
          <a:noFill/>
          <a:ln w="50800">
            <a:noFill/>
            <a:miter lim="800000"/>
            <a:headEnd/>
            <a:tailEnd/>
          </a:ln>
          <a:effectLst/>
        </p:spPr>
      </p:pic>
      <p:sp>
        <p:nvSpPr>
          <p:cNvPr id="217091" name="Text Box 3"/>
          <p:cNvSpPr txBox="1">
            <a:spLocks noChangeArrowheads="1"/>
          </p:cNvSpPr>
          <p:nvPr/>
        </p:nvSpPr>
        <p:spPr bwMode="auto">
          <a:xfrm>
            <a:off x="1508125" y="119063"/>
            <a:ext cx="1040670" cy="523220"/>
          </a:xfrm>
          <a:prstGeom prst="rect">
            <a:avLst/>
          </a:prstGeom>
          <a:noFill/>
          <a:ln w="50800">
            <a:noFill/>
            <a:miter lim="800000"/>
            <a:headEnd/>
            <a:tailEnd/>
          </a:ln>
          <a:effectLst/>
        </p:spPr>
        <p:txBody>
          <a:bodyPr wrap="none">
            <a:spAutoFit/>
          </a:bodyPr>
          <a:lstStyle/>
          <a:p>
            <a:r>
              <a:rPr lang="en-US"/>
              <a:t>Brasil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8" name="Text Box 6"/>
          <p:cNvSpPr txBox="1">
            <a:spLocks noChangeArrowheads="1"/>
          </p:cNvSpPr>
          <p:nvPr/>
        </p:nvSpPr>
        <p:spPr bwMode="auto">
          <a:xfrm>
            <a:off x="1736726" y="11907"/>
            <a:ext cx="644728" cy="523220"/>
          </a:xfrm>
          <a:prstGeom prst="rect">
            <a:avLst/>
          </a:prstGeom>
          <a:noFill/>
          <a:ln w="50800">
            <a:noFill/>
            <a:miter lim="800000"/>
            <a:headEnd/>
            <a:tailEnd/>
          </a:ln>
          <a:effectLst/>
        </p:spPr>
        <p:txBody>
          <a:bodyPr wrap="none">
            <a:spAutoFit/>
          </a:bodyPr>
          <a:lstStyle/>
          <a:p>
            <a:r>
              <a:rPr lang="en-US"/>
              <a:t>US</a:t>
            </a:r>
          </a:p>
        </p:txBody>
      </p:sp>
      <p:pic>
        <p:nvPicPr>
          <p:cNvPr id="2" name="Picture 6" descr="Image result for US energy consumption pie chart"/>
          <p:cNvPicPr>
            <a:picLocks noChangeAspect="1" noChangeArrowheads="1"/>
          </p:cNvPicPr>
          <p:nvPr/>
        </p:nvPicPr>
        <p:blipFill>
          <a:blip r:embed="rId2" cstate="print"/>
          <a:srcRect/>
          <a:stretch>
            <a:fillRect/>
          </a:stretch>
        </p:blipFill>
        <p:spPr bwMode="auto">
          <a:xfrm>
            <a:off x="685800" y="723900"/>
            <a:ext cx="7172325" cy="4314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4" name="Picture 4"/>
          <p:cNvPicPr>
            <a:picLocks noChangeAspect="1" noChangeArrowheads="1"/>
          </p:cNvPicPr>
          <p:nvPr/>
        </p:nvPicPr>
        <p:blipFill>
          <a:blip r:embed="rId2" cstate="print"/>
          <a:srcRect/>
          <a:stretch>
            <a:fillRect/>
          </a:stretch>
        </p:blipFill>
        <p:spPr bwMode="auto">
          <a:xfrm>
            <a:off x="0" y="591344"/>
            <a:ext cx="5181600" cy="2328333"/>
          </a:xfrm>
          <a:prstGeom prst="rect">
            <a:avLst/>
          </a:prstGeom>
          <a:noFill/>
          <a:ln w="50800">
            <a:noFill/>
            <a:miter lim="800000"/>
            <a:headEnd/>
            <a:tailEnd/>
          </a:ln>
          <a:effectLst/>
        </p:spPr>
      </p:pic>
      <p:sp>
        <p:nvSpPr>
          <p:cNvPr id="215045" name="Text Box 5"/>
          <p:cNvSpPr txBox="1">
            <a:spLocks noChangeArrowheads="1"/>
          </p:cNvSpPr>
          <p:nvPr/>
        </p:nvSpPr>
        <p:spPr bwMode="auto">
          <a:xfrm>
            <a:off x="5181600" y="508001"/>
            <a:ext cx="3781805" cy="523220"/>
          </a:xfrm>
          <a:prstGeom prst="rect">
            <a:avLst/>
          </a:prstGeom>
          <a:noFill/>
          <a:ln w="50800">
            <a:noFill/>
            <a:miter lim="800000"/>
            <a:headEnd/>
            <a:tailEnd/>
          </a:ln>
          <a:effectLst/>
        </p:spPr>
        <p:txBody>
          <a:bodyPr wrap="none">
            <a:spAutoFit/>
          </a:bodyPr>
          <a:lstStyle/>
          <a:p>
            <a:r>
              <a:rPr lang="en-US"/>
              <a:t>US Sources of electricity</a:t>
            </a:r>
          </a:p>
        </p:txBody>
      </p:sp>
      <p:pic>
        <p:nvPicPr>
          <p:cNvPr id="215046" name="Picture 6"/>
          <p:cNvPicPr>
            <a:picLocks noChangeAspect="1" noChangeArrowheads="1"/>
          </p:cNvPicPr>
          <p:nvPr/>
        </p:nvPicPr>
        <p:blipFill>
          <a:blip r:embed="rId3" cstate="print"/>
          <a:srcRect/>
          <a:stretch>
            <a:fillRect/>
          </a:stretch>
        </p:blipFill>
        <p:spPr bwMode="auto">
          <a:xfrm>
            <a:off x="4705350" y="3444875"/>
            <a:ext cx="3905250" cy="2270125"/>
          </a:xfrm>
          <a:prstGeom prst="rect">
            <a:avLst/>
          </a:prstGeom>
          <a:noFill/>
          <a:ln w="50800">
            <a:noFill/>
            <a:miter lim="800000"/>
            <a:headEnd/>
            <a:tailEnd/>
          </a:ln>
          <a:effectLst/>
        </p:spPr>
      </p:pic>
      <p:sp>
        <p:nvSpPr>
          <p:cNvPr id="215047" name="Text Box 7"/>
          <p:cNvSpPr txBox="1">
            <a:spLocks noChangeArrowheads="1"/>
          </p:cNvSpPr>
          <p:nvPr/>
        </p:nvSpPr>
        <p:spPr bwMode="auto">
          <a:xfrm>
            <a:off x="381001" y="4889501"/>
            <a:ext cx="4297971" cy="523220"/>
          </a:xfrm>
          <a:prstGeom prst="rect">
            <a:avLst/>
          </a:prstGeom>
          <a:noFill/>
          <a:ln w="50800">
            <a:noFill/>
            <a:miter lim="800000"/>
            <a:headEnd/>
            <a:tailEnd/>
          </a:ln>
          <a:effectLst/>
        </p:spPr>
        <p:txBody>
          <a:bodyPr wrap="none">
            <a:spAutoFit/>
          </a:bodyPr>
          <a:lstStyle/>
          <a:p>
            <a:r>
              <a:rPr lang="en-US"/>
              <a:t>France Sources of electricity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a:stretch>
            <a:fillRect/>
          </a:stretch>
        </p:blipFill>
        <p:spPr bwMode="auto">
          <a:xfrm>
            <a:off x="0" y="2278063"/>
            <a:ext cx="6096000" cy="3436938"/>
          </a:xfrm>
          <a:prstGeom prst="rect">
            <a:avLst/>
          </a:prstGeom>
          <a:noFill/>
          <a:ln w="50800">
            <a:noFill/>
            <a:miter lim="800000"/>
            <a:headEnd/>
            <a:tailEnd/>
          </a:ln>
          <a:effectLst/>
        </p:spPr>
      </p:pic>
      <p:sp>
        <p:nvSpPr>
          <p:cNvPr id="219139" name="Text Box 3"/>
          <p:cNvSpPr txBox="1">
            <a:spLocks noChangeArrowheads="1"/>
          </p:cNvSpPr>
          <p:nvPr/>
        </p:nvSpPr>
        <p:spPr bwMode="auto">
          <a:xfrm>
            <a:off x="76200" y="37042"/>
            <a:ext cx="774571" cy="646331"/>
          </a:xfrm>
          <a:prstGeom prst="rect">
            <a:avLst/>
          </a:prstGeom>
          <a:noFill/>
          <a:ln w="50800">
            <a:noFill/>
            <a:miter lim="800000"/>
            <a:headEnd/>
            <a:tailEnd/>
          </a:ln>
          <a:effectLst/>
        </p:spPr>
        <p:txBody>
          <a:bodyPr wrap="none">
            <a:spAutoFit/>
          </a:bodyPr>
          <a:lstStyle/>
          <a:p>
            <a:r>
              <a:rPr lang="en-US" sz="3600"/>
              <a:t>Oil</a:t>
            </a:r>
          </a:p>
        </p:txBody>
      </p:sp>
      <p:sp>
        <p:nvSpPr>
          <p:cNvPr id="219140" name="Text Box 4"/>
          <p:cNvSpPr txBox="1">
            <a:spLocks noChangeArrowheads="1"/>
          </p:cNvSpPr>
          <p:nvPr/>
        </p:nvSpPr>
        <p:spPr bwMode="auto">
          <a:xfrm>
            <a:off x="6324601" y="0"/>
            <a:ext cx="2784737" cy="3108543"/>
          </a:xfrm>
          <a:prstGeom prst="rect">
            <a:avLst/>
          </a:prstGeom>
          <a:noFill/>
          <a:ln w="50800">
            <a:noFill/>
            <a:miter lim="800000"/>
            <a:headEnd/>
            <a:tailEnd/>
          </a:ln>
          <a:effectLst/>
        </p:spPr>
        <p:txBody>
          <a:bodyPr wrap="none">
            <a:spAutoFit/>
          </a:bodyPr>
          <a:lstStyle/>
          <a:p>
            <a:r>
              <a:rPr lang="en-US"/>
              <a:t>Easily transported</a:t>
            </a:r>
          </a:p>
          <a:p>
            <a:r>
              <a:rPr lang="en-US"/>
              <a:t>Easy to use</a:t>
            </a:r>
          </a:p>
          <a:p>
            <a:endParaRPr lang="en-US"/>
          </a:p>
          <a:p>
            <a:r>
              <a:rPr lang="en-US"/>
              <a:t>Fossil fuel</a:t>
            </a:r>
          </a:p>
          <a:p>
            <a:r>
              <a:rPr lang="en-US"/>
              <a:t>Releases Carbon</a:t>
            </a:r>
          </a:p>
          <a:p>
            <a:r>
              <a:rPr lang="en-US"/>
              <a:t>Non-renewable</a:t>
            </a:r>
          </a:p>
          <a:p>
            <a:endParaRPr lang="en-US"/>
          </a:p>
        </p:txBody>
      </p:sp>
      <p:sp>
        <p:nvSpPr>
          <p:cNvPr id="5" name="TextBox 4"/>
          <p:cNvSpPr txBox="1"/>
          <p:nvPr/>
        </p:nvSpPr>
        <p:spPr>
          <a:xfrm>
            <a:off x="228600" y="1866900"/>
            <a:ext cx="2707793" cy="523220"/>
          </a:xfrm>
          <a:prstGeom prst="rect">
            <a:avLst/>
          </a:prstGeom>
          <a:noFill/>
        </p:spPr>
        <p:txBody>
          <a:bodyPr wrap="none" rtlCol="0">
            <a:spAutoFit/>
          </a:bodyPr>
          <a:lstStyle/>
          <a:p>
            <a:r>
              <a:rPr lang="en-US" dirty="0" smtClean="0"/>
              <a:t>CPE&gt;IE&gt;KE&gt;EE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dissolve">
                                      <p:cBhvr>
                                        <p:cTn id="7" dur="500"/>
                                        <p:tgtEl>
                                          <p:spTgt spid="219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140">
                                            <p:txEl>
                                              <p:pRg st="1" end="1"/>
                                            </p:txEl>
                                          </p:spTgt>
                                        </p:tgtEl>
                                        <p:attrNameLst>
                                          <p:attrName>style.visibility</p:attrName>
                                        </p:attrNameLst>
                                      </p:cBhvr>
                                      <p:to>
                                        <p:strVal val="visible"/>
                                      </p:to>
                                    </p:set>
                                    <p:animEffect transition="in" filter="dissolve">
                                      <p:cBhvr>
                                        <p:cTn id="12" dur="500"/>
                                        <p:tgtEl>
                                          <p:spTgt spid="219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140">
                                            <p:txEl>
                                              <p:pRg st="3" end="3"/>
                                            </p:txEl>
                                          </p:spTgt>
                                        </p:tgtEl>
                                        <p:attrNameLst>
                                          <p:attrName>style.visibility</p:attrName>
                                        </p:attrNameLst>
                                      </p:cBhvr>
                                      <p:to>
                                        <p:strVal val="visible"/>
                                      </p:to>
                                    </p:set>
                                    <p:animEffect transition="in" filter="dissolve">
                                      <p:cBhvr>
                                        <p:cTn id="17" dur="500"/>
                                        <p:tgtEl>
                                          <p:spTgt spid="2191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9140">
                                            <p:txEl>
                                              <p:pRg st="4" end="4"/>
                                            </p:txEl>
                                          </p:spTgt>
                                        </p:tgtEl>
                                        <p:attrNameLst>
                                          <p:attrName>style.visibility</p:attrName>
                                        </p:attrNameLst>
                                      </p:cBhvr>
                                      <p:to>
                                        <p:strVal val="visible"/>
                                      </p:to>
                                    </p:set>
                                    <p:animEffect transition="in" filter="dissolve">
                                      <p:cBhvr>
                                        <p:cTn id="22" dur="500"/>
                                        <p:tgtEl>
                                          <p:spTgt spid="2191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9140">
                                            <p:txEl>
                                              <p:pRg st="5" end="5"/>
                                            </p:txEl>
                                          </p:spTgt>
                                        </p:tgtEl>
                                        <p:attrNameLst>
                                          <p:attrName>style.visibility</p:attrName>
                                        </p:attrNameLst>
                                      </p:cBhvr>
                                      <p:to>
                                        <p:strVal val="visible"/>
                                      </p:to>
                                    </p:set>
                                    <p:animEffect transition="in" filter="dissolve">
                                      <p:cBhvr>
                                        <p:cTn id="27" dur="500"/>
                                        <p:tgtEl>
                                          <p:spTgt spid="2191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76200" y="37042"/>
            <a:ext cx="5486400" cy="1384995"/>
          </a:xfrm>
          <a:prstGeom prst="rect">
            <a:avLst/>
          </a:prstGeom>
          <a:noFill/>
          <a:ln w="50800">
            <a:noFill/>
            <a:miter lim="800000"/>
            <a:headEnd/>
            <a:tailEnd/>
          </a:ln>
          <a:effectLst/>
        </p:spPr>
        <p:txBody>
          <a:bodyPr>
            <a:spAutoFit/>
          </a:bodyPr>
          <a:lstStyle/>
          <a:p>
            <a:r>
              <a:rPr lang="en-US" sz="3600"/>
              <a:t>Natural Gas</a:t>
            </a:r>
          </a:p>
          <a:p>
            <a:r>
              <a:rPr lang="en-US" sz="2400"/>
              <a:t> - Methane plus heavier hydrocarbons and  other impurities</a:t>
            </a:r>
          </a:p>
        </p:txBody>
      </p:sp>
      <p:sp>
        <p:nvSpPr>
          <p:cNvPr id="221188" name="Text Box 4"/>
          <p:cNvSpPr txBox="1">
            <a:spLocks noChangeArrowheads="1"/>
          </p:cNvSpPr>
          <p:nvPr/>
        </p:nvSpPr>
        <p:spPr bwMode="auto">
          <a:xfrm>
            <a:off x="6172200" y="0"/>
            <a:ext cx="2916183" cy="3539430"/>
          </a:xfrm>
          <a:prstGeom prst="rect">
            <a:avLst/>
          </a:prstGeom>
          <a:noFill/>
          <a:ln w="50800">
            <a:noFill/>
            <a:miter lim="800000"/>
            <a:headEnd/>
            <a:tailEnd/>
          </a:ln>
          <a:effectLst/>
        </p:spPr>
        <p:txBody>
          <a:bodyPr wrap="none">
            <a:spAutoFit/>
          </a:bodyPr>
          <a:lstStyle/>
          <a:p>
            <a:r>
              <a:rPr lang="en-US"/>
              <a:t>Harder to transport</a:t>
            </a:r>
          </a:p>
          <a:p>
            <a:r>
              <a:rPr lang="en-US"/>
              <a:t>Easy to use</a:t>
            </a:r>
          </a:p>
          <a:p>
            <a:r>
              <a:rPr lang="en-US"/>
              <a:t>Clean burning</a:t>
            </a:r>
          </a:p>
          <a:p>
            <a:endParaRPr lang="en-US"/>
          </a:p>
          <a:p>
            <a:r>
              <a:rPr lang="en-US"/>
              <a:t>Fossil fuel</a:t>
            </a:r>
          </a:p>
          <a:p>
            <a:r>
              <a:rPr lang="en-US"/>
              <a:t>Releases Carbon</a:t>
            </a:r>
          </a:p>
          <a:p>
            <a:r>
              <a:rPr lang="en-US"/>
              <a:t>Non-renewable</a:t>
            </a:r>
          </a:p>
          <a:p>
            <a:endParaRPr lang="en-US"/>
          </a:p>
        </p:txBody>
      </p:sp>
      <p:pic>
        <p:nvPicPr>
          <p:cNvPr id="221189" name="Picture 5"/>
          <p:cNvPicPr>
            <a:picLocks noChangeAspect="1" noChangeArrowheads="1"/>
          </p:cNvPicPr>
          <p:nvPr/>
        </p:nvPicPr>
        <p:blipFill>
          <a:blip r:embed="rId2" cstate="print"/>
          <a:srcRect/>
          <a:stretch>
            <a:fillRect/>
          </a:stretch>
        </p:blipFill>
        <p:spPr bwMode="auto">
          <a:xfrm>
            <a:off x="0" y="2432845"/>
            <a:ext cx="6019800" cy="3282156"/>
          </a:xfrm>
          <a:prstGeom prst="rect">
            <a:avLst/>
          </a:prstGeom>
          <a:noFill/>
          <a:ln w="50800">
            <a:noFill/>
            <a:miter lim="800000"/>
            <a:headEnd/>
            <a:tailEnd/>
          </a:ln>
          <a:effectLst/>
        </p:spPr>
      </p:pic>
      <p:sp>
        <p:nvSpPr>
          <p:cNvPr id="5" name="TextBox 4"/>
          <p:cNvSpPr txBox="1"/>
          <p:nvPr/>
        </p:nvSpPr>
        <p:spPr>
          <a:xfrm>
            <a:off x="228600" y="1866900"/>
            <a:ext cx="2707793" cy="523220"/>
          </a:xfrm>
          <a:prstGeom prst="rect">
            <a:avLst/>
          </a:prstGeom>
          <a:noFill/>
        </p:spPr>
        <p:txBody>
          <a:bodyPr wrap="none" rtlCol="0">
            <a:spAutoFit/>
          </a:bodyPr>
          <a:lstStyle/>
          <a:p>
            <a:r>
              <a:rPr lang="en-US" dirty="0" smtClean="0"/>
              <a:t>CPE&gt;IE&gt;KE&gt;EE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dissolve">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dissolve">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dissolve">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88">
                                            <p:txEl>
                                              <p:pRg st="4" end="4"/>
                                            </p:txEl>
                                          </p:spTgt>
                                        </p:tgtEl>
                                        <p:attrNameLst>
                                          <p:attrName>style.visibility</p:attrName>
                                        </p:attrNameLst>
                                      </p:cBhvr>
                                      <p:to>
                                        <p:strVal val="visible"/>
                                      </p:to>
                                    </p:set>
                                    <p:animEffect transition="in" filter="dissolve">
                                      <p:cBhvr>
                                        <p:cTn id="22" dur="500"/>
                                        <p:tgtEl>
                                          <p:spTgt spid="22118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88">
                                            <p:txEl>
                                              <p:pRg st="5" end="5"/>
                                            </p:txEl>
                                          </p:spTgt>
                                        </p:tgtEl>
                                        <p:attrNameLst>
                                          <p:attrName>style.visibility</p:attrName>
                                        </p:attrNameLst>
                                      </p:cBhvr>
                                      <p:to>
                                        <p:strVal val="visible"/>
                                      </p:to>
                                    </p:set>
                                    <p:animEffect transition="in" filter="dissolve">
                                      <p:cBhvr>
                                        <p:cTn id="27" dur="500"/>
                                        <p:tgtEl>
                                          <p:spTgt spid="2211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1188">
                                            <p:txEl>
                                              <p:pRg st="6" end="6"/>
                                            </p:txEl>
                                          </p:spTgt>
                                        </p:tgtEl>
                                        <p:attrNameLst>
                                          <p:attrName>style.visibility</p:attrName>
                                        </p:attrNameLst>
                                      </p:cBhvr>
                                      <p:to>
                                        <p:strVal val="visible"/>
                                      </p:to>
                                    </p:set>
                                    <p:animEffect transition="in" filter="dissolve">
                                      <p:cBhvr>
                                        <p:cTn id="32" dur="500"/>
                                        <p:tgtEl>
                                          <p:spTgt spid="2211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76200" y="37042"/>
            <a:ext cx="5486400" cy="646331"/>
          </a:xfrm>
          <a:prstGeom prst="rect">
            <a:avLst/>
          </a:prstGeom>
          <a:noFill/>
          <a:ln w="50800">
            <a:noFill/>
            <a:miter lim="800000"/>
            <a:headEnd/>
            <a:tailEnd/>
          </a:ln>
          <a:effectLst/>
        </p:spPr>
        <p:txBody>
          <a:bodyPr>
            <a:spAutoFit/>
          </a:bodyPr>
          <a:lstStyle/>
          <a:p>
            <a:r>
              <a:rPr lang="en-US" sz="3600"/>
              <a:t>Coal</a:t>
            </a:r>
            <a:endParaRPr lang="en-US" sz="2400"/>
          </a:p>
        </p:txBody>
      </p:sp>
      <p:sp>
        <p:nvSpPr>
          <p:cNvPr id="222211" name="Text Box 3"/>
          <p:cNvSpPr txBox="1">
            <a:spLocks noChangeArrowheads="1"/>
          </p:cNvSpPr>
          <p:nvPr/>
        </p:nvSpPr>
        <p:spPr bwMode="auto">
          <a:xfrm>
            <a:off x="6172200" y="0"/>
            <a:ext cx="2582758" cy="3539430"/>
          </a:xfrm>
          <a:prstGeom prst="rect">
            <a:avLst/>
          </a:prstGeom>
          <a:noFill/>
          <a:ln w="50800">
            <a:noFill/>
            <a:miter lim="800000"/>
            <a:headEnd/>
            <a:tailEnd/>
          </a:ln>
          <a:effectLst/>
        </p:spPr>
        <p:txBody>
          <a:bodyPr wrap="none">
            <a:spAutoFit/>
          </a:bodyPr>
          <a:lstStyle/>
          <a:p>
            <a:r>
              <a:rPr lang="en-US"/>
              <a:t>Abundant</a:t>
            </a:r>
          </a:p>
          <a:p>
            <a:endParaRPr lang="en-US"/>
          </a:p>
          <a:p>
            <a:r>
              <a:rPr lang="en-US"/>
              <a:t>Fossil fuel</a:t>
            </a:r>
          </a:p>
          <a:p>
            <a:r>
              <a:rPr lang="en-US"/>
              <a:t>Releases Carbon</a:t>
            </a:r>
          </a:p>
          <a:p>
            <a:r>
              <a:rPr lang="en-US"/>
              <a:t>Non-renewable</a:t>
            </a:r>
          </a:p>
          <a:p>
            <a:r>
              <a:rPr lang="en-US"/>
              <a:t>Destroys land</a:t>
            </a:r>
          </a:p>
          <a:p>
            <a:r>
              <a:rPr lang="en-US"/>
              <a:t>Human life</a:t>
            </a:r>
          </a:p>
          <a:p>
            <a:endParaRPr lang="en-US"/>
          </a:p>
        </p:txBody>
      </p:sp>
      <p:pic>
        <p:nvPicPr>
          <p:cNvPr id="222213" name="Picture 5"/>
          <p:cNvPicPr>
            <a:picLocks noChangeAspect="1" noChangeArrowheads="1"/>
          </p:cNvPicPr>
          <p:nvPr/>
        </p:nvPicPr>
        <p:blipFill>
          <a:blip r:embed="rId2" cstate="print"/>
          <a:srcRect/>
          <a:stretch>
            <a:fillRect/>
          </a:stretch>
        </p:blipFill>
        <p:spPr bwMode="auto">
          <a:xfrm>
            <a:off x="0" y="2574396"/>
            <a:ext cx="5562600" cy="3140604"/>
          </a:xfrm>
          <a:prstGeom prst="rect">
            <a:avLst/>
          </a:prstGeom>
          <a:noFill/>
          <a:ln w="50800">
            <a:noFill/>
            <a:miter lim="800000"/>
            <a:headEnd/>
            <a:tailEnd/>
          </a:ln>
          <a:effectLst/>
        </p:spPr>
      </p:pic>
      <p:sp>
        <p:nvSpPr>
          <p:cNvPr id="5" name="TextBox 4"/>
          <p:cNvSpPr txBox="1"/>
          <p:nvPr/>
        </p:nvSpPr>
        <p:spPr>
          <a:xfrm>
            <a:off x="228600" y="1866900"/>
            <a:ext cx="2707793" cy="523220"/>
          </a:xfrm>
          <a:prstGeom prst="rect">
            <a:avLst/>
          </a:prstGeom>
          <a:noFill/>
        </p:spPr>
        <p:txBody>
          <a:bodyPr wrap="none" rtlCol="0">
            <a:spAutoFit/>
          </a:bodyPr>
          <a:lstStyle/>
          <a:p>
            <a:r>
              <a:rPr lang="en-US" dirty="0" smtClean="0"/>
              <a:t>CPE&gt;IE&gt;KE&gt;EE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dissolve">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2211">
                                            <p:txEl>
                                              <p:pRg st="2" end="2"/>
                                            </p:txEl>
                                          </p:spTgt>
                                        </p:tgtEl>
                                        <p:attrNameLst>
                                          <p:attrName>style.visibility</p:attrName>
                                        </p:attrNameLst>
                                      </p:cBhvr>
                                      <p:to>
                                        <p:strVal val="visible"/>
                                      </p:to>
                                    </p:set>
                                    <p:animEffect transition="in" filter="dissolve">
                                      <p:cBhvr>
                                        <p:cTn id="12" dur="500"/>
                                        <p:tgtEl>
                                          <p:spTgt spid="222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2211">
                                            <p:txEl>
                                              <p:pRg st="3" end="3"/>
                                            </p:txEl>
                                          </p:spTgt>
                                        </p:tgtEl>
                                        <p:attrNameLst>
                                          <p:attrName>style.visibility</p:attrName>
                                        </p:attrNameLst>
                                      </p:cBhvr>
                                      <p:to>
                                        <p:strVal val="visible"/>
                                      </p:to>
                                    </p:set>
                                    <p:animEffect transition="in" filter="dissolve">
                                      <p:cBhvr>
                                        <p:cTn id="17" dur="500"/>
                                        <p:tgtEl>
                                          <p:spTgt spid="222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2211">
                                            <p:txEl>
                                              <p:pRg st="4" end="4"/>
                                            </p:txEl>
                                          </p:spTgt>
                                        </p:tgtEl>
                                        <p:attrNameLst>
                                          <p:attrName>style.visibility</p:attrName>
                                        </p:attrNameLst>
                                      </p:cBhvr>
                                      <p:to>
                                        <p:strVal val="visible"/>
                                      </p:to>
                                    </p:set>
                                    <p:animEffect transition="in" filter="dissolve">
                                      <p:cBhvr>
                                        <p:cTn id="22" dur="500"/>
                                        <p:tgtEl>
                                          <p:spTgt spid="2222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2211">
                                            <p:txEl>
                                              <p:pRg st="5" end="5"/>
                                            </p:txEl>
                                          </p:spTgt>
                                        </p:tgtEl>
                                        <p:attrNameLst>
                                          <p:attrName>style.visibility</p:attrName>
                                        </p:attrNameLst>
                                      </p:cBhvr>
                                      <p:to>
                                        <p:strVal val="visible"/>
                                      </p:to>
                                    </p:set>
                                    <p:animEffect transition="in" filter="dissolve">
                                      <p:cBhvr>
                                        <p:cTn id="27" dur="500"/>
                                        <p:tgtEl>
                                          <p:spTgt spid="2222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2211">
                                            <p:txEl>
                                              <p:pRg st="6" end="6"/>
                                            </p:txEl>
                                          </p:spTgt>
                                        </p:tgtEl>
                                        <p:attrNameLst>
                                          <p:attrName>style.visibility</p:attrName>
                                        </p:attrNameLst>
                                      </p:cBhvr>
                                      <p:to>
                                        <p:strVal val="visible"/>
                                      </p:to>
                                    </p:set>
                                    <p:animEffect transition="in" filter="dissolve">
                                      <p:cBhvr>
                                        <p:cTn id="32"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76200" y="37042"/>
            <a:ext cx="5486400" cy="646331"/>
          </a:xfrm>
          <a:prstGeom prst="rect">
            <a:avLst/>
          </a:prstGeom>
          <a:noFill/>
          <a:ln w="50800">
            <a:noFill/>
            <a:miter lim="800000"/>
            <a:headEnd/>
            <a:tailEnd/>
          </a:ln>
          <a:effectLst/>
        </p:spPr>
        <p:txBody>
          <a:bodyPr>
            <a:spAutoFit/>
          </a:bodyPr>
          <a:lstStyle/>
          <a:p>
            <a:r>
              <a:rPr lang="en-US" sz="3600" dirty="0"/>
              <a:t>Hydroelectric</a:t>
            </a:r>
            <a:endParaRPr lang="en-US" sz="2400" dirty="0"/>
          </a:p>
        </p:txBody>
      </p:sp>
      <p:sp>
        <p:nvSpPr>
          <p:cNvPr id="223235" name="Text Box 3"/>
          <p:cNvSpPr txBox="1">
            <a:spLocks noChangeArrowheads="1"/>
          </p:cNvSpPr>
          <p:nvPr/>
        </p:nvSpPr>
        <p:spPr bwMode="auto">
          <a:xfrm>
            <a:off x="5557838" y="317500"/>
            <a:ext cx="3709670" cy="3108543"/>
          </a:xfrm>
          <a:prstGeom prst="rect">
            <a:avLst/>
          </a:prstGeom>
          <a:noFill/>
          <a:ln w="50800">
            <a:noFill/>
            <a:miter lim="800000"/>
            <a:headEnd/>
            <a:tailEnd/>
          </a:ln>
          <a:effectLst/>
        </p:spPr>
        <p:txBody>
          <a:bodyPr wrap="none">
            <a:spAutoFit/>
          </a:bodyPr>
          <a:lstStyle/>
          <a:p>
            <a:r>
              <a:rPr lang="en-US"/>
              <a:t>Renewable</a:t>
            </a:r>
          </a:p>
          <a:p>
            <a:r>
              <a:rPr lang="en-US"/>
              <a:t>Does not release carbon </a:t>
            </a:r>
          </a:p>
          <a:p>
            <a:endParaRPr lang="en-US"/>
          </a:p>
          <a:p>
            <a:r>
              <a:rPr lang="en-US"/>
              <a:t>Kills fish</a:t>
            </a:r>
          </a:p>
          <a:p>
            <a:r>
              <a:rPr lang="en-US"/>
              <a:t>Stagnates rivers</a:t>
            </a:r>
          </a:p>
          <a:p>
            <a:endParaRPr lang="en-US"/>
          </a:p>
          <a:p>
            <a:endParaRPr lang="en-US"/>
          </a:p>
        </p:txBody>
      </p:sp>
      <p:pic>
        <p:nvPicPr>
          <p:cNvPr id="223237" name="Picture 5"/>
          <p:cNvPicPr>
            <a:picLocks noChangeAspect="1" noChangeArrowheads="1"/>
          </p:cNvPicPr>
          <p:nvPr/>
        </p:nvPicPr>
        <p:blipFill>
          <a:blip r:embed="rId2" cstate="print"/>
          <a:srcRect/>
          <a:stretch>
            <a:fillRect/>
          </a:stretch>
        </p:blipFill>
        <p:spPr bwMode="auto">
          <a:xfrm>
            <a:off x="0" y="3389313"/>
            <a:ext cx="4267200" cy="2325688"/>
          </a:xfrm>
          <a:prstGeom prst="rect">
            <a:avLst/>
          </a:prstGeom>
          <a:noFill/>
          <a:ln w="50800">
            <a:noFill/>
            <a:miter lim="800000"/>
            <a:headEnd/>
            <a:tailEnd/>
          </a:ln>
          <a:effectLst/>
        </p:spPr>
      </p:pic>
      <p:pic>
        <p:nvPicPr>
          <p:cNvPr id="223238" name="Picture 6"/>
          <p:cNvPicPr>
            <a:picLocks noChangeAspect="1" noChangeArrowheads="1"/>
          </p:cNvPicPr>
          <p:nvPr/>
        </p:nvPicPr>
        <p:blipFill>
          <a:blip r:embed="rId3" cstate="print"/>
          <a:srcRect/>
          <a:stretch>
            <a:fillRect/>
          </a:stretch>
        </p:blipFill>
        <p:spPr bwMode="auto">
          <a:xfrm>
            <a:off x="5334000" y="3341688"/>
            <a:ext cx="3810000" cy="2373313"/>
          </a:xfrm>
          <a:prstGeom prst="rect">
            <a:avLst/>
          </a:prstGeom>
          <a:noFill/>
          <a:ln w="50800">
            <a:noFill/>
            <a:miter lim="800000"/>
            <a:headEnd/>
            <a:tailEnd/>
          </a:ln>
          <a:effectLst/>
        </p:spPr>
      </p:pic>
      <p:pic>
        <p:nvPicPr>
          <p:cNvPr id="223239" name="Picture 7"/>
          <p:cNvPicPr>
            <a:picLocks noChangeAspect="1" noChangeArrowheads="1"/>
          </p:cNvPicPr>
          <p:nvPr/>
        </p:nvPicPr>
        <p:blipFill>
          <a:blip r:embed="rId4" cstate="print"/>
          <a:srcRect/>
          <a:stretch>
            <a:fillRect/>
          </a:stretch>
        </p:blipFill>
        <p:spPr bwMode="auto">
          <a:xfrm>
            <a:off x="1" y="571500"/>
            <a:ext cx="2773363" cy="2794000"/>
          </a:xfrm>
          <a:prstGeom prst="rect">
            <a:avLst/>
          </a:prstGeom>
          <a:noFill/>
          <a:ln w="50800">
            <a:noFill/>
            <a:miter lim="800000"/>
            <a:headEnd/>
            <a:tailEnd/>
          </a:ln>
          <a:effectLst/>
        </p:spPr>
      </p:pic>
      <p:sp>
        <p:nvSpPr>
          <p:cNvPr id="7" name="TextBox 6"/>
          <p:cNvSpPr txBox="1"/>
          <p:nvPr/>
        </p:nvSpPr>
        <p:spPr>
          <a:xfrm>
            <a:off x="3276600" y="2705100"/>
            <a:ext cx="2186817" cy="523220"/>
          </a:xfrm>
          <a:prstGeom prst="rect">
            <a:avLst/>
          </a:prstGeom>
          <a:noFill/>
        </p:spPr>
        <p:txBody>
          <a:bodyPr wrap="none" rtlCol="0">
            <a:spAutoFit/>
          </a:bodyPr>
          <a:lstStyle/>
          <a:p>
            <a:r>
              <a:rPr lang="en-US" dirty="0" smtClean="0"/>
              <a:t>GPE&gt;KE&gt;EE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dissolve">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dissolve">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3235">
                                            <p:txEl>
                                              <p:pRg st="3" end="3"/>
                                            </p:txEl>
                                          </p:spTgt>
                                        </p:tgtEl>
                                        <p:attrNameLst>
                                          <p:attrName>style.visibility</p:attrName>
                                        </p:attrNameLst>
                                      </p:cBhvr>
                                      <p:to>
                                        <p:strVal val="visible"/>
                                      </p:to>
                                    </p:set>
                                    <p:animEffect transition="in" filter="dissolve">
                                      <p:cBhvr>
                                        <p:cTn id="17" dur="500"/>
                                        <p:tgtEl>
                                          <p:spTgt spid="2232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3235">
                                            <p:txEl>
                                              <p:pRg st="4" end="4"/>
                                            </p:txEl>
                                          </p:spTgt>
                                        </p:tgtEl>
                                        <p:attrNameLst>
                                          <p:attrName>style.visibility</p:attrName>
                                        </p:attrNameLst>
                                      </p:cBhvr>
                                      <p:to>
                                        <p:strVal val="visible"/>
                                      </p:to>
                                    </p:set>
                                    <p:animEffect transition="in" filter="dissolve">
                                      <p:cBhvr>
                                        <p:cTn id="22" dur="500"/>
                                        <p:tgtEl>
                                          <p:spTgt spid="223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descr="Image result for pumped storage diagram"/>
          <p:cNvPicPr>
            <a:picLocks noChangeAspect="1" noChangeArrowheads="1"/>
          </p:cNvPicPr>
          <p:nvPr/>
        </p:nvPicPr>
        <p:blipFill>
          <a:blip r:embed="rId2" cstate="print"/>
          <a:srcRect/>
          <a:stretch>
            <a:fillRect/>
          </a:stretch>
        </p:blipFill>
        <p:spPr bwMode="auto">
          <a:xfrm>
            <a:off x="228601" y="895350"/>
            <a:ext cx="5791200" cy="3676722"/>
          </a:xfrm>
          <a:prstGeom prst="rect">
            <a:avLst/>
          </a:prstGeom>
          <a:noFill/>
        </p:spPr>
      </p:pic>
      <p:sp>
        <p:nvSpPr>
          <p:cNvPr id="5" name="Text Box 2"/>
          <p:cNvSpPr txBox="1">
            <a:spLocks noChangeArrowheads="1"/>
          </p:cNvSpPr>
          <p:nvPr/>
        </p:nvSpPr>
        <p:spPr bwMode="auto">
          <a:xfrm>
            <a:off x="76200" y="37042"/>
            <a:ext cx="6629400" cy="646331"/>
          </a:xfrm>
          <a:prstGeom prst="rect">
            <a:avLst/>
          </a:prstGeom>
          <a:noFill/>
          <a:ln w="50800">
            <a:noFill/>
            <a:miter lim="800000"/>
            <a:headEnd/>
            <a:tailEnd/>
          </a:ln>
          <a:effectLst/>
        </p:spPr>
        <p:txBody>
          <a:bodyPr wrap="square">
            <a:spAutoFit/>
          </a:bodyPr>
          <a:lstStyle/>
          <a:p>
            <a:r>
              <a:rPr lang="en-US" sz="3600" dirty="0" smtClean="0"/>
              <a:t>Pumped Hydroelectric (storage)</a:t>
            </a:r>
            <a:endParaRPr lang="en-US" sz="2400" dirty="0"/>
          </a:p>
        </p:txBody>
      </p:sp>
      <p:sp>
        <p:nvSpPr>
          <p:cNvPr id="4" name="TextBox 3"/>
          <p:cNvSpPr txBox="1"/>
          <p:nvPr/>
        </p:nvSpPr>
        <p:spPr>
          <a:xfrm>
            <a:off x="5715000" y="1790700"/>
            <a:ext cx="3134191" cy="954107"/>
          </a:xfrm>
          <a:prstGeom prst="rect">
            <a:avLst/>
          </a:prstGeom>
          <a:noFill/>
        </p:spPr>
        <p:txBody>
          <a:bodyPr wrap="none" rtlCol="0">
            <a:spAutoFit/>
          </a:bodyPr>
          <a:lstStyle/>
          <a:p>
            <a:r>
              <a:rPr lang="en-US" dirty="0" smtClean="0"/>
              <a:t>Store: EE&gt;KE&gt;GPE</a:t>
            </a:r>
          </a:p>
          <a:p>
            <a:r>
              <a:rPr lang="en-US" dirty="0" smtClean="0"/>
              <a:t>Use:   GPE&gt;KE&gt;EE</a:t>
            </a:r>
            <a:endParaRPr lang="en-US"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508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TotalTime>
  <Words>285</Words>
  <Application>Microsoft Office PowerPoint</Application>
  <PresentationFormat>On-screen Show (16:10)</PresentationFormat>
  <Paragraphs>89</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Chris Murray</cp:lastModifiedBy>
  <cp:revision>399</cp:revision>
  <dcterms:created xsi:type="dcterms:W3CDTF">2001-03-01T17:38:38Z</dcterms:created>
  <dcterms:modified xsi:type="dcterms:W3CDTF">2019-08-22T21:59:47Z</dcterms:modified>
</cp:coreProperties>
</file>