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316" r:id="rId3"/>
    <p:sldId id="331" r:id="rId4"/>
    <p:sldId id="317" r:id="rId5"/>
    <p:sldId id="332" r:id="rId6"/>
    <p:sldId id="318" r:id="rId7"/>
    <p:sldId id="330" r:id="rId8"/>
    <p:sldId id="321" r:id="rId9"/>
    <p:sldId id="328" r:id="rId10"/>
    <p:sldId id="329" r:id="rId11"/>
    <p:sldId id="320" r:id="rId1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66" d="100"/>
          <a:sy n="66" d="100"/>
        </p:scale>
        <p:origin x="-2934" y="-12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34C7F8-6CC3-4569-8AE8-EF3107D7F1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8172-304D-4685-8BAC-2D9A1ABD4E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19C5F-43F2-4E91-A8CC-5ADAF42E3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0AF89-B5C2-453D-916B-978663358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25A31-F0CD-483F-80A4-EE9023A2C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869BE-3D01-44EE-9AB8-F891A21D5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80297-B380-43E5-8B6E-9A8480120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8C2A2-2F2C-494A-80F1-358E655CC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B0032-A0DD-4243-A80B-248BEB1DD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A2388-4103-4124-AE2C-F212D81CD5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2FC0-E6D6-4322-8341-49DBFA08F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54F3D-454C-4CFE-B96F-21EEEB68AF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172919-22B9-4B30-BD60-D1A20103BD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7526" y="381000"/>
            <a:ext cx="80930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u="sng" dirty="0" smtClean="0"/>
              <a:t>Still </a:t>
            </a:r>
            <a:r>
              <a:rPr lang="en-US" sz="4000" b="1" u="sng" smtClean="0"/>
              <a:t>needs work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07534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442341"/>
            <a:ext cx="4648200" cy="3272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75" name="Text Box 1039"/>
          <p:cNvSpPr txBox="1">
            <a:spLocks noChangeArrowheads="1"/>
          </p:cNvSpPr>
          <p:nvPr/>
        </p:nvSpPr>
        <p:spPr bwMode="auto">
          <a:xfrm>
            <a:off x="6019801" y="0"/>
            <a:ext cx="3124200" cy="178510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Symbol" pitchFamily="18" charset="2"/>
              </a:rPr>
              <a:t>Isothermal = Constant </a:t>
            </a:r>
            <a:r>
              <a:rPr lang="en-US" sz="2400" dirty="0" smtClean="0">
                <a:sym typeface="Symbol" pitchFamily="18" charset="2"/>
              </a:rPr>
              <a:t>Temperature – how? </a:t>
            </a:r>
            <a:endParaRPr lang="en-US" sz="2400" dirty="0" smtClean="0">
              <a:sym typeface="Symbol" pitchFamily="18" charset="2"/>
            </a:endParaRPr>
          </a:p>
          <a:p>
            <a:r>
              <a:rPr lang="en-US" sz="1600" dirty="0" smtClean="0">
                <a:sym typeface="Symbol" pitchFamily="18" charset="2"/>
              </a:rPr>
              <a:t>PV = PV</a:t>
            </a:r>
          </a:p>
          <a:p>
            <a:r>
              <a:rPr lang="en-US" sz="1600" dirty="0" smtClean="0">
                <a:sym typeface="Symbol" pitchFamily="18" charset="2"/>
              </a:rPr>
              <a:t>Q = </a:t>
            </a:r>
            <a:r>
              <a:rPr lang="en-US" sz="1600" dirty="0" smtClean="0"/>
              <a:t>U + </a:t>
            </a:r>
            <a:r>
              <a:rPr lang="en-US" sz="1600" dirty="0" smtClean="0">
                <a:sym typeface="Symbol" pitchFamily="18" charset="2"/>
              </a:rPr>
              <a:t>W for expansion/compression</a:t>
            </a:r>
          </a:p>
          <a:p>
            <a:endParaRPr lang="en-US" sz="1400" dirty="0">
              <a:sym typeface="Symbol" pitchFamily="18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30913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8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8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" y="-38100"/>
            <a:ext cx="2604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/>
              <a:t>P-V diagrams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127500"/>
            <a:ext cx="63246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ym typeface="Symbol" pitchFamily="18" charset="2"/>
              </a:rPr>
              <a:t>The axes</a:t>
            </a:r>
          </a:p>
          <a:p>
            <a:r>
              <a:rPr lang="en-US" dirty="0">
                <a:sym typeface="Symbol" pitchFamily="18" charset="2"/>
              </a:rPr>
              <a:t>Change volume?</a:t>
            </a:r>
          </a:p>
          <a:p>
            <a:r>
              <a:rPr lang="en-US" dirty="0">
                <a:sym typeface="Symbol" pitchFamily="18" charset="2"/>
              </a:rPr>
              <a:t>Change pressure?</a:t>
            </a:r>
            <a:endParaRPr lang="en-US" dirty="0"/>
          </a:p>
        </p:txBody>
      </p:sp>
      <p:grpSp>
        <p:nvGrpSpPr>
          <p:cNvPr id="163856" name="Group 16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855" name="Group 15"/>
            <p:cNvGrpSpPr>
              <a:grpSpLocks/>
            </p:cNvGrpSpPr>
            <p:nvPr/>
          </p:nvGrpSpPr>
          <p:grpSpPr bwMode="auto">
            <a:xfrm rot="-5400000">
              <a:off x="-445" y="1230"/>
              <a:ext cx="1810" cy="330"/>
              <a:chOff x="1866" y="3449"/>
              <a:chExt cx="1810" cy="330"/>
            </a:xfrm>
          </p:grpSpPr>
          <p:sp>
            <p:nvSpPr>
              <p:cNvPr id="163852" name="Text Box 12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3854" name="Line 14"/>
              <p:cNvSpPr>
                <a:spLocks noChangeShapeType="1"/>
              </p:cNvSpPr>
              <p:nvPr/>
            </p:nvSpPr>
            <p:spPr bwMode="auto">
              <a:xfrm>
                <a:off x="2956" y="362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860" name="Group 20"/>
          <p:cNvGrpSpPr>
            <a:grpSpLocks/>
          </p:cNvGrpSpPr>
          <p:nvPr/>
        </p:nvGrpSpPr>
        <p:grpSpPr bwMode="auto">
          <a:xfrm>
            <a:off x="1981201" y="690564"/>
            <a:ext cx="3951288" cy="523876"/>
            <a:chOff x="1248" y="522"/>
            <a:chExt cx="2489" cy="396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86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Text Box 19"/>
            <p:cNvSpPr txBox="1">
              <a:spLocks noChangeArrowheads="1"/>
            </p:cNvSpPr>
            <p:nvPr/>
          </p:nvSpPr>
          <p:spPr bwMode="auto">
            <a:xfrm>
              <a:off x="1334" y="522"/>
              <a:ext cx="2403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Isobaric Expansion (+</a:t>
              </a:r>
              <a:r>
                <a:rPr lang="en-US" dirty="0">
                  <a:sym typeface="Symbol" pitchFamily="18" charset="2"/>
                </a:rPr>
                <a:t>W)</a:t>
              </a:r>
            </a:p>
          </p:txBody>
        </p:sp>
      </p:grpSp>
      <p:grpSp>
        <p:nvGrpSpPr>
          <p:cNvPr id="163863" name="Group 23"/>
          <p:cNvGrpSpPr>
            <a:grpSpLocks/>
          </p:cNvGrpSpPr>
          <p:nvPr/>
        </p:nvGrpSpPr>
        <p:grpSpPr bwMode="auto">
          <a:xfrm>
            <a:off x="1981201" y="1916906"/>
            <a:ext cx="4111625" cy="523874"/>
            <a:chOff x="1248" y="1449"/>
            <a:chExt cx="2590" cy="396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1248" y="182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Text Box 22"/>
            <p:cNvSpPr txBox="1">
              <a:spLocks noChangeArrowheads="1"/>
            </p:cNvSpPr>
            <p:nvPr/>
          </p:nvSpPr>
          <p:spPr bwMode="auto">
            <a:xfrm>
              <a:off x="1248" y="1449"/>
              <a:ext cx="2590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Isobaric Compression (-</a:t>
              </a:r>
              <a:r>
                <a:rPr lang="en-US">
                  <a:sym typeface="Symbol" pitchFamily="18" charset="2"/>
                </a:rPr>
                <a:t>W)</a:t>
              </a:r>
              <a:endParaRPr lang="en-US"/>
            </a:p>
          </p:txBody>
        </p:sp>
      </p:grp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5470525" y="4056063"/>
            <a:ext cx="2478564" cy="95410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Iso</a:t>
            </a:r>
            <a:r>
              <a:rPr lang="en-US" dirty="0"/>
              <a:t> = same</a:t>
            </a:r>
          </a:p>
          <a:p>
            <a:r>
              <a:rPr lang="en-US" dirty="0"/>
              <a:t>baric = pressure</a:t>
            </a:r>
          </a:p>
        </p:txBody>
      </p:sp>
      <p:pic>
        <p:nvPicPr>
          <p:cNvPr id="163865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27000"/>
            <a:ext cx="187166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build="p" autoUpdateAnimBg="0"/>
      <p:bldP spid="16386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1" y="-38100"/>
            <a:ext cx="2604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/>
              <a:t>P-V diagrams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228600" y="4127500"/>
            <a:ext cx="84582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W = 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ΔU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nR</a:t>
            </a:r>
            <a:r>
              <a:rPr lang="el-GR" dirty="0" smtClean="0">
                <a:sym typeface="Symbol" pitchFamily="18" charset="2"/>
              </a:rPr>
              <a:t> Δ </a:t>
            </a:r>
            <a:r>
              <a:rPr lang="en-US" dirty="0" smtClean="0">
                <a:sym typeface="Symbol" pitchFamily="18" charset="2"/>
              </a:rPr>
              <a:t>T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 (not in the packet) </a:t>
            </a:r>
            <a:endParaRPr lang="en-US" dirty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3846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3847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3851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 rot="-5400000">
              <a:off x="-445" y="1230"/>
              <a:ext cx="1810" cy="330"/>
              <a:chOff x="1866" y="3449"/>
              <a:chExt cx="1810" cy="330"/>
            </a:xfrm>
          </p:grpSpPr>
          <p:sp>
            <p:nvSpPr>
              <p:cNvPr id="163852" name="Text Box 12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3854" name="Line 14"/>
              <p:cNvSpPr>
                <a:spLocks noChangeShapeType="1"/>
              </p:cNvSpPr>
              <p:nvPr/>
            </p:nvSpPr>
            <p:spPr bwMode="auto">
              <a:xfrm>
                <a:off x="2956" y="362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981201" y="690564"/>
            <a:ext cx="3951288" cy="523876"/>
            <a:chOff x="1248" y="522"/>
            <a:chExt cx="2489" cy="396"/>
          </a:xfrm>
        </p:grpSpPr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1248" y="86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Text Box 19"/>
            <p:cNvSpPr txBox="1">
              <a:spLocks noChangeArrowheads="1"/>
            </p:cNvSpPr>
            <p:nvPr/>
          </p:nvSpPr>
          <p:spPr bwMode="auto">
            <a:xfrm>
              <a:off x="1334" y="522"/>
              <a:ext cx="2403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Isobaric Expansion (+</a:t>
              </a:r>
              <a:r>
                <a:rPr lang="en-US" dirty="0">
                  <a:sym typeface="Symbol" pitchFamily="18" charset="2"/>
                </a:rPr>
                <a:t>W)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981201" y="1916906"/>
            <a:ext cx="4111625" cy="523874"/>
            <a:chOff x="1248" y="1449"/>
            <a:chExt cx="2590" cy="396"/>
          </a:xfrm>
        </p:grpSpPr>
        <p:sp>
          <p:nvSpPr>
            <p:cNvPr id="163861" name="Line 21"/>
            <p:cNvSpPr>
              <a:spLocks noChangeShapeType="1"/>
            </p:cNvSpPr>
            <p:nvPr/>
          </p:nvSpPr>
          <p:spPr bwMode="auto">
            <a:xfrm flipH="1">
              <a:off x="1248" y="1824"/>
              <a:ext cx="20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Text Box 22"/>
            <p:cNvSpPr txBox="1">
              <a:spLocks noChangeArrowheads="1"/>
            </p:cNvSpPr>
            <p:nvPr/>
          </p:nvSpPr>
          <p:spPr bwMode="auto">
            <a:xfrm>
              <a:off x="1248" y="1449"/>
              <a:ext cx="2590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Isobaric Compression (-</a:t>
              </a:r>
              <a:r>
                <a:rPr lang="en-US" dirty="0">
                  <a:sym typeface="Symbol" pitchFamily="18" charset="2"/>
                </a:rPr>
                <a:t>W)</a:t>
              </a:r>
              <a:endParaRPr lang="en-US" dirty="0"/>
            </a:p>
          </p:txBody>
        </p:sp>
      </p:grpSp>
      <p:pic>
        <p:nvPicPr>
          <p:cNvPr id="163865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27000"/>
            <a:ext cx="187166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" y="-38100"/>
            <a:ext cx="2604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/>
              <a:t>P-V diagrams</a:t>
            </a:r>
          </a:p>
        </p:txBody>
      </p:sp>
      <p:pic>
        <p:nvPicPr>
          <p:cNvPr id="164869" name="Picture 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27000"/>
            <a:ext cx="1871662" cy="3619500"/>
          </a:xfrm>
          <a:prstGeom prst="rect">
            <a:avLst/>
          </a:prstGeom>
          <a:noFill/>
        </p:spPr>
      </p:pic>
      <p:grpSp>
        <p:nvGrpSpPr>
          <p:cNvPr id="164870" name="Group 6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876" name="Group 12"/>
            <p:cNvGrpSpPr>
              <a:grpSpLocks/>
            </p:cNvGrpSpPr>
            <p:nvPr/>
          </p:nvGrpSpPr>
          <p:grpSpPr bwMode="auto">
            <a:xfrm rot="-5400000">
              <a:off x="-377" y="1297"/>
              <a:ext cx="1675" cy="330"/>
              <a:chOff x="1866" y="3449"/>
              <a:chExt cx="1675" cy="330"/>
            </a:xfrm>
          </p:grpSpPr>
          <p:sp>
            <p:nvSpPr>
              <p:cNvPr id="164877" name="Text Box 13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4888" name="Group 24"/>
          <p:cNvGrpSpPr>
            <a:grpSpLocks/>
          </p:cNvGrpSpPr>
          <p:nvPr/>
        </p:nvGrpSpPr>
        <p:grpSpPr bwMode="auto">
          <a:xfrm>
            <a:off x="593725" y="1333500"/>
            <a:ext cx="3802063" cy="4044157"/>
            <a:chOff x="374" y="1008"/>
            <a:chExt cx="2395" cy="3057"/>
          </a:xfrm>
        </p:grpSpPr>
        <p:sp>
          <p:nvSpPr>
            <p:cNvPr id="164885" name="Line 21"/>
            <p:cNvSpPr>
              <a:spLocks noChangeShapeType="1"/>
            </p:cNvSpPr>
            <p:nvPr/>
          </p:nvSpPr>
          <p:spPr bwMode="auto">
            <a:xfrm flipV="1">
              <a:off x="1728" y="1008"/>
              <a:ext cx="0" cy="12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6" name="Line 22"/>
            <p:cNvSpPr>
              <a:spLocks noChangeShapeType="1"/>
            </p:cNvSpPr>
            <p:nvPr/>
          </p:nvSpPr>
          <p:spPr bwMode="auto">
            <a:xfrm>
              <a:off x="2112" y="1056"/>
              <a:ext cx="0" cy="12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87" name="Text Box 23"/>
            <p:cNvSpPr txBox="1">
              <a:spLocks noChangeArrowheads="1"/>
            </p:cNvSpPr>
            <p:nvPr/>
          </p:nvSpPr>
          <p:spPr bwMode="auto">
            <a:xfrm>
              <a:off x="374" y="3018"/>
              <a:ext cx="2395" cy="1047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Isochoric = same volume</a:t>
              </a:r>
            </a:p>
            <a:p>
              <a:r>
                <a:rPr lang="en-US"/>
                <a:t>(closed container)</a:t>
              </a:r>
            </a:p>
            <a:p>
              <a:r>
                <a:rPr lang="en-US"/>
                <a:t>how does it happen?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1" y="-38100"/>
            <a:ext cx="2604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 dirty="0"/>
              <a:t>P-V diagrams</a:t>
            </a:r>
          </a:p>
        </p:txBody>
      </p:sp>
      <p:pic>
        <p:nvPicPr>
          <p:cNvPr id="164869" name="Picture 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19938" y="127000"/>
            <a:ext cx="1871662" cy="3619500"/>
          </a:xfrm>
          <a:prstGeom prst="rect">
            <a:avLst/>
          </a:prstGeom>
          <a:noFill/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4871" name="Rectangle 7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872" name="Line 8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9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Text Box 10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4875" name="Line 11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-5400000">
              <a:off x="-377" y="1297"/>
              <a:ext cx="1675" cy="330"/>
              <a:chOff x="1866" y="3449"/>
              <a:chExt cx="1675" cy="330"/>
            </a:xfrm>
          </p:grpSpPr>
          <p:sp>
            <p:nvSpPr>
              <p:cNvPr id="164877" name="Text Box 13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>
                <a:off x="2821" y="3626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885" name="Line 21"/>
          <p:cNvSpPr>
            <a:spLocks noChangeShapeType="1"/>
          </p:cNvSpPr>
          <p:nvPr/>
        </p:nvSpPr>
        <p:spPr bwMode="auto">
          <a:xfrm flipV="1">
            <a:off x="2743200" y="1333500"/>
            <a:ext cx="0" cy="17145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4886" name="Line 22"/>
          <p:cNvSpPr>
            <a:spLocks noChangeShapeType="1"/>
          </p:cNvSpPr>
          <p:nvPr/>
        </p:nvSpPr>
        <p:spPr bwMode="auto">
          <a:xfrm>
            <a:off x="3352800" y="1397000"/>
            <a:ext cx="0" cy="165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28600" y="4127500"/>
            <a:ext cx="845820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W = P 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V = 0</a:t>
            </a:r>
          </a:p>
          <a:p>
            <a:endParaRPr lang="en-US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ΔU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nR</a:t>
            </a:r>
            <a:r>
              <a:rPr lang="el-GR" dirty="0" smtClean="0">
                <a:sym typeface="Symbol" pitchFamily="18" charset="2"/>
              </a:rPr>
              <a:t> Δ </a:t>
            </a:r>
            <a:r>
              <a:rPr lang="en-US" dirty="0" smtClean="0">
                <a:sym typeface="Symbol" pitchFamily="18" charset="2"/>
              </a:rPr>
              <a:t>T = </a:t>
            </a:r>
            <a:r>
              <a:rPr lang="en-US" baseline="30000" dirty="0" smtClean="0">
                <a:sym typeface="Symbol" pitchFamily="18" charset="2"/>
              </a:rPr>
              <a:t>3</a:t>
            </a:r>
            <a:r>
              <a:rPr lang="en-US" dirty="0" smtClean="0">
                <a:sym typeface="Symbol" pitchFamily="18" charset="2"/>
              </a:rPr>
              <a:t>/</a:t>
            </a:r>
            <a:r>
              <a:rPr lang="en-US" baseline="-25000" dirty="0" smtClean="0">
                <a:sym typeface="Symbol" pitchFamily="18" charset="2"/>
              </a:rPr>
              <a:t>2</a:t>
            </a:r>
            <a:r>
              <a:rPr lang="el-GR" dirty="0" smtClean="0">
                <a:sym typeface="Symbol" pitchFamily="18" charset="2"/>
              </a:rPr>
              <a:t>Δ</a:t>
            </a:r>
            <a:r>
              <a:rPr lang="en-US" dirty="0" smtClean="0">
                <a:sym typeface="Symbol" pitchFamily="18" charset="2"/>
              </a:rPr>
              <a:t>PV (not in the packet)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0" y="38100"/>
            <a:ext cx="5405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/>
              <a:t>Adiabatic (no heat flow) processes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5894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5895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6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897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5898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5899" name="Group 11"/>
            <p:cNvGrpSpPr>
              <a:grpSpLocks/>
            </p:cNvGrpSpPr>
            <p:nvPr/>
          </p:nvGrpSpPr>
          <p:grpSpPr bwMode="auto">
            <a:xfrm rot="-5400000">
              <a:off x="-445" y="1230"/>
              <a:ext cx="1810" cy="330"/>
              <a:chOff x="1866" y="3449"/>
              <a:chExt cx="1810" cy="330"/>
            </a:xfrm>
          </p:grpSpPr>
          <p:sp>
            <p:nvSpPr>
              <p:cNvPr id="165900" name="Text Box 12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5901" name="Line 13"/>
              <p:cNvSpPr>
                <a:spLocks noChangeShapeType="1"/>
              </p:cNvSpPr>
              <p:nvPr/>
            </p:nvSpPr>
            <p:spPr bwMode="auto">
              <a:xfrm>
                <a:off x="2956" y="362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5910" name="Freeform 22"/>
          <p:cNvSpPr>
            <a:spLocks/>
          </p:cNvSpPr>
          <p:nvPr/>
        </p:nvSpPr>
        <p:spPr bwMode="auto">
          <a:xfrm>
            <a:off x="1600200" y="1206500"/>
            <a:ext cx="1752600" cy="1841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228600" y="3751792"/>
            <a:ext cx="4748416" cy="120032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Adiabatic expansion: (</a:t>
            </a:r>
            <a:r>
              <a:rPr lang="en-US" sz="2400" dirty="0">
                <a:sym typeface="Symbol" pitchFamily="18" charset="2"/>
              </a:rPr>
              <a:t>Q</a:t>
            </a:r>
            <a:r>
              <a:rPr lang="en-US" sz="2400" dirty="0"/>
              <a:t> = </a:t>
            </a:r>
            <a:r>
              <a:rPr lang="en-US" sz="2400" dirty="0" smtClean="0"/>
              <a:t>0 – how?)</a:t>
            </a:r>
            <a:endParaRPr lang="en-US" sz="2400" dirty="0"/>
          </a:p>
          <a:p>
            <a:r>
              <a:rPr lang="en-US" sz="2400" dirty="0" smtClean="0"/>
              <a:t>No </a:t>
            </a:r>
            <a:r>
              <a:rPr lang="en-US" sz="2400" dirty="0"/>
              <a:t>heat flows in: </a:t>
            </a:r>
            <a:endParaRPr lang="en-US" sz="2400" dirty="0" smtClean="0"/>
          </a:p>
          <a:p>
            <a:r>
              <a:rPr lang="en-US" sz="2400" dirty="0" smtClean="0">
                <a:sym typeface="Symbol" pitchFamily="18" charset="2"/>
              </a:rPr>
              <a:t>Q     =     </a:t>
            </a:r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 smtClean="0"/>
              <a:t>U     </a:t>
            </a:r>
            <a:r>
              <a:rPr lang="en-US" sz="2400" dirty="0"/>
              <a:t>+ </a:t>
            </a:r>
            <a:r>
              <a:rPr lang="en-US" sz="2400" dirty="0" smtClean="0"/>
              <a:t>    </a:t>
            </a:r>
            <a:r>
              <a:rPr lang="en-US" sz="2400" dirty="0" smtClean="0">
                <a:sym typeface="Symbol" pitchFamily="18" charset="2"/>
              </a:rPr>
              <a:t>W</a:t>
            </a:r>
            <a:endParaRPr lang="en-US" sz="2400" dirty="0"/>
          </a:p>
        </p:txBody>
      </p:sp>
      <p:sp>
        <p:nvSpPr>
          <p:cNvPr id="165912" name="Text Box 24"/>
          <p:cNvSpPr txBox="1">
            <a:spLocks noChangeArrowheads="1"/>
          </p:cNvSpPr>
          <p:nvPr/>
        </p:nvSpPr>
        <p:spPr bwMode="auto">
          <a:xfrm>
            <a:off x="5603875" y="3751792"/>
            <a:ext cx="2499402" cy="184665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 dirty="0"/>
              <a:t>Examples</a:t>
            </a:r>
          </a:p>
          <a:p>
            <a:r>
              <a:rPr lang="en-US" sz="2400" dirty="0"/>
              <a:t>Air rockets</a:t>
            </a:r>
          </a:p>
          <a:p>
            <a:r>
              <a:rPr lang="en-US" sz="2400" dirty="0"/>
              <a:t>Cold side of fridge</a:t>
            </a:r>
          </a:p>
          <a:p>
            <a:r>
              <a:rPr lang="en-US" sz="2400" dirty="0"/>
              <a:t>Universe</a:t>
            </a:r>
          </a:p>
          <a:p>
            <a:r>
              <a:rPr lang="en-US" sz="1400" dirty="0"/>
              <a:t>Demo - cloud</a:t>
            </a:r>
            <a:endParaRPr lang="en-US" sz="1400" dirty="0">
              <a:sym typeface="Symbol" pitchFamily="18" charset="2"/>
            </a:endParaRPr>
          </a:p>
        </p:txBody>
      </p:sp>
      <p:pic>
        <p:nvPicPr>
          <p:cNvPr id="165913" name="Picture 25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68792"/>
            <a:ext cx="187166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59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9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5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9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59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9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59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1" grpId="0" build="p" autoUpdateAnimBg="0"/>
      <p:bldP spid="16591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49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4950" y="1"/>
            <a:ext cx="4438650" cy="277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0" y="-38100"/>
            <a:ext cx="5405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u="sng" dirty="0"/>
              <a:t>Adiabatic (no heat flow) processes</a:t>
            </a:r>
          </a:p>
        </p:txBody>
      </p:sp>
      <p:grpSp>
        <p:nvGrpSpPr>
          <p:cNvPr id="169989" name="Group 5"/>
          <p:cNvGrpSpPr>
            <a:grpSpLocks/>
          </p:cNvGrpSpPr>
          <p:nvPr/>
        </p:nvGrpSpPr>
        <p:grpSpPr bwMode="auto">
          <a:xfrm>
            <a:off x="457200" y="635000"/>
            <a:ext cx="5943600" cy="3127375"/>
            <a:chOff x="288" y="480"/>
            <a:chExt cx="3744" cy="2364"/>
          </a:xfrm>
        </p:grpSpPr>
        <p:sp>
          <p:nvSpPr>
            <p:cNvPr id="169990" name="Rectangle 6"/>
            <p:cNvSpPr>
              <a:spLocks noChangeArrowheads="1"/>
            </p:cNvSpPr>
            <p:nvPr/>
          </p:nvSpPr>
          <p:spPr bwMode="auto">
            <a:xfrm>
              <a:off x="288" y="480"/>
              <a:ext cx="3744" cy="2304"/>
            </a:xfrm>
            <a:prstGeom prst="rect">
              <a:avLst/>
            </a:prstGeom>
            <a:solidFill>
              <a:srgbClr val="FFFFFF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9991" name="Line 7"/>
            <p:cNvSpPr>
              <a:spLocks noChangeShapeType="1"/>
            </p:cNvSpPr>
            <p:nvPr/>
          </p:nvSpPr>
          <p:spPr bwMode="auto">
            <a:xfrm>
              <a:off x="642" y="480"/>
              <a:ext cx="0" cy="19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2" name="Line 8"/>
            <p:cNvSpPr>
              <a:spLocks noChangeShapeType="1"/>
            </p:cNvSpPr>
            <p:nvPr/>
          </p:nvSpPr>
          <p:spPr bwMode="auto">
            <a:xfrm>
              <a:off x="624" y="2448"/>
              <a:ext cx="34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993" name="Text Box 9"/>
            <p:cNvSpPr txBox="1">
              <a:spLocks noChangeArrowheads="1"/>
            </p:cNvSpPr>
            <p:nvPr/>
          </p:nvSpPr>
          <p:spPr bwMode="auto">
            <a:xfrm>
              <a:off x="987" y="2448"/>
              <a:ext cx="815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Volume</a:t>
              </a:r>
            </a:p>
          </p:txBody>
        </p:sp>
        <p:sp>
          <p:nvSpPr>
            <p:cNvPr id="169994" name="Line 10"/>
            <p:cNvSpPr>
              <a:spLocks noChangeShapeType="1"/>
            </p:cNvSpPr>
            <p:nvPr/>
          </p:nvSpPr>
          <p:spPr bwMode="auto">
            <a:xfrm>
              <a:off x="1824" y="2614"/>
              <a:ext cx="7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9995" name="Group 11"/>
            <p:cNvGrpSpPr>
              <a:grpSpLocks/>
            </p:cNvGrpSpPr>
            <p:nvPr/>
          </p:nvGrpSpPr>
          <p:grpSpPr bwMode="auto">
            <a:xfrm rot="-5400000">
              <a:off x="-445" y="1230"/>
              <a:ext cx="1810" cy="330"/>
              <a:chOff x="1866" y="3449"/>
              <a:chExt cx="1810" cy="330"/>
            </a:xfrm>
          </p:grpSpPr>
          <p:sp>
            <p:nvSpPr>
              <p:cNvPr id="169996" name="Text Box 12"/>
              <p:cNvSpPr txBox="1">
                <a:spLocks noChangeArrowheads="1"/>
              </p:cNvSpPr>
              <p:nvPr/>
            </p:nvSpPr>
            <p:spPr bwMode="auto">
              <a:xfrm>
                <a:off x="1866" y="3449"/>
                <a:ext cx="1059" cy="33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/>
                  <a:t>Pressure</a:t>
                </a:r>
              </a:p>
            </p:txBody>
          </p:sp>
          <p:sp>
            <p:nvSpPr>
              <p:cNvPr id="169997" name="Line 13"/>
              <p:cNvSpPr>
                <a:spLocks noChangeShapeType="1"/>
              </p:cNvSpPr>
              <p:nvPr/>
            </p:nvSpPr>
            <p:spPr bwMode="auto">
              <a:xfrm>
                <a:off x="2956" y="3627"/>
                <a:ext cx="72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9998" name="Freeform 14"/>
          <p:cNvSpPr>
            <a:spLocks/>
          </p:cNvSpPr>
          <p:nvPr/>
        </p:nvSpPr>
        <p:spPr bwMode="auto">
          <a:xfrm>
            <a:off x="1600200" y="1206500"/>
            <a:ext cx="1752600" cy="165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960"/>
              </a:cxn>
              <a:cxn ang="0">
                <a:pos x="1104" y="1248"/>
              </a:cxn>
            </a:cxnLst>
            <a:rect l="0" t="0" r="r" b="b"/>
            <a:pathLst>
              <a:path w="1104" h="1248">
                <a:moveTo>
                  <a:pt x="0" y="0"/>
                </a:moveTo>
                <a:cubicBezTo>
                  <a:pt x="52" y="376"/>
                  <a:pt x="104" y="752"/>
                  <a:pt x="288" y="960"/>
                </a:cubicBezTo>
                <a:cubicBezTo>
                  <a:pt x="472" y="1168"/>
                  <a:pt x="788" y="1208"/>
                  <a:pt x="1104" y="1248"/>
                </a:cubicBezTo>
              </a:path>
            </a:pathLst>
          </a:custGeom>
          <a:noFill/>
          <a:ln w="50800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228600" y="3751792"/>
            <a:ext cx="4081567" cy="120032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Adiabatic compression: (</a:t>
            </a:r>
            <a:r>
              <a:rPr lang="en-US" sz="2400" dirty="0">
                <a:sym typeface="Symbol" pitchFamily="18" charset="2"/>
              </a:rPr>
              <a:t>Q</a:t>
            </a:r>
            <a:r>
              <a:rPr lang="en-US" sz="2400" dirty="0"/>
              <a:t> = 0)</a:t>
            </a:r>
          </a:p>
          <a:p>
            <a:r>
              <a:rPr lang="en-US" sz="2400" dirty="0" smtClean="0"/>
              <a:t>No heat flows in: </a:t>
            </a:r>
          </a:p>
          <a:p>
            <a:r>
              <a:rPr lang="en-US" sz="2400" dirty="0" smtClean="0">
                <a:sym typeface="Symbol" pitchFamily="18" charset="2"/>
              </a:rPr>
              <a:t>Q     =     </a:t>
            </a:r>
            <a:r>
              <a:rPr lang="en-US" sz="2400" dirty="0" smtClean="0"/>
              <a:t>U     +     </a:t>
            </a:r>
            <a:r>
              <a:rPr lang="en-US" sz="2400" dirty="0" smtClean="0">
                <a:sym typeface="Symbol" pitchFamily="18" charset="2"/>
              </a:rPr>
              <a:t>W</a:t>
            </a:r>
            <a:endParaRPr lang="en-US" sz="2400" dirty="0"/>
          </a:p>
        </p:txBody>
      </p:sp>
      <p:sp>
        <p:nvSpPr>
          <p:cNvPr id="170000" name="Text Box 16"/>
          <p:cNvSpPr txBox="1">
            <a:spLocks noChangeArrowheads="1"/>
          </p:cNvSpPr>
          <p:nvPr/>
        </p:nvSpPr>
        <p:spPr bwMode="auto">
          <a:xfrm>
            <a:off x="5603876" y="3751792"/>
            <a:ext cx="3463925" cy="187743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u="sng" dirty="0"/>
              <a:t>Examples</a:t>
            </a:r>
          </a:p>
          <a:p>
            <a:r>
              <a:rPr lang="en-US" sz="2400" dirty="0"/>
              <a:t>Bike pump/diesels</a:t>
            </a:r>
          </a:p>
          <a:p>
            <a:r>
              <a:rPr lang="en-US" sz="2400" dirty="0"/>
              <a:t>Hot side of fridge</a:t>
            </a:r>
          </a:p>
          <a:p>
            <a:r>
              <a:rPr lang="en-US" sz="2400" dirty="0"/>
              <a:t>Compressors</a:t>
            </a:r>
          </a:p>
          <a:p>
            <a:r>
              <a:rPr lang="en-US" sz="1800" dirty="0"/>
              <a:t>Demo – </a:t>
            </a:r>
            <a:r>
              <a:rPr lang="en-US" sz="1800" dirty="0" smtClean="0"/>
              <a:t>Fire plunger</a:t>
            </a:r>
            <a:endParaRPr lang="en-US" sz="1800" dirty="0">
              <a:sym typeface="Symbol" pitchFamily="18" charset="2"/>
            </a:endParaRPr>
          </a:p>
        </p:txBody>
      </p:sp>
      <p:pic>
        <p:nvPicPr>
          <p:cNvPr id="170001" name="Picture 17" descr="FG15_02"/>
          <p:cNvPicPr>
            <a:picLocks noChangeAspect="1" noChangeArrowheads="1"/>
          </p:cNvPicPr>
          <p:nvPr/>
        </p:nvPicPr>
        <p:blipFill>
          <a:blip r:embed="rId2" cstate="print"/>
          <a:srcRect l="37042" t="6580" r="38391" b="7895"/>
          <a:stretch>
            <a:fillRect/>
          </a:stretch>
        </p:blipFill>
        <p:spPr bwMode="auto">
          <a:xfrm>
            <a:off x="7189788" y="68792"/>
            <a:ext cx="1871662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0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0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0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0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0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98500"/>
            <a:ext cx="3213100" cy="2106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27000"/>
            <a:ext cx="3289300" cy="20531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667000"/>
            <a:ext cx="48768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207</Words>
  <Application>Microsoft Office PowerPoint</Application>
  <PresentationFormat>On-screen Show (16:10)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Chris Murray</cp:lastModifiedBy>
  <cp:revision>319</cp:revision>
  <dcterms:created xsi:type="dcterms:W3CDTF">2015-06-10T17:49:32Z</dcterms:created>
  <dcterms:modified xsi:type="dcterms:W3CDTF">2022-08-17T16:14:09Z</dcterms:modified>
</cp:coreProperties>
</file>