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0"/>
  </p:notesMasterIdLst>
  <p:sldIdLst>
    <p:sldId id="264" r:id="rId2"/>
    <p:sldId id="265" r:id="rId3"/>
    <p:sldId id="319" r:id="rId4"/>
    <p:sldId id="320" r:id="rId5"/>
    <p:sldId id="296" r:id="rId6"/>
    <p:sldId id="318" r:id="rId7"/>
    <p:sldId id="321" r:id="rId8"/>
    <p:sldId id="322" r:id="rId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 autoAdjust="0"/>
    <p:restoredTop sz="94645" autoAdjust="0"/>
  </p:normalViewPr>
  <p:slideViewPr>
    <p:cSldViewPr>
      <p:cViewPr>
        <p:scale>
          <a:sx n="110" d="100"/>
          <a:sy n="110" d="100"/>
        </p:scale>
        <p:origin x="-824" y="-73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A966735-92B1-463A-9311-4C002ACD0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22F35-FD31-4AB7-8E1E-86CE28A24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86A37-3CB8-4AB1-B094-94F1376FA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2FBDF-7313-4E3D-AD62-429CB3C9F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69FF2-9D1D-4343-98BC-97B839619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5DA0B-9631-4D23-AD7A-ADF11E57F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2813D-6D06-4971-9534-EF54FCA14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74633-668B-4C41-A0C5-186974389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000FE-F096-43AC-A7F6-2FC22C3BD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DB95F-9B31-47DE-8EA5-7195BE1AD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5F07E-4ABF-4FF9-AB15-0093880F5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8D7E6-69C7-47FD-894D-2C009CBF2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002D825-55F5-4444-A5AD-E6467D1A0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17527" y="381001"/>
            <a:ext cx="8093075" cy="2800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 dirty="0" smtClean="0"/>
              <a:t>Internal Energy</a:t>
            </a:r>
            <a:endParaRPr lang="en-US" sz="4000" b="1" u="sng" dirty="0"/>
          </a:p>
          <a:p>
            <a:pPr lvl="1"/>
            <a:r>
              <a:rPr lang="en-US" sz="4000" dirty="0"/>
              <a:t>C</a:t>
            </a:r>
            <a:r>
              <a:rPr lang="en-US" sz="3600" dirty="0"/>
              <a:t>ontents:</a:t>
            </a:r>
            <a:endParaRPr lang="en-US" sz="3200" dirty="0"/>
          </a:p>
          <a:p>
            <a:pPr lvl="2">
              <a:buFontTx/>
              <a:buChar char="•"/>
            </a:pPr>
            <a:r>
              <a:rPr lang="en-US" sz="3200" dirty="0"/>
              <a:t>Basic Concept</a:t>
            </a:r>
          </a:p>
          <a:p>
            <a:pPr lvl="2">
              <a:buFontTx/>
              <a:buChar char="•"/>
            </a:pPr>
            <a:r>
              <a:rPr lang="en-US" sz="3200" dirty="0"/>
              <a:t>Example</a:t>
            </a:r>
          </a:p>
          <a:p>
            <a:pPr lvl="2">
              <a:buFontTx/>
              <a:buChar char="•"/>
            </a:pPr>
            <a:r>
              <a:rPr lang="en-US" sz="3200" dirty="0"/>
              <a:t>Whiteboards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123032"/>
            <a:ext cx="496862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Total energy of an ideal gas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28600" y="698502"/>
            <a:ext cx="6324600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U = Net sum of kinetic energy of a gas</a:t>
            </a:r>
          </a:p>
          <a:p>
            <a:r>
              <a:rPr lang="en-US" dirty="0" smtClean="0">
                <a:sym typeface="Symbol" pitchFamily="18" charset="2"/>
              </a:rPr>
              <a:t>U = </a:t>
            </a:r>
            <a:r>
              <a:rPr lang="en-US" dirty="0" err="1" smtClean="0">
                <a:sym typeface="Symbol" pitchFamily="18" charset="2"/>
              </a:rPr>
              <a:t>N(E</a:t>
            </a:r>
            <a:r>
              <a:rPr lang="en-US" baseline="-25000" dirty="0" err="1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)  = (# </a:t>
            </a:r>
            <a:r>
              <a:rPr lang="en-US" dirty="0" err="1" smtClean="0">
                <a:sym typeface="Symbol" pitchFamily="18" charset="2"/>
              </a:rPr>
              <a:t>particles)(Average</a:t>
            </a:r>
            <a:r>
              <a:rPr lang="en-US" dirty="0" smtClean="0">
                <a:sym typeface="Symbol" pitchFamily="18" charset="2"/>
              </a:rPr>
              <a:t> KE)</a:t>
            </a:r>
          </a:p>
          <a:p>
            <a:endParaRPr lang="en-US" dirty="0">
              <a:sym typeface="Symbol" pitchFamily="18" charset="2"/>
            </a:endParaRPr>
          </a:p>
        </p:txBody>
      </p:sp>
      <p:pic>
        <p:nvPicPr>
          <p:cNvPr id="4" name="Picture 79" descr="FG15_02"/>
          <p:cNvPicPr>
            <a:picLocks noChangeAspect="1" noChangeArrowheads="1"/>
          </p:cNvPicPr>
          <p:nvPr/>
        </p:nvPicPr>
        <p:blipFill>
          <a:blip r:embed="rId2" cstate="print"/>
          <a:srcRect l="37042" t="6580" r="38391" b="7895"/>
          <a:stretch>
            <a:fillRect/>
          </a:stretch>
        </p:blipFill>
        <p:spPr bwMode="auto">
          <a:xfrm>
            <a:off x="7317339" y="127000"/>
            <a:ext cx="1674263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 bwMode="auto">
          <a:xfrm>
            <a:off x="1305895" y="1255977"/>
            <a:ext cx="270580" cy="132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" name="Group 9"/>
          <p:cNvGrpSpPr/>
          <p:nvPr/>
        </p:nvGrpSpPr>
        <p:grpSpPr>
          <a:xfrm>
            <a:off x="381000" y="1714501"/>
            <a:ext cx="7213240" cy="3580269"/>
            <a:chOff x="381000" y="2057400"/>
            <a:chExt cx="7213240" cy="4296323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1000" y="2057400"/>
              <a:ext cx="4184650" cy="1334006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90600" y="3657600"/>
              <a:ext cx="6603640" cy="26961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E</a:t>
              </a:r>
              <a:r>
                <a:rPr lang="en-US" baseline="-25000" dirty="0" err="1" smtClean="0"/>
                <a:t>k</a:t>
              </a:r>
              <a:r>
                <a:rPr lang="en-US" dirty="0" smtClean="0"/>
                <a:t> = average kinetic energy of a particle</a:t>
              </a:r>
            </a:p>
            <a:p>
              <a:r>
                <a:rPr lang="en-US" dirty="0" err="1" smtClean="0"/>
                <a:t>k</a:t>
              </a:r>
              <a:r>
                <a:rPr lang="en-US" baseline="-25000" dirty="0" err="1" smtClean="0"/>
                <a:t>B</a:t>
              </a:r>
              <a:r>
                <a:rPr lang="en-US" dirty="0" smtClean="0"/>
                <a:t> = Boltzmann’s Constant (1.38x10</a:t>
              </a:r>
              <a:r>
                <a:rPr lang="en-US" baseline="30000" dirty="0" smtClean="0"/>
                <a:t>-23</a:t>
              </a:r>
              <a:r>
                <a:rPr lang="en-US" dirty="0" smtClean="0"/>
                <a:t> JK</a:t>
              </a:r>
              <a:r>
                <a:rPr lang="en-US" baseline="30000" dirty="0" smtClean="0"/>
                <a:t>-1</a:t>
              </a:r>
              <a:r>
                <a:rPr lang="en-US" dirty="0" smtClean="0"/>
                <a:t>)</a:t>
              </a:r>
            </a:p>
            <a:p>
              <a:r>
                <a:rPr lang="en-US" dirty="0" smtClean="0"/>
                <a:t>T = Temp in K</a:t>
              </a:r>
            </a:p>
            <a:p>
              <a:r>
                <a:rPr lang="en-US" dirty="0" smtClean="0"/>
                <a:t>R = Gas Constant (8.31 JK</a:t>
              </a:r>
              <a:r>
                <a:rPr lang="en-US" baseline="30000" dirty="0" smtClean="0"/>
                <a:t>-1</a:t>
              </a:r>
              <a:r>
                <a:rPr lang="en-US" dirty="0" smtClean="0"/>
                <a:t>mol</a:t>
              </a:r>
              <a:r>
                <a:rPr lang="en-US" baseline="30000" dirty="0" smtClean="0"/>
                <a:t>-1</a:t>
              </a:r>
              <a:r>
                <a:rPr lang="en-US" dirty="0" smtClean="0"/>
                <a:t>)</a:t>
              </a:r>
            </a:p>
            <a:p>
              <a:r>
                <a:rPr lang="en-US" dirty="0" smtClean="0"/>
                <a:t>N</a:t>
              </a:r>
              <a:r>
                <a:rPr lang="en-US" baseline="-25000" dirty="0" smtClean="0"/>
                <a:t>A</a:t>
              </a:r>
              <a:r>
                <a:rPr lang="en-US" dirty="0" smtClean="0"/>
                <a:t> = Avocado's Number (6.02x10</a:t>
              </a:r>
              <a:r>
                <a:rPr lang="en-US" baseline="30000" dirty="0" smtClean="0"/>
                <a:t>23</a:t>
              </a:r>
              <a:r>
                <a:rPr lang="en-US" dirty="0" smtClean="0"/>
                <a:t> mol</a:t>
              </a:r>
              <a:r>
                <a:rPr lang="en-US" baseline="30000" dirty="0" smtClean="0"/>
                <a:t>-1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0"/>
            <a:ext cx="496862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Total energy of an ideal gas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28600" y="575470"/>
            <a:ext cx="6324600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U = Net sum of kinetic energy of a gas</a:t>
            </a:r>
          </a:p>
          <a:p>
            <a:r>
              <a:rPr lang="en-US" dirty="0" smtClean="0">
                <a:sym typeface="Symbol" pitchFamily="18" charset="2"/>
              </a:rPr>
              <a:t>U = </a:t>
            </a:r>
            <a:r>
              <a:rPr lang="en-US" dirty="0" err="1" smtClean="0">
                <a:sym typeface="Symbol" pitchFamily="18" charset="2"/>
              </a:rPr>
              <a:t>N(E</a:t>
            </a:r>
            <a:r>
              <a:rPr lang="en-US" baseline="-25000" dirty="0" err="1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)  = (# </a:t>
            </a:r>
            <a:r>
              <a:rPr lang="en-US" dirty="0" err="1" smtClean="0">
                <a:sym typeface="Symbol" pitchFamily="18" charset="2"/>
              </a:rPr>
              <a:t>particles)(Average</a:t>
            </a:r>
            <a:r>
              <a:rPr lang="en-US" dirty="0" smtClean="0">
                <a:sym typeface="Symbol" pitchFamily="18" charset="2"/>
              </a:rPr>
              <a:t> KE)</a:t>
            </a:r>
          </a:p>
          <a:p>
            <a:endParaRPr lang="en-US" dirty="0">
              <a:sym typeface="Symbol" pitchFamily="18" charset="2"/>
            </a:endParaRPr>
          </a:p>
        </p:txBody>
      </p:sp>
      <p:pic>
        <p:nvPicPr>
          <p:cNvPr id="4" name="Picture 79" descr="FG15_02"/>
          <p:cNvPicPr>
            <a:picLocks noChangeAspect="1" noChangeArrowheads="1"/>
          </p:cNvPicPr>
          <p:nvPr/>
        </p:nvPicPr>
        <p:blipFill>
          <a:blip r:embed="rId3" cstate="print"/>
          <a:srcRect l="37042" t="6580" r="38391" b="7895"/>
          <a:stretch>
            <a:fillRect/>
          </a:stretch>
        </p:blipFill>
        <p:spPr bwMode="auto">
          <a:xfrm>
            <a:off x="7317339" y="3969"/>
            <a:ext cx="1674263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 bwMode="auto">
          <a:xfrm>
            <a:off x="1305895" y="1019968"/>
            <a:ext cx="270580" cy="132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591469"/>
            <a:ext cx="3107420" cy="8255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2" y="2480468"/>
            <a:ext cx="7225847" cy="3108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So: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 = Temp in K</a:t>
            </a:r>
          </a:p>
          <a:p>
            <a:pPr lvl="2"/>
            <a:r>
              <a:rPr lang="en-US" dirty="0" smtClean="0"/>
              <a:t>R = Gas Constant (8.31 JK</a:t>
            </a:r>
            <a:r>
              <a:rPr lang="en-US" baseline="30000" dirty="0" smtClean="0"/>
              <a:t>-1</a:t>
            </a:r>
            <a:r>
              <a:rPr lang="en-US" dirty="0" smtClean="0"/>
              <a:t>Mol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N</a:t>
            </a:r>
            <a:r>
              <a:rPr lang="en-US" baseline="-25000" dirty="0" smtClean="0"/>
              <a:t>A</a:t>
            </a:r>
            <a:r>
              <a:rPr lang="en-US" dirty="0" smtClean="0"/>
              <a:t> = Avocado's Number (6.02x10</a:t>
            </a:r>
            <a:r>
              <a:rPr lang="en-US" baseline="30000" dirty="0" smtClean="0"/>
              <a:t>23</a:t>
            </a:r>
            <a:r>
              <a:rPr lang="en-US" dirty="0" smtClean="0"/>
              <a:t> mol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n</a:t>
            </a:r>
            <a:r>
              <a:rPr lang="en-US" dirty="0" smtClean="0"/>
              <a:t> = </a:t>
            </a:r>
            <a:r>
              <a:rPr lang="en-US" dirty="0" err="1" smtClean="0"/>
              <a:t>mols</a:t>
            </a:r>
            <a:r>
              <a:rPr lang="en-US" dirty="0" smtClean="0"/>
              <a:t> of gas</a:t>
            </a:r>
          </a:p>
          <a:p>
            <a:pPr lvl="2"/>
            <a:r>
              <a:rPr lang="en-US" dirty="0" smtClean="0"/>
              <a:t>(only monatomic gases)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676400" y="2476500"/>
          <a:ext cx="3923069" cy="889000"/>
        </p:xfrm>
        <a:graphic>
          <a:graphicData uri="http://schemas.openxmlformats.org/presentationml/2006/ole">
            <p:oleObj spid="_x0000_s18434" name="Equation" r:id="rId5" imgW="14478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28600" y="2675483"/>
            <a:ext cx="876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 = PV/(RT) = 0.323027 mol</a:t>
            </a:r>
          </a:p>
          <a:p>
            <a:r>
              <a:rPr lang="en-US" sz="2000" dirty="0" smtClean="0">
                <a:sym typeface="Symbol" pitchFamily="18" charset="2"/>
              </a:rPr>
              <a:t>U=3/2(0.323027 mol)(8.31J/(molK)(273.15 K) = 1099.848... J</a:t>
            </a:r>
            <a:endParaRPr lang="en-US" sz="2000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5397502"/>
            <a:ext cx="242887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0.3230 mol, 1099.848 J (1.10x10</a:t>
            </a:r>
            <a:r>
              <a:rPr lang="en-US" sz="1200" baseline="30000" dirty="0" smtClean="0"/>
              <a:t>3</a:t>
            </a:r>
            <a:r>
              <a:rPr lang="en-US" sz="1200" dirty="0" smtClean="0"/>
              <a:t> J)</a:t>
            </a:r>
            <a:endParaRPr lang="en-US" sz="1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Example #1 – What is the total internal energy of a balloon full of Helium gas at STP.  Assume the balloon is a 12.0 cm radius sphere.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99015" y="1886479"/>
            <a:ext cx="7628836" cy="144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u="sng" dirty="0" smtClean="0"/>
              <a:t>Internal Energy and Temperature</a:t>
            </a:r>
            <a:endParaRPr lang="en-US" sz="1100" dirty="0"/>
          </a:p>
          <a:p>
            <a:pPr algn="ctr"/>
            <a:r>
              <a:rPr lang="en-US" sz="4400" dirty="0" smtClean="0"/>
              <a:t>1-3</a:t>
            </a:r>
            <a:endParaRPr lang="en-US" sz="4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28600" y="2675484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1250 = 3/2(0.450)(8.31)T</a:t>
            </a:r>
          </a:p>
          <a:p>
            <a:r>
              <a:rPr lang="en-US" dirty="0" smtClean="0">
                <a:sym typeface="Symbol" pitchFamily="18" charset="2"/>
              </a:rPr>
              <a:t>T = 222.846...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2" y="5397502"/>
            <a:ext cx="132167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223 K, or -50.3 </a:t>
            </a:r>
            <a:r>
              <a:rPr lang="en-US" sz="1200" baseline="30000" dirty="0" err="1" smtClean="0"/>
              <a:t>o</a:t>
            </a:r>
            <a:r>
              <a:rPr lang="en-US" sz="1200" dirty="0" err="1" smtClean="0"/>
              <a:t>C</a:t>
            </a:r>
            <a:endParaRPr lang="en-US" sz="1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95410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At what temperature does 0.450 </a:t>
            </a:r>
            <a:r>
              <a:rPr lang="en-US" dirty="0" err="1" smtClean="0"/>
              <a:t>mols</a:t>
            </a:r>
            <a:r>
              <a:rPr lang="en-US" dirty="0" smtClean="0"/>
              <a:t> of Neon gas have a total internal energy of 1250 J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28600" y="2675484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5610= 3/2n(8.31)(273.15+45.0)</a:t>
            </a:r>
          </a:p>
          <a:p>
            <a:r>
              <a:rPr lang="en-US" dirty="0" err="1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= 1.4146 </a:t>
            </a:r>
            <a:r>
              <a:rPr lang="en-US" dirty="0" err="1" smtClean="0">
                <a:sym typeface="Symbol" pitchFamily="18" charset="2"/>
              </a:rPr>
              <a:t>mols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x</a:t>
            </a:r>
            <a:r>
              <a:rPr lang="en-US" dirty="0" smtClean="0">
                <a:sym typeface="Symbol" pitchFamily="18" charset="2"/>
              </a:rPr>
              <a:t> 4.003 = 5.6627 grams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5397502"/>
            <a:ext cx="155252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1.41 </a:t>
            </a:r>
            <a:r>
              <a:rPr lang="en-US" sz="1200" dirty="0" err="1" smtClean="0"/>
              <a:t>mols</a:t>
            </a:r>
            <a:r>
              <a:rPr lang="en-US" sz="1200" dirty="0" smtClean="0"/>
              <a:t>, 5.66 grams</a:t>
            </a:r>
            <a:endParaRPr lang="en-US" sz="1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 Helium has an internal energy of 5610 J at a temperature of 45.0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.  How many </a:t>
            </a:r>
            <a:r>
              <a:rPr lang="en-US" dirty="0" err="1" smtClean="0"/>
              <a:t>mols</a:t>
            </a:r>
            <a:r>
              <a:rPr lang="en-US" dirty="0" smtClean="0"/>
              <a:t> do you have?  How many grams?  (</a:t>
            </a:r>
            <a:r>
              <a:rPr lang="en-US" dirty="0" err="1" smtClean="0"/>
              <a:t>m</a:t>
            </a:r>
            <a:r>
              <a:rPr lang="en-US" dirty="0" smtClean="0"/>
              <a:t> = 4.003 </a:t>
            </a:r>
            <a:r>
              <a:rPr lang="en-US" dirty="0" err="1" smtClean="0"/>
              <a:t>g</a:t>
            </a:r>
            <a:r>
              <a:rPr lang="en-US" dirty="0" smtClean="0"/>
              <a:t>/mol)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28600" y="2675484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U= 3/2(12.0/20.1797)(8.31)(273.15+20.0)</a:t>
            </a:r>
          </a:p>
          <a:p>
            <a:r>
              <a:rPr lang="en-US" dirty="0" smtClean="0">
                <a:sym typeface="Symbol" pitchFamily="18" charset="2"/>
              </a:rPr>
              <a:t>U = 2172.944 J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5397502"/>
            <a:ext cx="59080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2170 J</a:t>
            </a:r>
            <a:endParaRPr lang="en-US" sz="1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95410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You have 12.0 grams of Neon gas at 20.0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.  What is its internal energy? (</a:t>
            </a:r>
            <a:r>
              <a:rPr lang="en-US" dirty="0" err="1" smtClean="0"/>
              <a:t>m</a:t>
            </a:r>
            <a:r>
              <a:rPr lang="en-US" dirty="0" smtClean="0"/>
              <a:t> = 20.1797 </a:t>
            </a:r>
            <a:r>
              <a:rPr lang="en-US" dirty="0" err="1" smtClean="0"/>
              <a:t>g</a:t>
            </a:r>
            <a:r>
              <a:rPr lang="en-US" dirty="0" smtClean="0"/>
              <a:t>/mol)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3150</TotalTime>
  <Words>390</Words>
  <Application>Microsoft Office PowerPoint</Application>
  <PresentationFormat>On-screen Show (16:10)</PresentationFormat>
  <Paragraphs>41</Paragraphs>
  <Slides>8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Microsoft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329</cp:revision>
  <dcterms:created xsi:type="dcterms:W3CDTF">2015-10-10T16:57:57Z</dcterms:created>
  <dcterms:modified xsi:type="dcterms:W3CDTF">2015-10-10T17:11:38Z</dcterms:modified>
</cp:coreProperties>
</file>