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9D822D-A985-4C4B-A90F-A793C8EAE3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000CCD-0F63-455D-A78F-1CC9AF3759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786AEA-E03C-49AC-A1A1-1259055D6C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FD238A-D8CD-4110-937C-9670E1A0813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521B9B-1B51-42B7-BF8E-35B3850910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903B8-9CB8-48DE-AC60-F052B0485A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5550A6-1B08-4905-8C11-6B9FBDD8AB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40101F-8580-4662-9C36-26F7555D3EE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E88A6A-577F-4736-8D53-0F4BAF0FFBF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E6D7C0-E037-4A99-9CBD-5AB719ED7A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41DCFD-5853-4A87-9587-FC851DCC3F1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078801E-77F7-4475-B990-375061AEA9C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28600" y="381000"/>
            <a:ext cx="8763000" cy="6413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>
                <a:latin typeface="Times New Roman" charset="0"/>
                <a:sym typeface="Symbol" pitchFamily="18" charset="2"/>
              </a:rPr>
              <a:t>Q              =             </a:t>
            </a:r>
            <a:r>
              <a:rPr lang="en-US" sz="3600">
                <a:latin typeface="Times New Roman" charset="0"/>
              </a:rPr>
              <a:t>U           +            </a:t>
            </a:r>
            <a:r>
              <a:rPr lang="en-US" sz="3600">
                <a:latin typeface="Times New Roman" charset="0"/>
                <a:sym typeface="Symbol" pitchFamily="18" charset="2"/>
              </a:rPr>
              <a:t>W</a:t>
            </a:r>
          </a:p>
        </p:txBody>
      </p:sp>
      <p:pic>
        <p:nvPicPr>
          <p:cNvPr id="3077" name="Picture 5" descr="FG15_02"/>
          <p:cNvPicPr>
            <a:picLocks noChangeAspect="1" noChangeArrowheads="1"/>
          </p:cNvPicPr>
          <p:nvPr/>
        </p:nvPicPr>
        <p:blipFill>
          <a:blip r:embed="rId2" cstate="print"/>
          <a:srcRect l="37042" t="6580" r="38391" b="7895"/>
          <a:stretch>
            <a:fillRect/>
          </a:stretch>
        </p:blipFill>
        <p:spPr bwMode="auto">
          <a:xfrm>
            <a:off x="7677150" y="3276600"/>
            <a:ext cx="1543050" cy="3581400"/>
          </a:xfrm>
          <a:prstGeom prst="rect">
            <a:avLst/>
          </a:prstGeom>
          <a:noFill/>
        </p:spPr>
      </p:pic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0" y="1219200"/>
            <a:ext cx="20367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Times New Roman" charset="0"/>
              </a:rPr>
              <a:t>If heat flows in</a:t>
            </a:r>
          </a:p>
          <a:p>
            <a:pPr algn="ctr"/>
            <a:r>
              <a:rPr lang="en-US" sz="2400">
                <a:latin typeface="Times New Roman" charset="0"/>
              </a:rPr>
              <a:t>(+Q)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3200400" y="1158875"/>
            <a:ext cx="24923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Times New Roman" charset="0"/>
              </a:rPr>
              <a:t>The gas gets hotter</a:t>
            </a:r>
          </a:p>
          <a:p>
            <a:pPr algn="ctr"/>
            <a:r>
              <a:rPr lang="en-US" sz="2400">
                <a:latin typeface="Times New Roman" charset="0"/>
              </a:rPr>
              <a:t>(Temp Rises)</a:t>
            </a:r>
          </a:p>
          <a:p>
            <a:pPr algn="ctr"/>
            <a:r>
              <a:rPr lang="en-US" sz="2400">
                <a:latin typeface="Times New Roman" charset="0"/>
              </a:rPr>
              <a:t>(+</a:t>
            </a:r>
            <a:r>
              <a:rPr lang="en-US" sz="2400">
                <a:latin typeface="Times New Roman" charset="0"/>
                <a:sym typeface="Symbol" pitchFamily="18" charset="2"/>
              </a:rPr>
              <a:t></a:t>
            </a:r>
            <a:r>
              <a:rPr lang="en-US" sz="2400">
                <a:latin typeface="Times New Roman" charset="0"/>
              </a:rPr>
              <a:t>U) 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2089150" y="838200"/>
            <a:ext cx="654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Then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638800" y="838200"/>
            <a:ext cx="882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And/Or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316663" y="1158875"/>
            <a:ext cx="261302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2400">
                <a:latin typeface="Times New Roman" charset="0"/>
              </a:rPr>
              <a:t>The Gas does Work</a:t>
            </a:r>
          </a:p>
          <a:p>
            <a:pPr algn="ctr"/>
            <a:r>
              <a:rPr lang="en-US" sz="2400">
                <a:latin typeface="Times New Roman" charset="0"/>
              </a:rPr>
              <a:t>(piston moves out)</a:t>
            </a:r>
          </a:p>
          <a:p>
            <a:pPr algn="ctr"/>
            <a:r>
              <a:rPr lang="en-US" sz="2400">
                <a:latin typeface="Times New Roman" charset="0"/>
              </a:rPr>
              <a:t>(+</a:t>
            </a:r>
            <a:r>
              <a:rPr lang="en-US" sz="2400">
                <a:latin typeface="Times New Roman" charset="0"/>
                <a:sym typeface="Symbol" pitchFamily="18" charset="2"/>
              </a:rPr>
              <a:t>W</a:t>
            </a:r>
            <a:r>
              <a:rPr lang="en-US" sz="2400">
                <a:latin typeface="Times New Roman" charset="0"/>
              </a:rPr>
              <a:t>) 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33470" y="2438400"/>
            <a:ext cx="7696200" cy="41179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>
                <a:latin typeface="Times New Roman" charset="0"/>
              </a:rPr>
              <a:t>Frieda Peoples lets 45 J of heat flow into a gas that does 21 J of work.  By how much does the internal energy change?  Does the temp rise or fall?</a:t>
            </a:r>
          </a:p>
          <a:p>
            <a:endParaRPr lang="en-US" sz="2400">
              <a:latin typeface="Times New Roman" charset="0"/>
            </a:endParaRPr>
          </a:p>
          <a:p>
            <a:r>
              <a:rPr lang="en-US" sz="2400">
                <a:latin typeface="Times New Roman" charset="0"/>
              </a:rPr>
              <a:t>Bob White lets 54 J flow into the gas, and it does 67 J of work.  By how much does the internal energy change?  Does the temp rise or fall?</a:t>
            </a:r>
          </a:p>
          <a:p>
            <a:endParaRPr lang="en-US" sz="2400">
              <a:latin typeface="Times New Roman" charset="0"/>
            </a:endParaRPr>
          </a:p>
          <a:p>
            <a:r>
              <a:rPr lang="en-US" sz="2400">
                <a:latin typeface="Times New Roman" charset="0"/>
              </a:rPr>
              <a:t>Job Shadeau does 89 J of work on a gas by compressing it, and the internal energy increases by 52 J.  What is the change in heat of the gas?  What happens to the temperature?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152400" y="152400"/>
            <a:ext cx="615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Heat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3581400" y="152400"/>
            <a:ext cx="1612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Internal Energy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7372350" y="90488"/>
            <a:ext cx="70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>
                <a:latin typeface="Times New Roman" charset="0"/>
              </a:rPr>
              <a:t>Work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60325" y="6583363"/>
            <a:ext cx="49149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/>
              <a:t>+24 J, rises          -13 J, falls              -37 J (heat flows out), gets hotter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170</Words>
  <Application>Microsoft Office PowerPoint</Application>
  <PresentationFormat>On-screen Show (4:3)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Slide 1</vt:lpstr>
    </vt:vector>
  </TitlesOfParts>
  <Company>Tigard Tualatin School District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 Murray</dc:creator>
  <cp:lastModifiedBy>Murray, Christopher</cp:lastModifiedBy>
  <cp:revision>9</cp:revision>
  <dcterms:created xsi:type="dcterms:W3CDTF">2009-04-09T17:17:56Z</dcterms:created>
  <dcterms:modified xsi:type="dcterms:W3CDTF">2016-10-17T19:59:35Z</dcterms:modified>
</cp:coreProperties>
</file>