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315" r:id="rId4"/>
    <p:sldId id="312" r:id="rId5"/>
    <p:sldId id="316" r:id="rId6"/>
    <p:sldId id="313" r:id="rId7"/>
    <p:sldId id="317" r:id="rId8"/>
    <p:sldId id="314" r:id="rId9"/>
    <p:sldId id="31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22" y="-1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2EA08B-C1E7-465D-8112-2D52C54FDD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0EC4E-0075-4D7A-B4F1-04F32F648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68AF3-2A52-4654-B30D-1B3EB0547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68A3F-B564-4729-B5FA-43A69083B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020F-E88F-4F51-8802-0C6727A6E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030F5-B350-453A-BF6E-1EA5D2A8D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5E5BF-8183-4252-B114-70441950C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CA993-FFFA-437D-9825-7E6288E31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FA76F-B13E-44EB-B9D3-6F87E3051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10F0-1C83-43BD-8E25-31A7E5F93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B0FAC-040D-4801-9DE6-35115D7D9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728FC-3BD5-42C4-9EDA-A8826D86D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A2B1F9-B2C3-42EC-8FE7-E2323A4705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SECONDLL.EX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The four horsemen of heat transfer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Conduction</a:t>
            </a:r>
          </a:p>
          <a:p>
            <a:pPr lvl="2">
              <a:buFontTx/>
              <a:buChar char="•"/>
            </a:pPr>
            <a:r>
              <a:rPr lang="en-US" sz="3200"/>
              <a:t>Convection</a:t>
            </a:r>
          </a:p>
          <a:p>
            <a:pPr lvl="2">
              <a:buFontTx/>
              <a:buChar char="•"/>
            </a:pPr>
            <a:r>
              <a:rPr lang="en-US" sz="3200"/>
              <a:t>Evaporation</a:t>
            </a:r>
          </a:p>
          <a:p>
            <a:pPr lvl="2">
              <a:buFontTx/>
              <a:buChar char="•"/>
            </a:pPr>
            <a:r>
              <a:rPr lang="en-US" sz="3200"/>
              <a:t>Radiation</a:t>
            </a:r>
          </a:p>
          <a:p>
            <a:pPr lvl="2"/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2214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Conduction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4800600" cy="607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Heat transfer by contact</a:t>
            </a:r>
          </a:p>
          <a:p>
            <a:r>
              <a:rPr lang="en-US"/>
              <a:t>Random wiggling</a:t>
            </a:r>
          </a:p>
          <a:p>
            <a:r>
              <a:rPr lang="en-US"/>
              <a:t>Hot to cold</a:t>
            </a:r>
          </a:p>
          <a:p>
            <a:r>
              <a:rPr lang="en-US"/>
              <a:t>Flow rate  </a:t>
            </a:r>
            <a:r>
              <a:rPr lang="en-US">
                <a:sym typeface="Symbol" pitchFamily="18" charset="2"/>
              </a:rPr>
              <a:t></a:t>
            </a:r>
            <a:r>
              <a:rPr lang="en-US"/>
              <a:t>  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T, A, material, 1/thickness</a:t>
            </a:r>
          </a:p>
          <a:p>
            <a:endParaRPr lang="en-US"/>
          </a:p>
          <a:p>
            <a:r>
              <a:rPr lang="en-US">
                <a:hlinkClick r:id="rId2"/>
              </a:rPr>
              <a:t>Simulation</a:t>
            </a:r>
            <a:endParaRPr lang="en-US"/>
          </a:p>
          <a:p>
            <a:endParaRPr lang="en-US"/>
          </a:p>
          <a:p>
            <a:r>
              <a:rPr lang="en-US"/>
              <a:t>Insulation prevents conduction</a:t>
            </a:r>
          </a:p>
          <a:p>
            <a:r>
              <a:rPr lang="en-US"/>
              <a:t>Down/Synthetics</a:t>
            </a:r>
          </a:p>
          <a:p>
            <a:r>
              <a:rPr lang="en-US"/>
              <a:t>Thickness</a:t>
            </a:r>
          </a:p>
          <a:p>
            <a:endParaRPr lang="en-US"/>
          </a:p>
          <a:p>
            <a:r>
              <a:rPr lang="en-US"/>
              <a:t>Demo – Ice Melter blocks.  Start the radiation demo.</a:t>
            </a:r>
          </a:p>
        </p:txBody>
      </p:sp>
      <p:pic>
        <p:nvPicPr>
          <p:cNvPr id="11342" name="Picture 78" descr="FG14_05"/>
          <p:cNvPicPr>
            <a:picLocks noChangeAspect="1" noChangeArrowheads="1"/>
          </p:cNvPicPr>
          <p:nvPr/>
        </p:nvPicPr>
        <p:blipFill>
          <a:blip r:embed="rId3" cstate="print"/>
          <a:srcRect l="25005" t="27501" r="24985" b="27499"/>
          <a:stretch>
            <a:fillRect/>
          </a:stretch>
        </p:blipFill>
        <p:spPr bwMode="auto">
          <a:xfrm>
            <a:off x="5105400" y="228600"/>
            <a:ext cx="3810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AutoShape 5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4631" name="AutoShape 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4633" name="AutoShape 9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4635" name="AutoShape 11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5463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2143125" cy="2143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463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2143125" cy="2143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463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57200"/>
            <a:ext cx="1866900" cy="24479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463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3962400"/>
            <a:ext cx="2143125" cy="2143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4640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609600"/>
            <a:ext cx="2009775" cy="22764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4641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3505200"/>
            <a:ext cx="10668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0" y="147638"/>
            <a:ext cx="2147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Convection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638800" cy="607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Heat carried away by moving fluid</a:t>
            </a:r>
          </a:p>
          <a:p>
            <a:r>
              <a:rPr lang="en-US"/>
              <a:t>Much faster than conduction</a:t>
            </a:r>
          </a:p>
          <a:p>
            <a:r>
              <a:rPr lang="en-US"/>
              <a:t>Surface layers</a:t>
            </a:r>
          </a:p>
          <a:p>
            <a:endParaRPr lang="en-US"/>
          </a:p>
          <a:p>
            <a:r>
              <a:rPr lang="en-US"/>
              <a:t>Examples:</a:t>
            </a:r>
          </a:p>
          <a:p>
            <a:r>
              <a:rPr lang="en-US"/>
              <a:t>Sauna/cold lake</a:t>
            </a:r>
          </a:p>
          <a:p>
            <a:r>
              <a:rPr lang="en-US"/>
              <a:t>Car radiator</a:t>
            </a:r>
          </a:p>
          <a:p>
            <a:r>
              <a:rPr lang="en-US"/>
              <a:t>Cooling fans on computers</a:t>
            </a:r>
          </a:p>
          <a:p>
            <a:r>
              <a:rPr lang="en-US"/>
              <a:t>Wind chill</a:t>
            </a:r>
          </a:p>
          <a:p>
            <a:r>
              <a:rPr lang="en-US"/>
              <a:t>Firestorms</a:t>
            </a:r>
          </a:p>
          <a:p>
            <a:endParaRPr lang="en-US"/>
          </a:p>
          <a:p>
            <a:r>
              <a:rPr lang="en-US"/>
              <a:t>Windbreakers slow down convection</a:t>
            </a:r>
          </a:p>
          <a:p>
            <a:r>
              <a:rPr lang="en-US"/>
              <a:t>Demo – Heat Sinks and smoke box with candle</a:t>
            </a:r>
          </a:p>
        </p:txBody>
      </p:sp>
      <p:pic>
        <p:nvPicPr>
          <p:cNvPr id="151557" name="Picture 5" descr="FG14_07"/>
          <p:cNvPicPr>
            <a:picLocks noChangeAspect="1" noChangeArrowheads="1"/>
          </p:cNvPicPr>
          <p:nvPr/>
        </p:nvPicPr>
        <p:blipFill>
          <a:blip r:embed="rId2" cstate="print"/>
          <a:srcRect l="30006" t="11000" r="24985" b="9500"/>
          <a:stretch>
            <a:fillRect/>
          </a:stretch>
        </p:blipFill>
        <p:spPr bwMode="auto">
          <a:xfrm>
            <a:off x="5715000" y="0"/>
            <a:ext cx="34290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1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1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1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1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1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1714500" cy="2200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56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19400"/>
            <a:ext cx="2914650" cy="3495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56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81000"/>
            <a:ext cx="3048000" cy="3048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56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2143125" cy="2143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0" y="147638"/>
            <a:ext cx="2351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Evaporation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44958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Heat transfer by phase change</a:t>
            </a:r>
          </a:p>
          <a:p>
            <a:r>
              <a:rPr lang="en-US"/>
              <a:t>Cooling process</a:t>
            </a:r>
          </a:p>
        </p:txBody>
      </p:sp>
      <p:grpSp>
        <p:nvGrpSpPr>
          <p:cNvPr id="152626" name="Group 50"/>
          <p:cNvGrpSpPr>
            <a:grpSpLocks/>
          </p:cNvGrpSpPr>
          <p:nvPr/>
        </p:nvGrpSpPr>
        <p:grpSpPr bwMode="auto">
          <a:xfrm>
            <a:off x="1371600" y="3429000"/>
            <a:ext cx="1524000" cy="990600"/>
            <a:chOff x="864" y="2160"/>
            <a:chExt cx="960" cy="624"/>
          </a:xfrm>
        </p:grpSpPr>
        <p:sp>
          <p:nvSpPr>
            <p:cNvPr id="152581" name="Line 5"/>
            <p:cNvSpPr>
              <a:spLocks noChangeShapeType="1"/>
            </p:cNvSpPr>
            <p:nvPr/>
          </p:nvSpPr>
          <p:spPr bwMode="auto">
            <a:xfrm>
              <a:off x="864" y="2160"/>
              <a:ext cx="0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582" name="Line 6"/>
            <p:cNvSpPr>
              <a:spLocks noChangeShapeType="1"/>
            </p:cNvSpPr>
            <p:nvPr/>
          </p:nvSpPr>
          <p:spPr bwMode="auto">
            <a:xfrm>
              <a:off x="864" y="2784"/>
              <a:ext cx="9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583" name="Line 7"/>
            <p:cNvSpPr>
              <a:spLocks noChangeShapeType="1"/>
            </p:cNvSpPr>
            <p:nvPr/>
          </p:nvSpPr>
          <p:spPr bwMode="auto">
            <a:xfrm>
              <a:off x="1802" y="2160"/>
              <a:ext cx="0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584" name="Oval 8"/>
            <p:cNvSpPr>
              <a:spLocks noChangeArrowheads="1"/>
            </p:cNvSpPr>
            <p:nvPr/>
          </p:nvSpPr>
          <p:spPr bwMode="auto">
            <a:xfrm>
              <a:off x="912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5" name="Oval 9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6" name="Oval 10"/>
            <p:cNvSpPr>
              <a:spLocks noChangeArrowheads="1"/>
            </p:cNvSpPr>
            <p:nvPr/>
          </p:nvSpPr>
          <p:spPr bwMode="auto">
            <a:xfrm>
              <a:off x="1008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7" name="Oval 11"/>
            <p:cNvSpPr>
              <a:spLocks noChangeArrowheads="1"/>
            </p:cNvSpPr>
            <p:nvPr/>
          </p:nvSpPr>
          <p:spPr bwMode="auto">
            <a:xfrm>
              <a:off x="912" y="240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8" name="Oval 12"/>
            <p:cNvSpPr>
              <a:spLocks noChangeArrowheads="1"/>
            </p:cNvSpPr>
            <p:nvPr/>
          </p:nvSpPr>
          <p:spPr bwMode="auto">
            <a:xfrm>
              <a:off x="1104" y="240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9" name="Oval 13"/>
            <p:cNvSpPr>
              <a:spLocks noChangeArrowheads="1"/>
            </p:cNvSpPr>
            <p:nvPr/>
          </p:nvSpPr>
          <p:spPr bwMode="auto">
            <a:xfrm>
              <a:off x="1063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0" name="Oval 14"/>
            <p:cNvSpPr>
              <a:spLocks noChangeArrowheads="1"/>
            </p:cNvSpPr>
            <p:nvPr/>
          </p:nvSpPr>
          <p:spPr bwMode="auto">
            <a:xfrm>
              <a:off x="1248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1" name="Oval 15"/>
            <p:cNvSpPr>
              <a:spLocks noChangeArrowheads="1"/>
            </p:cNvSpPr>
            <p:nvPr/>
          </p:nvSpPr>
          <p:spPr bwMode="auto">
            <a:xfrm>
              <a:off x="1152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2" name="Oval 16"/>
            <p:cNvSpPr>
              <a:spLocks noChangeArrowheads="1"/>
            </p:cNvSpPr>
            <p:nvPr/>
          </p:nvSpPr>
          <p:spPr bwMode="auto">
            <a:xfrm>
              <a:off x="1008" y="2496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3" name="Oval 17"/>
            <p:cNvSpPr>
              <a:spLocks noChangeArrowheads="1"/>
            </p:cNvSpPr>
            <p:nvPr/>
          </p:nvSpPr>
          <p:spPr bwMode="auto">
            <a:xfrm>
              <a:off x="1008" y="240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4" name="Oval 18"/>
            <p:cNvSpPr>
              <a:spLocks noChangeArrowheads="1"/>
            </p:cNvSpPr>
            <p:nvPr/>
          </p:nvSpPr>
          <p:spPr bwMode="auto">
            <a:xfrm>
              <a:off x="912" y="254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5" name="Oval 19"/>
            <p:cNvSpPr>
              <a:spLocks noChangeArrowheads="1"/>
            </p:cNvSpPr>
            <p:nvPr/>
          </p:nvSpPr>
          <p:spPr bwMode="auto">
            <a:xfrm>
              <a:off x="1008" y="264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6" name="Oval 20"/>
            <p:cNvSpPr>
              <a:spLocks noChangeArrowheads="1"/>
            </p:cNvSpPr>
            <p:nvPr/>
          </p:nvSpPr>
          <p:spPr bwMode="auto">
            <a:xfrm>
              <a:off x="1152" y="254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7" name="Oval 21"/>
            <p:cNvSpPr>
              <a:spLocks noChangeArrowheads="1"/>
            </p:cNvSpPr>
            <p:nvPr/>
          </p:nvSpPr>
          <p:spPr bwMode="auto">
            <a:xfrm>
              <a:off x="1248" y="244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8" name="Oval 22"/>
            <p:cNvSpPr>
              <a:spLocks noChangeArrowheads="1"/>
            </p:cNvSpPr>
            <p:nvPr/>
          </p:nvSpPr>
          <p:spPr bwMode="auto">
            <a:xfrm>
              <a:off x="1296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9" name="Oval 23"/>
            <p:cNvSpPr>
              <a:spLocks noChangeArrowheads="1"/>
            </p:cNvSpPr>
            <p:nvPr/>
          </p:nvSpPr>
          <p:spPr bwMode="auto">
            <a:xfrm>
              <a:off x="1152" y="2352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0" name="Oval 24"/>
            <p:cNvSpPr>
              <a:spLocks noChangeArrowheads="1"/>
            </p:cNvSpPr>
            <p:nvPr/>
          </p:nvSpPr>
          <p:spPr bwMode="auto">
            <a:xfrm>
              <a:off x="912" y="264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1" name="Oval 25"/>
            <p:cNvSpPr>
              <a:spLocks noChangeArrowheads="1"/>
            </p:cNvSpPr>
            <p:nvPr/>
          </p:nvSpPr>
          <p:spPr bwMode="auto">
            <a:xfrm>
              <a:off x="1152" y="264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2" name="Oval 26"/>
            <p:cNvSpPr>
              <a:spLocks noChangeArrowheads="1"/>
            </p:cNvSpPr>
            <p:nvPr/>
          </p:nvSpPr>
          <p:spPr bwMode="auto">
            <a:xfrm>
              <a:off x="1440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3" name="Oval 27"/>
            <p:cNvSpPr>
              <a:spLocks noChangeArrowheads="1"/>
            </p:cNvSpPr>
            <p:nvPr/>
          </p:nvSpPr>
          <p:spPr bwMode="auto">
            <a:xfrm>
              <a:off x="1392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4" name="Oval 28"/>
            <p:cNvSpPr>
              <a:spLocks noChangeArrowheads="1"/>
            </p:cNvSpPr>
            <p:nvPr/>
          </p:nvSpPr>
          <p:spPr bwMode="auto">
            <a:xfrm>
              <a:off x="1536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5" name="Oval 29"/>
            <p:cNvSpPr>
              <a:spLocks noChangeArrowheads="1"/>
            </p:cNvSpPr>
            <p:nvPr/>
          </p:nvSpPr>
          <p:spPr bwMode="auto">
            <a:xfrm>
              <a:off x="1440" y="240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6" name="Oval 30"/>
            <p:cNvSpPr>
              <a:spLocks noChangeArrowheads="1"/>
            </p:cNvSpPr>
            <p:nvPr/>
          </p:nvSpPr>
          <p:spPr bwMode="auto">
            <a:xfrm>
              <a:off x="1488" y="2496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7" name="Oval 31"/>
            <p:cNvSpPr>
              <a:spLocks noChangeArrowheads="1"/>
            </p:cNvSpPr>
            <p:nvPr/>
          </p:nvSpPr>
          <p:spPr bwMode="auto">
            <a:xfrm>
              <a:off x="1344" y="2496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8" name="Oval 32"/>
            <p:cNvSpPr>
              <a:spLocks noChangeArrowheads="1"/>
            </p:cNvSpPr>
            <p:nvPr/>
          </p:nvSpPr>
          <p:spPr bwMode="auto">
            <a:xfrm>
              <a:off x="1296" y="2592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9" name="Oval 33"/>
            <p:cNvSpPr>
              <a:spLocks noChangeArrowheads="1"/>
            </p:cNvSpPr>
            <p:nvPr/>
          </p:nvSpPr>
          <p:spPr bwMode="auto">
            <a:xfrm>
              <a:off x="1440" y="261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0" name="Oval 34"/>
            <p:cNvSpPr>
              <a:spLocks noChangeArrowheads="1"/>
            </p:cNvSpPr>
            <p:nvPr/>
          </p:nvSpPr>
          <p:spPr bwMode="auto">
            <a:xfrm>
              <a:off x="1584" y="2592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1" name="Oval 35"/>
            <p:cNvSpPr>
              <a:spLocks noChangeArrowheads="1"/>
            </p:cNvSpPr>
            <p:nvPr/>
          </p:nvSpPr>
          <p:spPr bwMode="auto">
            <a:xfrm>
              <a:off x="1728" y="2592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2" name="Oval 36"/>
            <p:cNvSpPr>
              <a:spLocks noChangeArrowheads="1"/>
            </p:cNvSpPr>
            <p:nvPr/>
          </p:nvSpPr>
          <p:spPr bwMode="auto">
            <a:xfrm>
              <a:off x="1536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3" name="Oval 37"/>
            <p:cNvSpPr>
              <a:spLocks noChangeArrowheads="1"/>
            </p:cNvSpPr>
            <p:nvPr/>
          </p:nvSpPr>
          <p:spPr bwMode="auto">
            <a:xfrm>
              <a:off x="1632" y="2400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4" name="Oval 38"/>
            <p:cNvSpPr>
              <a:spLocks noChangeArrowheads="1"/>
            </p:cNvSpPr>
            <p:nvPr/>
          </p:nvSpPr>
          <p:spPr bwMode="auto">
            <a:xfrm>
              <a:off x="1680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5" name="Oval 39"/>
            <p:cNvSpPr>
              <a:spLocks noChangeArrowheads="1"/>
            </p:cNvSpPr>
            <p:nvPr/>
          </p:nvSpPr>
          <p:spPr bwMode="auto">
            <a:xfrm>
              <a:off x="1680" y="2496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6" name="Oval 40"/>
            <p:cNvSpPr>
              <a:spLocks noChangeArrowheads="1"/>
            </p:cNvSpPr>
            <p:nvPr/>
          </p:nvSpPr>
          <p:spPr bwMode="auto">
            <a:xfrm>
              <a:off x="1344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7" name="Oval 41"/>
            <p:cNvSpPr>
              <a:spLocks noChangeArrowheads="1"/>
            </p:cNvSpPr>
            <p:nvPr/>
          </p:nvSpPr>
          <p:spPr bwMode="auto">
            <a:xfrm>
              <a:off x="1536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8" name="Oval 42"/>
            <p:cNvSpPr>
              <a:spLocks noChangeArrowheads="1"/>
            </p:cNvSpPr>
            <p:nvPr/>
          </p:nvSpPr>
          <p:spPr bwMode="auto">
            <a:xfrm>
              <a:off x="1680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621" name="Freeform 45"/>
          <p:cNvSpPr>
            <a:spLocks/>
          </p:cNvSpPr>
          <p:nvPr/>
        </p:nvSpPr>
        <p:spPr bwMode="auto">
          <a:xfrm>
            <a:off x="1524000" y="3048000"/>
            <a:ext cx="3048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96" y="0"/>
              </a:cxn>
              <a:cxn ang="0">
                <a:pos x="192" y="240"/>
              </a:cxn>
            </a:cxnLst>
            <a:rect l="0" t="0" r="r" b="b"/>
            <a:pathLst>
              <a:path w="192" h="240">
                <a:moveTo>
                  <a:pt x="0" y="240"/>
                </a:moveTo>
                <a:cubicBezTo>
                  <a:pt x="32" y="120"/>
                  <a:pt x="64" y="0"/>
                  <a:pt x="96" y="0"/>
                </a:cubicBezTo>
                <a:cubicBezTo>
                  <a:pt x="128" y="0"/>
                  <a:pt x="160" y="120"/>
                  <a:pt x="192" y="240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22" name="Freeform 46"/>
          <p:cNvSpPr>
            <a:spLocks/>
          </p:cNvSpPr>
          <p:nvPr/>
        </p:nvSpPr>
        <p:spPr bwMode="auto">
          <a:xfrm>
            <a:off x="1981200" y="2806700"/>
            <a:ext cx="457200" cy="698500"/>
          </a:xfrm>
          <a:custGeom>
            <a:avLst/>
            <a:gdLst/>
            <a:ahLst/>
            <a:cxnLst>
              <a:cxn ang="0">
                <a:pos x="0" y="440"/>
              </a:cxn>
              <a:cxn ang="0">
                <a:pos x="96" y="8"/>
              </a:cxn>
              <a:cxn ang="0">
                <a:pos x="288" y="392"/>
              </a:cxn>
            </a:cxnLst>
            <a:rect l="0" t="0" r="r" b="b"/>
            <a:pathLst>
              <a:path w="288" h="440">
                <a:moveTo>
                  <a:pt x="0" y="440"/>
                </a:moveTo>
                <a:cubicBezTo>
                  <a:pt x="24" y="228"/>
                  <a:pt x="48" y="16"/>
                  <a:pt x="96" y="8"/>
                </a:cubicBezTo>
                <a:cubicBezTo>
                  <a:pt x="144" y="0"/>
                  <a:pt x="216" y="196"/>
                  <a:pt x="288" y="392"/>
                </a:cubicBez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2625" name="Group 49"/>
          <p:cNvGrpSpPr>
            <a:grpSpLocks/>
          </p:cNvGrpSpPr>
          <p:nvPr/>
        </p:nvGrpSpPr>
        <p:grpSpPr bwMode="auto">
          <a:xfrm>
            <a:off x="2540000" y="1438275"/>
            <a:ext cx="3375025" cy="1990725"/>
            <a:chOff x="1600" y="906"/>
            <a:chExt cx="2126" cy="1254"/>
          </a:xfrm>
        </p:grpSpPr>
        <p:sp>
          <p:nvSpPr>
            <p:cNvPr id="152623" name="Freeform 47"/>
            <p:cNvSpPr>
              <a:spLocks/>
            </p:cNvSpPr>
            <p:nvPr/>
          </p:nvSpPr>
          <p:spPr bwMode="auto">
            <a:xfrm>
              <a:off x="1600" y="1008"/>
              <a:ext cx="1376" cy="1152"/>
            </a:xfrm>
            <a:custGeom>
              <a:avLst/>
              <a:gdLst/>
              <a:ahLst/>
              <a:cxnLst>
                <a:cxn ang="0">
                  <a:pos x="32" y="1152"/>
                </a:cxn>
                <a:cxn ang="0">
                  <a:pos x="224" y="672"/>
                </a:cxn>
                <a:cxn ang="0">
                  <a:pos x="1376" y="0"/>
                </a:cxn>
              </a:cxnLst>
              <a:rect l="0" t="0" r="r" b="b"/>
              <a:pathLst>
                <a:path w="1376" h="1152">
                  <a:moveTo>
                    <a:pt x="32" y="1152"/>
                  </a:moveTo>
                  <a:cubicBezTo>
                    <a:pt x="16" y="1008"/>
                    <a:pt x="0" y="864"/>
                    <a:pt x="224" y="672"/>
                  </a:cubicBezTo>
                  <a:cubicBezTo>
                    <a:pt x="448" y="480"/>
                    <a:pt x="1184" y="112"/>
                    <a:pt x="1376" y="0"/>
                  </a:cubicBezTo>
                </a:path>
              </a:pathLst>
            </a:custGeom>
            <a:noFill/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624" name="Text Box 48"/>
            <p:cNvSpPr txBox="1">
              <a:spLocks noChangeArrowheads="1"/>
            </p:cNvSpPr>
            <p:nvPr/>
          </p:nvSpPr>
          <p:spPr bwMode="auto">
            <a:xfrm>
              <a:off x="3014" y="906"/>
              <a:ext cx="71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Whee!</a:t>
              </a:r>
            </a:p>
          </p:txBody>
        </p:sp>
      </p:grpSp>
      <p:sp>
        <p:nvSpPr>
          <p:cNvPr id="152627" name="Text Box 51"/>
          <p:cNvSpPr txBox="1">
            <a:spLocks noChangeArrowheads="1"/>
          </p:cNvSpPr>
          <p:nvPr/>
        </p:nvSpPr>
        <p:spPr bwMode="auto">
          <a:xfrm>
            <a:off x="533400" y="5272088"/>
            <a:ext cx="53340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you always lose the fastest…</a:t>
            </a:r>
          </a:p>
        </p:txBody>
      </p:sp>
      <p:sp>
        <p:nvSpPr>
          <p:cNvPr id="152628" name="Text Box 52"/>
          <p:cNvSpPr txBox="1">
            <a:spLocks noChangeArrowheads="1"/>
          </p:cNvSpPr>
          <p:nvPr/>
        </p:nvSpPr>
        <p:spPr bwMode="auto">
          <a:xfrm>
            <a:off x="3962400" y="2362200"/>
            <a:ext cx="5029200" cy="2654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Examples</a:t>
            </a:r>
          </a:p>
          <a:p>
            <a:r>
              <a:rPr lang="en-US"/>
              <a:t>Cooling towers @ PSU</a:t>
            </a:r>
          </a:p>
          <a:p>
            <a:r>
              <a:rPr lang="en-US"/>
              <a:t>Sweat</a:t>
            </a:r>
          </a:p>
          <a:p>
            <a:endParaRPr lang="en-US"/>
          </a:p>
          <a:p>
            <a:r>
              <a:rPr lang="en-US"/>
              <a:t>Poly layers keep skin dry</a:t>
            </a:r>
          </a:p>
          <a:p>
            <a:r>
              <a:rPr lang="en-US"/>
              <a:t>Cotton =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2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2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2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2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2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build="p" autoUpdateAnimBg="0"/>
      <p:bldP spid="152621" grpId="0" animBg="1"/>
      <p:bldP spid="152622" grpId="0" animBg="1"/>
      <p:bldP spid="152627" grpId="0" build="p" autoUpdateAnimBg="0"/>
      <p:bldP spid="15262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85800"/>
            <a:ext cx="2143125" cy="2143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914400"/>
            <a:ext cx="1952625" cy="2343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66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657600"/>
            <a:ext cx="2562225" cy="1781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0" y="147638"/>
            <a:ext cx="1898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Radiation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181600" cy="5216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Hot objects radiate photons (black body radiation)</a:t>
            </a:r>
          </a:p>
          <a:p>
            <a:r>
              <a:rPr lang="en-US"/>
              <a:t>Heating up a poker</a:t>
            </a:r>
          </a:p>
          <a:p>
            <a:r>
              <a:rPr lang="en-US"/>
              <a:t>Bonfire/barn fire/stoves</a:t>
            </a:r>
          </a:p>
          <a:p>
            <a:r>
              <a:rPr lang="en-US"/>
              <a:t>The sun</a:t>
            </a:r>
          </a:p>
          <a:p>
            <a:r>
              <a:rPr lang="en-US"/>
              <a:t>Frost</a:t>
            </a:r>
          </a:p>
          <a:p>
            <a:endParaRPr lang="en-US"/>
          </a:p>
          <a:p>
            <a:r>
              <a:rPr lang="en-US"/>
              <a:t>Silver lined blankets/bags reflect radiation back to you</a:t>
            </a:r>
          </a:p>
          <a:p>
            <a:endParaRPr lang="en-US"/>
          </a:p>
          <a:p>
            <a:r>
              <a:rPr lang="en-US"/>
              <a:t>Demo – check temperatures on radiation demo</a:t>
            </a:r>
          </a:p>
        </p:txBody>
      </p:sp>
      <p:sp>
        <p:nvSpPr>
          <p:cNvPr id="153611" name="Freeform 11"/>
          <p:cNvSpPr>
            <a:spLocks/>
          </p:cNvSpPr>
          <p:nvPr/>
        </p:nvSpPr>
        <p:spPr bwMode="auto">
          <a:xfrm rot="8493726">
            <a:off x="5715000" y="4102100"/>
            <a:ext cx="1524000" cy="317500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96" y="8"/>
              </a:cxn>
              <a:cxn ang="0">
                <a:pos x="240" y="200"/>
              </a:cxn>
              <a:cxn ang="0">
                <a:pos x="336" y="8"/>
              </a:cxn>
              <a:cxn ang="0">
                <a:pos x="432" y="200"/>
              </a:cxn>
              <a:cxn ang="0">
                <a:pos x="528" y="8"/>
              </a:cxn>
              <a:cxn ang="0">
                <a:pos x="624" y="200"/>
              </a:cxn>
              <a:cxn ang="0">
                <a:pos x="720" y="8"/>
              </a:cxn>
              <a:cxn ang="0">
                <a:pos x="816" y="152"/>
              </a:cxn>
              <a:cxn ang="0">
                <a:pos x="864" y="104"/>
              </a:cxn>
              <a:cxn ang="0">
                <a:pos x="960" y="104"/>
              </a:cxn>
            </a:cxnLst>
            <a:rect l="0" t="0" r="r" b="b"/>
            <a:pathLst>
              <a:path w="960" h="200">
                <a:moveTo>
                  <a:pt x="0" y="200"/>
                </a:moveTo>
                <a:cubicBezTo>
                  <a:pt x="28" y="104"/>
                  <a:pt x="56" y="8"/>
                  <a:pt x="96" y="8"/>
                </a:cubicBezTo>
                <a:cubicBezTo>
                  <a:pt x="136" y="8"/>
                  <a:pt x="200" y="200"/>
                  <a:pt x="240" y="200"/>
                </a:cubicBezTo>
                <a:cubicBezTo>
                  <a:pt x="280" y="200"/>
                  <a:pt x="304" y="8"/>
                  <a:pt x="336" y="8"/>
                </a:cubicBezTo>
                <a:cubicBezTo>
                  <a:pt x="368" y="8"/>
                  <a:pt x="400" y="200"/>
                  <a:pt x="432" y="200"/>
                </a:cubicBezTo>
                <a:cubicBezTo>
                  <a:pt x="464" y="200"/>
                  <a:pt x="496" y="8"/>
                  <a:pt x="528" y="8"/>
                </a:cubicBezTo>
                <a:cubicBezTo>
                  <a:pt x="560" y="8"/>
                  <a:pt x="592" y="200"/>
                  <a:pt x="624" y="200"/>
                </a:cubicBezTo>
                <a:cubicBezTo>
                  <a:pt x="656" y="200"/>
                  <a:pt x="688" y="16"/>
                  <a:pt x="720" y="8"/>
                </a:cubicBezTo>
                <a:cubicBezTo>
                  <a:pt x="752" y="0"/>
                  <a:pt x="792" y="136"/>
                  <a:pt x="816" y="152"/>
                </a:cubicBezTo>
                <a:cubicBezTo>
                  <a:pt x="840" y="168"/>
                  <a:pt x="840" y="112"/>
                  <a:pt x="864" y="104"/>
                </a:cubicBezTo>
                <a:cubicBezTo>
                  <a:pt x="888" y="96"/>
                  <a:pt x="924" y="100"/>
                  <a:pt x="960" y="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2" name="Rectangle 12"/>
          <p:cNvSpPr>
            <a:spLocks noChangeArrowheads="1"/>
          </p:cNvSpPr>
          <p:nvPr/>
        </p:nvSpPr>
        <p:spPr bwMode="auto">
          <a:xfrm>
            <a:off x="7162800" y="2209800"/>
            <a:ext cx="1295400" cy="1447800"/>
          </a:xfrm>
          <a:prstGeom prst="rect">
            <a:avLst/>
          </a:prstGeom>
          <a:solidFill>
            <a:srgbClr val="993300"/>
          </a:solidFill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14" name="Freeform 14"/>
          <p:cNvSpPr>
            <a:spLocks/>
          </p:cNvSpPr>
          <p:nvPr/>
        </p:nvSpPr>
        <p:spPr bwMode="auto">
          <a:xfrm rot="5957344">
            <a:off x="6927850" y="4489450"/>
            <a:ext cx="1524000" cy="317500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96" y="8"/>
              </a:cxn>
              <a:cxn ang="0">
                <a:pos x="240" y="200"/>
              </a:cxn>
              <a:cxn ang="0">
                <a:pos x="336" y="8"/>
              </a:cxn>
              <a:cxn ang="0">
                <a:pos x="432" y="200"/>
              </a:cxn>
              <a:cxn ang="0">
                <a:pos x="528" y="8"/>
              </a:cxn>
              <a:cxn ang="0">
                <a:pos x="624" y="200"/>
              </a:cxn>
              <a:cxn ang="0">
                <a:pos x="720" y="8"/>
              </a:cxn>
              <a:cxn ang="0">
                <a:pos x="816" y="152"/>
              </a:cxn>
              <a:cxn ang="0">
                <a:pos x="864" y="104"/>
              </a:cxn>
              <a:cxn ang="0">
                <a:pos x="960" y="104"/>
              </a:cxn>
            </a:cxnLst>
            <a:rect l="0" t="0" r="r" b="b"/>
            <a:pathLst>
              <a:path w="960" h="200">
                <a:moveTo>
                  <a:pt x="0" y="200"/>
                </a:moveTo>
                <a:cubicBezTo>
                  <a:pt x="28" y="104"/>
                  <a:pt x="56" y="8"/>
                  <a:pt x="96" y="8"/>
                </a:cubicBezTo>
                <a:cubicBezTo>
                  <a:pt x="136" y="8"/>
                  <a:pt x="200" y="200"/>
                  <a:pt x="240" y="200"/>
                </a:cubicBezTo>
                <a:cubicBezTo>
                  <a:pt x="280" y="200"/>
                  <a:pt x="304" y="8"/>
                  <a:pt x="336" y="8"/>
                </a:cubicBezTo>
                <a:cubicBezTo>
                  <a:pt x="368" y="8"/>
                  <a:pt x="400" y="200"/>
                  <a:pt x="432" y="200"/>
                </a:cubicBezTo>
                <a:cubicBezTo>
                  <a:pt x="464" y="200"/>
                  <a:pt x="496" y="8"/>
                  <a:pt x="528" y="8"/>
                </a:cubicBezTo>
                <a:cubicBezTo>
                  <a:pt x="560" y="8"/>
                  <a:pt x="592" y="200"/>
                  <a:pt x="624" y="200"/>
                </a:cubicBezTo>
                <a:cubicBezTo>
                  <a:pt x="656" y="200"/>
                  <a:pt x="688" y="16"/>
                  <a:pt x="720" y="8"/>
                </a:cubicBezTo>
                <a:cubicBezTo>
                  <a:pt x="752" y="0"/>
                  <a:pt x="792" y="136"/>
                  <a:pt x="816" y="152"/>
                </a:cubicBezTo>
                <a:cubicBezTo>
                  <a:pt x="840" y="168"/>
                  <a:pt x="840" y="112"/>
                  <a:pt x="864" y="104"/>
                </a:cubicBezTo>
                <a:cubicBezTo>
                  <a:pt x="888" y="96"/>
                  <a:pt x="924" y="100"/>
                  <a:pt x="960" y="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5" name="Freeform 15"/>
          <p:cNvSpPr>
            <a:spLocks/>
          </p:cNvSpPr>
          <p:nvPr/>
        </p:nvSpPr>
        <p:spPr bwMode="auto">
          <a:xfrm rot="10780070">
            <a:off x="5562600" y="2889250"/>
            <a:ext cx="1524000" cy="317500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96" y="8"/>
              </a:cxn>
              <a:cxn ang="0">
                <a:pos x="240" y="200"/>
              </a:cxn>
              <a:cxn ang="0">
                <a:pos x="336" y="8"/>
              </a:cxn>
              <a:cxn ang="0">
                <a:pos x="432" y="200"/>
              </a:cxn>
              <a:cxn ang="0">
                <a:pos x="528" y="8"/>
              </a:cxn>
              <a:cxn ang="0">
                <a:pos x="624" y="200"/>
              </a:cxn>
              <a:cxn ang="0">
                <a:pos x="720" y="8"/>
              </a:cxn>
              <a:cxn ang="0">
                <a:pos x="816" y="152"/>
              </a:cxn>
              <a:cxn ang="0">
                <a:pos x="864" y="104"/>
              </a:cxn>
              <a:cxn ang="0">
                <a:pos x="960" y="104"/>
              </a:cxn>
            </a:cxnLst>
            <a:rect l="0" t="0" r="r" b="b"/>
            <a:pathLst>
              <a:path w="960" h="200">
                <a:moveTo>
                  <a:pt x="0" y="200"/>
                </a:moveTo>
                <a:cubicBezTo>
                  <a:pt x="28" y="104"/>
                  <a:pt x="56" y="8"/>
                  <a:pt x="96" y="8"/>
                </a:cubicBezTo>
                <a:cubicBezTo>
                  <a:pt x="136" y="8"/>
                  <a:pt x="200" y="200"/>
                  <a:pt x="240" y="200"/>
                </a:cubicBezTo>
                <a:cubicBezTo>
                  <a:pt x="280" y="200"/>
                  <a:pt x="304" y="8"/>
                  <a:pt x="336" y="8"/>
                </a:cubicBezTo>
                <a:cubicBezTo>
                  <a:pt x="368" y="8"/>
                  <a:pt x="400" y="200"/>
                  <a:pt x="432" y="200"/>
                </a:cubicBezTo>
                <a:cubicBezTo>
                  <a:pt x="464" y="200"/>
                  <a:pt x="496" y="8"/>
                  <a:pt x="528" y="8"/>
                </a:cubicBezTo>
                <a:cubicBezTo>
                  <a:pt x="560" y="8"/>
                  <a:pt x="592" y="200"/>
                  <a:pt x="624" y="200"/>
                </a:cubicBezTo>
                <a:cubicBezTo>
                  <a:pt x="656" y="200"/>
                  <a:pt x="688" y="16"/>
                  <a:pt x="720" y="8"/>
                </a:cubicBezTo>
                <a:cubicBezTo>
                  <a:pt x="752" y="0"/>
                  <a:pt x="792" y="136"/>
                  <a:pt x="816" y="152"/>
                </a:cubicBezTo>
                <a:cubicBezTo>
                  <a:pt x="840" y="168"/>
                  <a:pt x="840" y="112"/>
                  <a:pt x="864" y="104"/>
                </a:cubicBezTo>
                <a:cubicBezTo>
                  <a:pt x="888" y="96"/>
                  <a:pt x="924" y="100"/>
                  <a:pt x="960" y="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6" name="Freeform 16"/>
          <p:cNvSpPr>
            <a:spLocks/>
          </p:cNvSpPr>
          <p:nvPr/>
        </p:nvSpPr>
        <p:spPr bwMode="auto">
          <a:xfrm rot="15480989">
            <a:off x="7092950" y="1060450"/>
            <a:ext cx="1524000" cy="317500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96" y="8"/>
              </a:cxn>
              <a:cxn ang="0">
                <a:pos x="240" y="200"/>
              </a:cxn>
              <a:cxn ang="0">
                <a:pos x="336" y="8"/>
              </a:cxn>
              <a:cxn ang="0">
                <a:pos x="432" y="200"/>
              </a:cxn>
              <a:cxn ang="0">
                <a:pos x="528" y="8"/>
              </a:cxn>
              <a:cxn ang="0">
                <a:pos x="624" y="200"/>
              </a:cxn>
              <a:cxn ang="0">
                <a:pos x="720" y="8"/>
              </a:cxn>
              <a:cxn ang="0">
                <a:pos x="816" y="152"/>
              </a:cxn>
              <a:cxn ang="0">
                <a:pos x="864" y="104"/>
              </a:cxn>
              <a:cxn ang="0">
                <a:pos x="960" y="104"/>
              </a:cxn>
            </a:cxnLst>
            <a:rect l="0" t="0" r="r" b="b"/>
            <a:pathLst>
              <a:path w="960" h="200">
                <a:moveTo>
                  <a:pt x="0" y="200"/>
                </a:moveTo>
                <a:cubicBezTo>
                  <a:pt x="28" y="104"/>
                  <a:pt x="56" y="8"/>
                  <a:pt x="96" y="8"/>
                </a:cubicBezTo>
                <a:cubicBezTo>
                  <a:pt x="136" y="8"/>
                  <a:pt x="200" y="200"/>
                  <a:pt x="240" y="200"/>
                </a:cubicBezTo>
                <a:cubicBezTo>
                  <a:pt x="280" y="200"/>
                  <a:pt x="304" y="8"/>
                  <a:pt x="336" y="8"/>
                </a:cubicBezTo>
                <a:cubicBezTo>
                  <a:pt x="368" y="8"/>
                  <a:pt x="400" y="200"/>
                  <a:pt x="432" y="200"/>
                </a:cubicBezTo>
                <a:cubicBezTo>
                  <a:pt x="464" y="200"/>
                  <a:pt x="496" y="8"/>
                  <a:pt x="528" y="8"/>
                </a:cubicBezTo>
                <a:cubicBezTo>
                  <a:pt x="560" y="8"/>
                  <a:pt x="592" y="200"/>
                  <a:pt x="624" y="200"/>
                </a:cubicBezTo>
                <a:cubicBezTo>
                  <a:pt x="656" y="200"/>
                  <a:pt x="688" y="16"/>
                  <a:pt x="720" y="8"/>
                </a:cubicBezTo>
                <a:cubicBezTo>
                  <a:pt x="752" y="0"/>
                  <a:pt x="792" y="136"/>
                  <a:pt x="816" y="152"/>
                </a:cubicBezTo>
                <a:cubicBezTo>
                  <a:pt x="840" y="168"/>
                  <a:pt x="840" y="112"/>
                  <a:pt x="864" y="104"/>
                </a:cubicBezTo>
                <a:cubicBezTo>
                  <a:pt x="888" y="96"/>
                  <a:pt x="924" y="100"/>
                  <a:pt x="960" y="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17" name="Freeform 17"/>
          <p:cNvSpPr>
            <a:spLocks/>
          </p:cNvSpPr>
          <p:nvPr/>
        </p:nvSpPr>
        <p:spPr bwMode="auto">
          <a:xfrm rot="-72771">
            <a:off x="8610600" y="2584450"/>
            <a:ext cx="1524000" cy="317500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96" y="8"/>
              </a:cxn>
              <a:cxn ang="0">
                <a:pos x="240" y="200"/>
              </a:cxn>
              <a:cxn ang="0">
                <a:pos x="336" y="8"/>
              </a:cxn>
              <a:cxn ang="0">
                <a:pos x="432" y="200"/>
              </a:cxn>
              <a:cxn ang="0">
                <a:pos x="528" y="8"/>
              </a:cxn>
              <a:cxn ang="0">
                <a:pos x="624" y="200"/>
              </a:cxn>
              <a:cxn ang="0">
                <a:pos x="720" y="8"/>
              </a:cxn>
              <a:cxn ang="0">
                <a:pos x="816" y="152"/>
              </a:cxn>
              <a:cxn ang="0">
                <a:pos x="864" y="104"/>
              </a:cxn>
              <a:cxn ang="0">
                <a:pos x="960" y="104"/>
              </a:cxn>
            </a:cxnLst>
            <a:rect l="0" t="0" r="r" b="b"/>
            <a:pathLst>
              <a:path w="960" h="200">
                <a:moveTo>
                  <a:pt x="0" y="200"/>
                </a:moveTo>
                <a:cubicBezTo>
                  <a:pt x="28" y="104"/>
                  <a:pt x="56" y="8"/>
                  <a:pt x="96" y="8"/>
                </a:cubicBezTo>
                <a:cubicBezTo>
                  <a:pt x="136" y="8"/>
                  <a:pt x="200" y="200"/>
                  <a:pt x="240" y="200"/>
                </a:cubicBezTo>
                <a:cubicBezTo>
                  <a:pt x="280" y="200"/>
                  <a:pt x="304" y="8"/>
                  <a:pt x="336" y="8"/>
                </a:cubicBezTo>
                <a:cubicBezTo>
                  <a:pt x="368" y="8"/>
                  <a:pt x="400" y="200"/>
                  <a:pt x="432" y="200"/>
                </a:cubicBezTo>
                <a:cubicBezTo>
                  <a:pt x="464" y="200"/>
                  <a:pt x="496" y="8"/>
                  <a:pt x="528" y="8"/>
                </a:cubicBezTo>
                <a:cubicBezTo>
                  <a:pt x="560" y="8"/>
                  <a:pt x="592" y="200"/>
                  <a:pt x="624" y="200"/>
                </a:cubicBezTo>
                <a:cubicBezTo>
                  <a:pt x="656" y="200"/>
                  <a:pt x="688" y="16"/>
                  <a:pt x="720" y="8"/>
                </a:cubicBezTo>
                <a:cubicBezTo>
                  <a:pt x="752" y="0"/>
                  <a:pt x="792" y="136"/>
                  <a:pt x="816" y="152"/>
                </a:cubicBezTo>
                <a:cubicBezTo>
                  <a:pt x="840" y="168"/>
                  <a:pt x="840" y="112"/>
                  <a:pt x="864" y="104"/>
                </a:cubicBezTo>
                <a:cubicBezTo>
                  <a:pt x="888" y="96"/>
                  <a:pt x="924" y="100"/>
                  <a:pt x="960" y="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2095500" cy="2095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7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752600"/>
            <a:ext cx="1524000" cy="1524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77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200400"/>
            <a:ext cx="1524000" cy="1524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77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810000"/>
            <a:ext cx="1885950" cy="18859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77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609600"/>
            <a:ext cx="2428875" cy="18859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5770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4724400"/>
            <a:ext cx="1828800" cy="1828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154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242</cp:revision>
  <dcterms:created xsi:type="dcterms:W3CDTF">2001-03-01T17:38:38Z</dcterms:created>
  <dcterms:modified xsi:type="dcterms:W3CDTF">2016-10-06T20:34:30Z</dcterms:modified>
</cp:coreProperties>
</file>