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4" r:id="rId2"/>
    <p:sldId id="265" r:id="rId3"/>
    <p:sldId id="308" r:id="rId4"/>
    <p:sldId id="312" r:id="rId5"/>
    <p:sldId id="313" r:id="rId6"/>
    <p:sldId id="296" r:id="rId7"/>
    <p:sldId id="299" r:id="rId8"/>
    <p:sldId id="314" r:id="rId9"/>
    <p:sldId id="315" r:id="rId10"/>
    <p:sldId id="31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5" autoAdjust="0"/>
  </p:normalViewPr>
  <p:slideViewPr>
    <p:cSldViewPr>
      <p:cViewPr>
        <p:scale>
          <a:sx n="55" d="100"/>
          <a:sy n="55" d="100"/>
        </p:scale>
        <p:origin x="-3234" y="-13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222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7F9CAA8-FCC4-4A40-83A2-A136A34DAE3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987EB4-A43F-405F-B931-6A163993FA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CDCB7B-E281-4FCA-8021-543DDF051C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BD9912-5D8C-4274-9756-9573EA78EB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B2CD35-2975-450E-AECE-674A02D0B5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DF3FBC-8A28-4F93-88B3-539FD7B246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620695-9F28-4EF4-8E8A-CC560C07EB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7BC83D-27BB-47B7-A853-2EF2104977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4CF294-734F-40B4-A573-8713A0FE8C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BF399E-0DE7-4C84-896F-51328C6A18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342CE-BED5-483F-B2C2-F577AA183B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5565E-3695-4B05-8084-D8891FE387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25DB2E2-E6C8-4518-A79A-658F575328B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517525" y="457200"/>
            <a:ext cx="8093075" cy="423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 u="sng"/>
              <a:t>Phase change and latent heat</a:t>
            </a:r>
          </a:p>
          <a:p>
            <a:pPr lvl="1"/>
            <a:r>
              <a:rPr lang="en-US" sz="4000"/>
              <a:t>C</a:t>
            </a:r>
            <a:r>
              <a:rPr lang="en-US" sz="3600"/>
              <a:t>ontents:</a:t>
            </a:r>
            <a:endParaRPr lang="en-US" sz="3200"/>
          </a:p>
          <a:p>
            <a:pPr lvl="2">
              <a:buFontTx/>
              <a:buChar char="•"/>
            </a:pPr>
            <a:r>
              <a:rPr lang="en-US" sz="3200"/>
              <a:t>Phases of matter</a:t>
            </a:r>
          </a:p>
          <a:p>
            <a:pPr lvl="2">
              <a:buFontTx/>
              <a:buChar char="•"/>
            </a:pPr>
            <a:r>
              <a:rPr lang="en-US" sz="3200"/>
              <a:t>Changing phase</a:t>
            </a:r>
          </a:p>
          <a:p>
            <a:pPr lvl="2">
              <a:buFontTx/>
              <a:buChar char="•"/>
            </a:pPr>
            <a:r>
              <a:rPr lang="en-US" sz="3200"/>
              <a:t>Latent heat</a:t>
            </a:r>
          </a:p>
          <a:p>
            <a:pPr lvl="2">
              <a:buFontTx/>
              <a:buChar char="•"/>
            </a:pPr>
            <a:r>
              <a:rPr lang="en-US" sz="3200"/>
              <a:t>Graphs of phase change</a:t>
            </a:r>
          </a:p>
          <a:p>
            <a:pPr lvl="2">
              <a:buFontTx/>
              <a:buChar char="•"/>
            </a:pPr>
            <a:r>
              <a:rPr lang="en-US" sz="3200"/>
              <a:t>Whiteboard</a:t>
            </a:r>
          </a:p>
          <a:p>
            <a:pPr lvl="2">
              <a:buFontTx/>
              <a:buChar char="•"/>
            </a:pPr>
            <a:r>
              <a:rPr lang="en-US" sz="3200"/>
              <a:t>Graph whiteboards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Text Box 2"/>
          <p:cNvSpPr txBox="1">
            <a:spLocks noChangeArrowheads="1"/>
          </p:cNvSpPr>
          <p:nvPr/>
        </p:nvSpPr>
        <p:spPr bwMode="auto">
          <a:xfrm>
            <a:off x="381000" y="3429000"/>
            <a:ext cx="8763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/>
              <a:t>Q = </a:t>
            </a:r>
            <a:r>
              <a:rPr lang="en-US" sz="4000"/>
              <a:t>mc</a:t>
            </a:r>
            <a:r>
              <a:rPr lang="en-US" sz="4000" baseline="-25000"/>
              <a:t>ice</a:t>
            </a:r>
            <a:r>
              <a:rPr lang="en-US" sz="4000">
                <a:sym typeface="Symbol" pitchFamily="18" charset="2"/>
              </a:rPr>
              <a:t></a:t>
            </a:r>
            <a:r>
              <a:rPr lang="en-US" sz="4000"/>
              <a:t>T + </a:t>
            </a:r>
            <a:r>
              <a:rPr lang="en-US" sz="3600"/>
              <a:t>mL + </a:t>
            </a:r>
            <a:r>
              <a:rPr lang="en-US" sz="4000"/>
              <a:t>mc</a:t>
            </a:r>
            <a:r>
              <a:rPr lang="en-US" sz="4000" baseline="-25000"/>
              <a:t>water</a:t>
            </a:r>
            <a:r>
              <a:rPr lang="en-US" sz="4000">
                <a:sym typeface="Symbol" pitchFamily="18" charset="2"/>
              </a:rPr>
              <a:t></a:t>
            </a:r>
            <a:r>
              <a:rPr lang="en-US" sz="4000"/>
              <a:t>T</a:t>
            </a:r>
          </a:p>
          <a:p>
            <a:r>
              <a:rPr lang="en-US" sz="4000"/>
              <a:t>711022.4 J</a:t>
            </a:r>
            <a:endParaRPr lang="en-US" sz="3600"/>
          </a:p>
        </p:txBody>
      </p:sp>
      <p:sp>
        <p:nvSpPr>
          <p:cNvPr id="157699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9032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sym typeface="Symbol" pitchFamily="18" charset="2"/>
              </a:rPr>
              <a:t>7.11 x 10</a:t>
            </a:r>
            <a:r>
              <a:rPr lang="en-US" sz="1200" baseline="30000">
                <a:sym typeface="Symbol" pitchFamily="18" charset="2"/>
              </a:rPr>
              <a:t>5</a:t>
            </a:r>
            <a:r>
              <a:rPr lang="en-US" sz="1200">
                <a:sym typeface="Symbol" pitchFamily="18" charset="2"/>
              </a:rPr>
              <a:t> J</a:t>
            </a:r>
            <a:endParaRPr lang="en-US" sz="1200" baseline="30000">
              <a:sym typeface="Symbol" pitchFamily="18" charset="2"/>
            </a:endParaRPr>
          </a:p>
        </p:txBody>
      </p:sp>
      <p:sp>
        <p:nvSpPr>
          <p:cNvPr id="157700" name="Text Box 4"/>
          <p:cNvSpPr txBox="1">
            <a:spLocks noChangeArrowheads="1"/>
          </p:cNvSpPr>
          <p:nvPr/>
        </p:nvSpPr>
        <p:spPr bwMode="auto">
          <a:xfrm>
            <a:off x="8366125" y="6162675"/>
            <a:ext cx="519113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57701" name="Text Box 5"/>
          <p:cNvSpPr txBox="1">
            <a:spLocks noChangeArrowheads="1"/>
          </p:cNvSpPr>
          <p:nvPr/>
        </p:nvSpPr>
        <p:spPr bwMode="auto">
          <a:xfrm>
            <a:off x="457200" y="381000"/>
            <a:ext cx="8458200" cy="28956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Eileen Dover takes 1.42 kg of ice ( c = 2100 J </a:t>
            </a:r>
            <a:r>
              <a:rPr lang="en-US" sz="3200" baseline="30000"/>
              <a:t>o</a:t>
            </a:r>
            <a:r>
              <a:rPr lang="en-US" sz="3200"/>
              <a:t>C</a:t>
            </a:r>
            <a:r>
              <a:rPr lang="en-US" sz="3200" baseline="30000"/>
              <a:t>-1</a:t>
            </a:r>
            <a:r>
              <a:rPr lang="en-US" sz="3200"/>
              <a:t>kg</a:t>
            </a:r>
            <a:r>
              <a:rPr lang="en-US" sz="3200" baseline="30000"/>
              <a:t>-1</a:t>
            </a:r>
            <a:r>
              <a:rPr lang="en-US" sz="3200"/>
              <a:t>) from -40.0 </a:t>
            </a:r>
            <a:r>
              <a:rPr lang="en-US" sz="3200" baseline="30000"/>
              <a:t>o</a:t>
            </a:r>
            <a:r>
              <a:rPr lang="en-US" sz="3200"/>
              <a:t>C to water ( c = 4186 J </a:t>
            </a:r>
            <a:r>
              <a:rPr lang="en-US" sz="3200" baseline="30000"/>
              <a:t>o</a:t>
            </a:r>
            <a:r>
              <a:rPr lang="en-US" sz="3200"/>
              <a:t>C</a:t>
            </a:r>
            <a:r>
              <a:rPr lang="en-US" sz="3200" baseline="30000"/>
              <a:t>-1</a:t>
            </a:r>
            <a:r>
              <a:rPr lang="en-US" sz="3200"/>
              <a:t>kg</a:t>
            </a:r>
            <a:r>
              <a:rPr lang="en-US" sz="3200" baseline="30000"/>
              <a:t>-1</a:t>
            </a:r>
            <a:r>
              <a:rPr lang="en-US" sz="3200"/>
              <a:t>) at 20.0 </a:t>
            </a:r>
            <a:r>
              <a:rPr lang="en-US" sz="3200" baseline="30000"/>
              <a:t>o</a:t>
            </a:r>
            <a:r>
              <a:rPr lang="en-US" sz="3200"/>
              <a:t>C.  What TOTAL heat is needed?</a:t>
            </a:r>
          </a:p>
          <a:p>
            <a:r>
              <a:rPr lang="en-US">
                <a:sym typeface="Symbol" pitchFamily="18" charset="2"/>
              </a:rPr>
              <a:t>Some latent heats</a:t>
            </a:r>
          </a:p>
          <a:p>
            <a:pPr eaLnBrk="0" hangingPunct="0"/>
            <a:r>
              <a:rPr lang="en-US" sz="3200"/>
              <a:t>(in J kg</a:t>
            </a:r>
            <a:r>
              <a:rPr lang="en-US" sz="3200" baseline="30000"/>
              <a:t>-1</a:t>
            </a:r>
            <a:r>
              <a:rPr lang="en-US" sz="3200"/>
              <a:t>)		Fusion		Vaporisation</a:t>
            </a:r>
          </a:p>
          <a:p>
            <a:pPr eaLnBrk="0" hangingPunct="0"/>
            <a:r>
              <a:rPr lang="en-US">
                <a:sym typeface="Symbol" pitchFamily="18" charset="2"/>
              </a:rPr>
              <a:t>H</a:t>
            </a:r>
            <a:r>
              <a:rPr lang="en-US" baseline="-25000">
                <a:sym typeface="Symbol" pitchFamily="18" charset="2"/>
              </a:rPr>
              <a:t>2</a:t>
            </a:r>
            <a:r>
              <a:rPr lang="en-US">
                <a:sym typeface="Symbol" pitchFamily="18" charset="2"/>
              </a:rPr>
              <a:t>O 			3.33 x 10</a:t>
            </a:r>
            <a:r>
              <a:rPr lang="en-US" baseline="30000">
                <a:sym typeface="Symbol" pitchFamily="18" charset="2"/>
              </a:rPr>
              <a:t>5</a:t>
            </a:r>
            <a:r>
              <a:rPr lang="en-US">
                <a:sym typeface="Symbol" pitchFamily="18" charset="2"/>
              </a:rPr>
              <a:t>		22.6 x 10</a:t>
            </a:r>
            <a:r>
              <a:rPr lang="en-US" baseline="30000">
                <a:sym typeface="Symbol" pitchFamily="18" charset="2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8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0" y="147638"/>
            <a:ext cx="34242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/>
              <a:t>4 Phases of Matter</a:t>
            </a:r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8305800" y="6400800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hlinkClick r:id="rId2" action="ppaction://hlinksldjump"/>
              </a:rPr>
              <a:t>TOC</a:t>
            </a:r>
            <a:endParaRPr lang="en-US" sz="2400"/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152400" y="609600"/>
            <a:ext cx="8686800" cy="3508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Solid</a:t>
            </a:r>
          </a:p>
          <a:p>
            <a:pPr lvl="1"/>
            <a:r>
              <a:rPr lang="en-US"/>
              <a:t>Crystalline/non crystalline</a:t>
            </a:r>
          </a:p>
          <a:p>
            <a:r>
              <a:rPr lang="en-US"/>
              <a:t>Liquid</a:t>
            </a:r>
          </a:p>
          <a:p>
            <a:pPr lvl="1"/>
            <a:r>
              <a:rPr lang="en-US"/>
              <a:t>Greased marbles</a:t>
            </a:r>
          </a:p>
          <a:p>
            <a:r>
              <a:rPr lang="en-US"/>
              <a:t>Gas</a:t>
            </a:r>
          </a:p>
          <a:p>
            <a:pPr lvl="1"/>
            <a:r>
              <a:rPr lang="en-US"/>
              <a:t>Ping pong balls</a:t>
            </a:r>
          </a:p>
          <a:p>
            <a:r>
              <a:rPr lang="en-US"/>
              <a:t>Plasma</a:t>
            </a:r>
          </a:p>
          <a:p>
            <a:pPr lvl="1"/>
            <a:r>
              <a:rPr lang="en-US"/>
              <a:t>Electrons no longer bound to particular nucleus</a:t>
            </a:r>
          </a:p>
        </p:txBody>
      </p:sp>
      <p:pic>
        <p:nvPicPr>
          <p:cNvPr id="11342" name="Picture 78" descr="FG13_02"/>
          <p:cNvPicPr>
            <a:picLocks noChangeAspect="1" noChangeArrowheads="1"/>
          </p:cNvPicPr>
          <p:nvPr/>
        </p:nvPicPr>
        <p:blipFill>
          <a:blip r:embed="rId3" cstate="print"/>
          <a:srcRect t="28999" b="18500"/>
          <a:stretch>
            <a:fillRect/>
          </a:stretch>
        </p:blipFill>
        <p:spPr bwMode="auto">
          <a:xfrm>
            <a:off x="533400" y="4191000"/>
            <a:ext cx="7618413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1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1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1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2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Text Box 2"/>
          <p:cNvSpPr txBox="1">
            <a:spLocks noChangeArrowheads="1"/>
          </p:cNvSpPr>
          <p:nvPr/>
        </p:nvSpPr>
        <p:spPr bwMode="auto">
          <a:xfrm>
            <a:off x="0" y="147638"/>
            <a:ext cx="53752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/>
              <a:t>Phase changes and latent heat</a:t>
            </a:r>
          </a:p>
        </p:txBody>
      </p:sp>
      <p:sp>
        <p:nvSpPr>
          <p:cNvPr id="146435" name="Text Box 3"/>
          <p:cNvSpPr txBox="1">
            <a:spLocks noChangeArrowheads="1"/>
          </p:cNvSpPr>
          <p:nvPr/>
        </p:nvSpPr>
        <p:spPr bwMode="auto">
          <a:xfrm>
            <a:off x="8305800" y="6400800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hlinkClick r:id="rId2" action="ppaction://hlinksldjump"/>
              </a:rPr>
              <a:t>TOC</a:t>
            </a:r>
            <a:endParaRPr lang="en-US" sz="2400"/>
          </a:p>
        </p:txBody>
      </p:sp>
      <p:pic>
        <p:nvPicPr>
          <p:cNvPr id="146440" name="Picture 8" descr="FG14_04"/>
          <p:cNvPicPr>
            <a:picLocks noChangeAspect="1" noChangeArrowheads="1"/>
          </p:cNvPicPr>
          <p:nvPr/>
        </p:nvPicPr>
        <p:blipFill>
          <a:blip r:embed="rId3" cstate="print"/>
          <a:srcRect t="3000"/>
          <a:stretch>
            <a:fillRect/>
          </a:stretch>
        </p:blipFill>
        <p:spPr bwMode="auto">
          <a:xfrm>
            <a:off x="34925" y="701675"/>
            <a:ext cx="9067800" cy="5749925"/>
          </a:xfrm>
          <a:prstGeom prst="rect">
            <a:avLst/>
          </a:prstGeom>
          <a:noFill/>
        </p:spPr>
      </p:pic>
      <p:grpSp>
        <p:nvGrpSpPr>
          <p:cNvPr id="146444" name="Group 12"/>
          <p:cNvGrpSpPr>
            <a:grpSpLocks/>
          </p:cNvGrpSpPr>
          <p:nvPr/>
        </p:nvGrpSpPr>
        <p:grpSpPr bwMode="auto">
          <a:xfrm>
            <a:off x="898525" y="828675"/>
            <a:ext cx="709613" cy="4276725"/>
            <a:chOff x="566" y="522"/>
            <a:chExt cx="447" cy="2694"/>
          </a:xfrm>
        </p:grpSpPr>
        <p:sp>
          <p:nvSpPr>
            <p:cNvPr id="146442" name="Line 10"/>
            <p:cNvSpPr>
              <a:spLocks noChangeShapeType="1"/>
            </p:cNvSpPr>
            <p:nvPr/>
          </p:nvSpPr>
          <p:spPr bwMode="auto">
            <a:xfrm>
              <a:off x="624" y="816"/>
              <a:ext cx="0" cy="24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6443" name="Text Box 11"/>
            <p:cNvSpPr txBox="1">
              <a:spLocks noChangeArrowheads="1"/>
            </p:cNvSpPr>
            <p:nvPr/>
          </p:nvSpPr>
          <p:spPr bwMode="auto">
            <a:xfrm>
              <a:off x="566" y="522"/>
              <a:ext cx="447" cy="359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KE</a:t>
              </a:r>
            </a:p>
          </p:txBody>
        </p:sp>
      </p:grpSp>
      <p:grpSp>
        <p:nvGrpSpPr>
          <p:cNvPr id="146445" name="Group 13"/>
          <p:cNvGrpSpPr>
            <a:grpSpLocks/>
          </p:cNvGrpSpPr>
          <p:nvPr/>
        </p:nvGrpSpPr>
        <p:grpSpPr bwMode="auto">
          <a:xfrm>
            <a:off x="1600200" y="1524000"/>
            <a:ext cx="650875" cy="3048000"/>
            <a:chOff x="566" y="522"/>
            <a:chExt cx="410" cy="2694"/>
          </a:xfrm>
        </p:grpSpPr>
        <p:sp>
          <p:nvSpPr>
            <p:cNvPr id="146446" name="Line 14"/>
            <p:cNvSpPr>
              <a:spLocks noChangeShapeType="1"/>
            </p:cNvSpPr>
            <p:nvPr/>
          </p:nvSpPr>
          <p:spPr bwMode="auto">
            <a:xfrm>
              <a:off x="624" y="816"/>
              <a:ext cx="0" cy="24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6447" name="Text Box 15"/>
            <p:cNvSpPr txBox="1">
              <a:spLocks noChangeArrowheads="1"/>
            </p:cNvSpPr>
            <p:nvPr/>
          </p:nvSpPr>
          <p:spPr bwMode="auto">
            <a:xfrm>
              <a:off x="566" y="522"/>
              <a:ext cx="410" cy="504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PE</a:t>
              </a:r>
            </a:p>
          </p:txBody>
        </p:sp>
      </p:grpSp>
      <p:grpSp>
        <p:nvGrpSpPr>
          <p:cNvPr id="146448" name="Group 16"/>
          <p:cNvGrpSpPr>
            <a:grpSpLocks/>
          </p:cNvGrpSpPr>
          <p:nvPr/>
        </p:nvGrpSpPr>
        <p:grpSpPr bwMode="auto">
          <a:xfrm>
            <a:off x="2819400" y="762000"/>
            <a:ext cx="709613" cy="2819400"/>
            <a:chOff x="566" y="522"/>
            <a:chExt cx="447" cy="2694"/>
          </a:xfrm>
        </p:grpSpPr>
        <p:sp>
          <p:nvSpPr>
            <p:cNvPr id="146449" name="Line 17"/>
            <p:cNvSpPr>
              <a:spLocks noChangeShapeType="1"/>
            </p:cNvSpPr>
            <p:nvPr/>
          </p:nvSpPr>
          <p:spPr bwMode="auto">
            <a:xfrm>
              <a:off x="624" y="816"/>
              <a:ext cx="0" cy="24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6450" name="Text Box 18"/>
            <p:cNvSpPr txBox="1">
              <a:spLocks noChangeArrowheads="1"/>
            </p:cNvSpPr>
            <p:nvPr/>
          </p:nvSpPr>
          <p:spPr bwMode="auto">
            <a:xfrm>
              <a:off x="566" y="522"/>
              <a:ext cx="447" cy="545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KE</a:t>
              </a:r>
            </a:p>
          </p:txBody>
        </p:sp>
      </p:grpSp>
      <p:grpSp>
        <p:nvGrpSpPr>
          <p:cNvPr id="146451" name="Group 19"/>
          <p:cNvGrpSpPr>
            <a:grpSpLocks/>
          </p:cNvGrpSpPr>
          <p:nvPr/>
        </p:nvGrpSpPr>
        <p:grpSpPr bwMode="auto">
          <a:xfrm>
            <a:off x="6130925" y="762000"/>
            <a:ext cx="650875" cy="1524000"/>
            <a:chOff x="566" y="522"/>
            <a:chExt cx="410" cy="2694"/>
          </a:xfrm>
        </p:grpSpPr>
        <p:sp>
          <p:nvSpPr>
            <p:cNvPr id="146452" name="Line 20"/>
            <p:cNvSpPr>
              <a:spLocks noChangeShapeType="1"/>
            </p:cNvSpPr>
            <p:nvPr/>
          </p:nvSpPr>
          <p:spPr bwMode="auto">
            <a:xfrm>
              <a:off x="624" y="816"/>
              <a:ext cx="0" cy="24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6453" name="Text Box 21"/>
            <p:cNvSpPr txBox="1">
              <a:spLocks noChangeArrowheads="1"/>
            </p:cNvSpPr>
            <p:nvPr/>
          </p:nvSpPr>
          <p:spPr bwMode="auto">
            <a:xfrm>
              <a:off x="566" y="522"/>
              <a:ext cx="410" cy="1007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PE</a:t>
              </a:r>
            </a:p>
          </p:txBody>
        </p:sp>
      </p:grpSp>
      <p:grpSp>
        <p:nvGrpSpPr>
          <p:cNvPr id="146454" name="Group 22"/>
          <p:cNvGrpSpPr>
            <a:grpSpLocks/>
          </p:cNvGrpSpPr>
          <p:nvPr/>
        </p:nvGrpSpPr>
        <p:grpSpPr bwMode="auto">
          <a:xfrm>
            <a:off x="8493125" y="76200"/>
            <a:ext cx="709613" cy="1905000"/>
            <a:chOff x="566" y="522"/>
            <a:chExt cx="447" cy="2694"/>
          </a:xfrm>
        </p:grpSpPr>
        <p:sp>
          <p:nvSpPr>
            <p:cNvPr id="146455" name="Line 23"/>
            <p:cNvSpPr>
              <a:spLocks noChangeShapeType="1"/>
            </p:cNvSpPr>
            <p:nvPr/>
          </p:nvSpPr>
          <p:spPr bwMode="auto">
            <a:xfrm>
              <a:off x="624" y="816"/>
              <a:ext cx="0" cy="24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6456" name="Text Box 24"/>
            <p:cNvSpPr txBox="1">
              <a:spLocks noChangeArrowheads="1"/>
            </p:cNvSpPr>
            <p:nvPr/>
          </p:nvSpPr>
          <p:spPr bwMode="auto">
            <a:xfrm>
              <a:off x="566" y="522"/>
              <a:ext cx="447" cy="806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KE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6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6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6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6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6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Text Box 2"/>
          <p:cNvSpPr txBox="1">
            <a:spLocks noChangeArrowheads="1"/>
          </p:cNvSpPr>
          <p:nvPr/>
        </p:nvSpPr>
        <p:spPr bwMode="auto">
          <a:xfrm>
            <a:off x="0" y="147638"/>
            <a:ext cx="54213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/>
              <a:t>Melting or boiling a substance</a:t>
            </a:r>
          </a:p>
        </p:txBody>
      </p:sp>
      <p:sp>
        <p:nvSpPr>
          <p:cNvPr id="153603" name="Text Box 3"/>
          <p:cNvSpPr txBox="1">
            <a:spLocks noChangeArrowheads="1"/>
          </p:cNvSpPr>
          <p:nvPr/>
        </p:nvSpPr>
        <p:spPr bwMode="auto">
          <a:xfrm>
            <a:off x="8305800" y="6400800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hlinkClick r:id="rId2" action="ppaction://hlinksldjump"/>
              </a:rPr>
              <a:t>TOC</a:t>
            </a:r>
            <a:endParaRPr lang="en-US" sz="2400"/>
          </a:p>
        </p:txBody>
      </p:sp>
      <p:sp>
        <p:nvSpPr>
          <p:cNvPr id="153604" name="Text Box 4"/>
          <p:cNvSpPr txBox="1">
            <a:spLocks noChangeArrowheads="1"/>
          </p:cNvSpPr>
          <p:nvPr/>
        </p:nvSpPr>
        <p:spPr bwMode="auto">
          <a:xfrm>
            <a:off x="152400" y="762000"/>
            <a:ext cx="5943600" cy="49371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/>
              <a:t>Q = mL</a:t>
            </a:r>
          </a:p>
          <a:p>
            <a:pPr lvl="1"/>
            <a:r>
              <a:rPr lang="en-US" sz="3200"/>
              <a:t>Q - Heat (in J)</a:t>
            </a:r>
          </a:p>
          <a:p>
            <a:pPr lvl="1"/>
            <a:r>
              <a:rPr lang="en-US" sz="3200"/>
              <a:t>m - Mass (in kg)</a:t>
            </a:r>
          </a:p>
          <a:p>
            <a:pPr lvl="1"/>
            <a:r>
              <a:rPr lang="en-US" sz="3200"/>
              <a:t>L - Latent heat (in J kg</a:t>
            </a:r>
            <a:r>
              <a:rPr lang="en-US" sz="3200" baseline="30000"/>
              <a:t>-1</a:t>
            </a:r>
            <a:r>
              <a:rPr lang="en-US" sz="3200"/>
              <a:t>) of </a:t>
            </a:r>
          </a:p>
          <a:p>
            <a:pPr lvl="2"/>
            <a:r>
              <a:rPr lang="en-US" sz="3200"/>
              <a:t>fusion = melting</a:t>
            </a:r>
          </a:p>
          <a:p>
            <a:pPr lvl="2"/>
            <a:r>
              <a:rPr lang="en-US" sz="3200"/>
              <a:t>vaporization = boiling</a:t>
            </a:r>
          </a:p>
          <a:p>
            <a:endParaRPr lang="en-US" sz="3600">
              <a:sym typeface="Symbol" pitchFamily="18" charset="2"/>
            </a:endParaRPr>
          </a:p>
          <a:p>
            <a:r>
              <a:rPr lang="en-US" sz="3600"/>
              <a:t>Q -&gt; </a:t>
            </a:r>
            <a:r>
              <a:rPr lang="en-US" sz="3200"/>
              <a:t>Potential Energy</a:t>
            </a:r>
          </a:p>
          <a:p>
            <a:pPr lvl="1"/>
            <a:r>
              <a:rPr lang="en-US" sz="3200"/>
              <a:t>(Temperature does not rise)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53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53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53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3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3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36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536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4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Text Box 2050"/>
          <p:cNvSpPr txBox="1">
            <a:spLocks noChangeArrowheads="1"/>
          </p:cNvSpPr>
          <p:nvPr/>
        </p:nvSpPr>
        <p:spPr bwMode="auto">
          <a:xfrm>
            <a:off x="0" y="147638"/>
            <a:ext cx="54213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/>
              <a:t>Melting or boiling a substance</a:t>
            </a:r>
          </a:p>
        </p:txBody>
      </p:sp>
      <p:sp>
        <p:nvSpPr>
          <p:cNvPr id="154627" name="Text Box 2051"/>
          <p:cNvSpPr txBox="1">
            <a:spLocks noChangeArrowheads="1"/>
          </p:cNvSpPr>
          <p:nvPr/>
        </p:nvSpPr>
        <p:spPr bwMode="auto">
          <a:xfrm>
            <a:off x="8305800" y="6400800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hlinkClick r:id="rId2" action="ppaction://hlinksldjump"/>
              </a:rPr>
              <a:t>TOC</a:t>
            </a:r>
            <a:endParaRPr lang="en-US" sz="2400"/>
          </a:p>
        </p:txBody>
      </p:sp>
      <p:sp>
        <p:nvSpPr>
          <p:cNvPr id="154628" name="Text Box 2052"/>
          <p:cNvSpPr txBox="1">
            <a:spLocks noChangeArrowheads="1"/>
          </p:cNvSpPr>
          <p:nvPr/>
        </p:nvSpPr>
        <p:spPr bwMode="auto">
          <a:xfrm>
            <a:off x="152400" y="762000"/>
            <a:ext cx="5943600" cy="914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/>
              <a:t>Q = mL</a:t>
            </a:r>
          </a:p>
        </p:txBody>
      </p:sp>
      <p:sp>
        <p:nvSpPr>
          <p:cNvPr id="154629" name="Text Box 2053"/>
          <p:cNvSpPr txBox="1">
            <a:spLocks noChangeArrowheads="1"/>
          </p:cNvSpPr>
          <p:nvPr/>
        </p:nvSpPr>
        <p:spPr bwMode="auto">
          <a:xfrm>
            <a:off x="304800" y="1905000"/>
            <a:ext cx="8305800" cy="34305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ym typeface="Symbol" pitchFamily="18" charset="2"/>
              </a:rPr>
              <a:t>Some latent heats</a:t>
            </a:r>
          </a:p>
          <a:p>
            <a:pPr eaLnBrk="0" hangingPunct="0"/>
            <a:r>
              <a:rPr lang="en-US" sz="3200"/>
              <a:t>(in J kg</a:t>
            </a:r>
            <a:r>
              <a:rPr lang="en-US" sz="3200" baseline="30000"/>
              <a:t>-1</a:t>
            </a:r>
            <a:r>
              <a:rPr lang="en-US" sz="3200"/>
              <a:t>)		Fusion		Vaporisation</a:t>
            </a:r>
          </a:p>
          <a:p>
            <a:pPr eaLnBrk="0" hangingPunct="0"/>
            <a:r>
              <a:rPr lang="en-US">
                <a:sym typeface="Symbol" pitchFamily="18" charset="2"/>
              </a:rPr>
              <a:t>H</a:t>
            </a:r>
            <a:r>
              <a:rPr lang="en-US" baseline="-25000">
                <a:sym typeface="Symbol" pitchFamily="18" charset="2"/>
              </a:rPr>
              <a:t>2</a:t>
            </a:r>
            <a:r>
              <a:rPr lang="en-US">
                <a:sym typeface="Symbol" pitchFamily="18" charset="2"/>
              </a:rPr>
              <a:t>O 			3.33 x 10</a:t>
            </a:r>
            <a:r>
              <a:rPr lang="en-US" baseline="30000">
                <a:sym typeface="Symbol" pitchFamily="18" charset="2"/>
              </a:rPr>
              <a:t>5</a:t>
            </a:r>
            <a:r>
              <a:rPr lang="en-US">
                <a:sym typeface="Symbol" pitchFamily="18" charset="2"/>
              </a:rPr>
              <a:t>		22.6 x 10</a:t>
            </a:r>
            <a:r>
              <a:rPr lang="en-US" baseline="30000">
                <a:sym typeface="Symbol" pitchFamily="18" charset="2"/>
              </a:rPr>
              <a:t>5</a:t>
            </a:r>
          </a:p>
          <a:p>
            <a:pPr eaLnBrk="0" hangingPunct="0"/>
            <a:r>
              <a:rPr lang="en-US">
                <a:sym typeface="Symbol" pitchFamily="18" charset="2"/>
              </a:rPr>
              <a:t>Lead 			0.25   x 10</a:t>
            </a:r>
            <a:r>
              <a:rPr lang="en-US" baseline="30000">
                <a:sym typeface="Symbol" pitchFamily="18" charset="2"/>
              </a:rPr>
              <a:t>5</a:t>
            </a:r>
            <a:r>
              <a:rPr lang="en-US">
                <a:sym typeface="Symbol" pitchFamily="18" charset="2"/>
              </a:rPr>
              <a:t>		8.7   x 10</a:t>
            </a:r>
            <a:r>
              <a:rPr lang="en-US" baseline="30000">
                <a:sym typeface="Symbol" pitchFamily="18" charset="2"/>
              </a:rPr>
              <a:t>5</a:t>
            </a:r>
          </a:p>
          <a:p>
            <a:pPr eaLnBrk="0" hangingPunct="0"/>
            <a:r>
              <a:rPr lang="en-US">
                <a:sym typeface="Symbol" pitchFamily="18" charset="2"/>
              </a:rPr>
              <a:t>NH</a:t>
            </a:r>
            <a:r>
              <a:rPr lang="en-US" baseline="-25000">
                <a:sym typeface="Symbol" pitchFamily="18" charset="2"/>
              </a:rPr>
              <a:t>3</a:t>
            </a:r>
            <a:r>
              <a:rPr lang="en-US">
                <a:sym typeface="Symbol" pitchFamily="18" charset="2"/>
              </a:rPr>
              <a:t>			0.33   x 10</a:t>
            </a:r>
            <a:r>
              <a:rPr lang="en-US" baseline="30000">
                <a:sym typeface="Symbol" pitchFamily="18" charset="2"/>
              </a:rPr>
              <a:t>5</a:t>
            </a:r>
            <a:r>
              <a:rPr lang="en-US">
                <a:sym typeface="Symbol" pitchFamily="18" charset="2"/>
              </a:rPr>
              <a:t>		1.37 x 10</a:t>
            </a:r>
            <a:r>
              <a:rPr lang="en-US" baseline="30000">
                <a:sym typeface="Symbol" pitchFamily="18" charset="2"/>
              </a:rPr>
              <a:t>5</a:t>
            </a:r>
          </a:p>
          <a:p>
            <a:pPr eaLnBrk="0" hangingPunct="0"/>
            <a:endParaRPr lang="en-US" baseline="30000">
              <a:sym typeface="Symbol" pitchFamily="18" charset="2"/>
            </a:endParaRPr>
          </a:p>
          <a:p>
            <a:pPr eaLnBrk="0" hangingPunct="0"/>
            <a:r>
              <a:rPr lang="en-US">
                <a:sym typeface="Symbol" pitchFamily="18" charset="2"/>
              </a:rPr>
              <a:t>Notice that these are all huge</a:t>
            </a:r>
          </a:p>
          <a:p>
            <a:pPr eaLnBrk="0" hangingPunct="0"/>
            <a:r>
              <a:rPr lang="en-US">
                <a:sym typeface="Symbol" pitchFamily="18" charset="2"/>
              </a:rPr>
              <a:t>Notice that vaporisation is </a:t>
            </a:r>
            <a:r>
              <a:rPr lang="en-US" u="sng">
                <a:sym typeface="Symbol" pitchFamily="18" charset="2"/>
              </a:rPr>
              <a:t>more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4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4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4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4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4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4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4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2913063" y="2263775"/>
            <a:ext cx="3403600" cy="17367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5400" u="sng"/>
              <a:t>Latent Heat</a:t>
            </a:r>
          </a:p>
          <a:p>
            <a:pPr algn="ctr"/>
            <a:r>
              <a:rPr lang="en-US" sz="5400">
                <a:hlinkClick r:id="rId2" action="ppaction://hlinksldjump"/>
              </a:rPr>
              <a:t>1</a:t>
            </a:r>
            <a:r>
              <a:rPr lang="en-US" sz="5400"/>
              <a:t> | </a:t>
            </a:r>
            <a:r>
              <a:rPr lang="en-US" sz="5400">
                <a:hlinkClick r:id="" action="ppaction://noaction"/>
              </a:rPr>
              <a:t>2</a:t>
            </a:r>
            <a:r>
              <a:rPr lang="en-US" sz="5400"/>
              <a:t> | </a:t>
            </a:r>
            <a:r>
              <a:rPr lang="en-US" sz="5400">
                <a:hlinkClick r:id="" action="ppaction://noaction"/>
              </a:rPr>
              <a:t>3</a:t>
            </a:r>
            <a:r>
              <a:rPr lang="en-US" sz="5400"/>
              <a:t> | 4</a:t>
            </a:r>
            <a:r>
              <a:rPr lang="en-US" sz="5400" u="sng"/>
              <a:t> </a:t>
            </a:r>
          </a:p>
        </p:txBody>
      </p:sp>
      <p:sp>
        <p:nvSpPr>
          <p:cNvPr id="99331" name="Text Box 3"/>
          <p:cNvSpPr txBox="1">
            <a:spLocks noChangeArrowheads="1"/>
          </p:cNvSpPr>
          <p:nvPr/>
        </p:nvSpPr>
        <p:spPr bwMode="auto">
          <a:xfrm>
            <a:off x="8305800" y="6400800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hlinkClick r:id="rId3" action="ppaction://hlinksldjump"/>
              </a:rPr>
              <a:t>TOC</a:t>
            </a:r>
            <a:endParaRPr lang="en-US"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381000" y="4267200"/>
            <a:ext cx="87630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/>
              <a:t>Q = mL</a:t>
            </a:r>
            <a:endParaRPr lang="en-US" sz="1800"/>
          </a:p>
          <a:p>
            <a:r>
              <a:rPr lang="en-US" sz="3600"/>
              <a:t>Q = ??, m = 4.51 kg, L = </a:t>
            </a:r>
            <a:r>
              <a:rPr lang="en-US">
                <a:sym typeface="Symbol" pitchFamily="18" charset="2"/>
              </a:rPr>
              <a:t>.25   x 10</a:t>
            </a:r>
            <a:r>
              <a:rPr lang="en-US" baseline="30000">
                <a:sym typeface="Symbol" pitchFamily="18" charset="2"/>
              </a:rPr>
              <a:t>5 </a:t>
            </a:r>
            <a:r>
              <a:rPr lang="en-US" sz="3600"/>
              <a:t>J kg</a:t>
            </a:r>
            <a:r>
              <a:rPr lang="en-US" sz="3600" baseline="30000"/>
              <a:t>-1</a:t>
            </a:r>
          </a:p>
          <a:p>
            <a:r>
              <a:rPr lang="en-US" sz="3600"/>
              <a:t>112,750 J = 1.1 x 10</a:t>
            </a:r>
            <a:r>
              <a:rPr lang="en-US" sz="3600" baseline="30000"/>
              <a:t>5</a:t>
            </a:r>
            <a:r>
              <a:rPr lang="en-US" sz="3600"/>
              <a:t> J</a:t>
            </a:r>
          </a:p>
        </p:txBody>
      </p:sp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8270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sym typeface="Symbol" pitchFamily="18" charset="2"/>
              </a:rPr>
              <a:t>1.1 x 10</a:t>
            </a:r>
            <a:r>
              <a:rPr lang="en-US" sz="1200" baseline="30000">
                <a:sym typeface="Symbol" pitchFamily="18" charset="2"/>
              </a:rPr>
              <a:t>5</a:t>
            </a:r>
            <a:r>
              <a:rPr lang="en-US" sz="1200">
                <a:sym typeface="Symbol" pitchFamily="18" charset="2"/>
              </a:rPr>
              <a:t> J</a:t>
            </a:r>
            <a:endParaRPr lang="en-US" sz="1200" baseline="30000">
              <a:sym typeface="Symbol" pitchFamily="18" charset="2"/>
            </a:endParaRPr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8366125" y="6162675"/>
            <a:ext cx="519113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457200" y="381000"/>
            <a:ext cx="8458200" cy="37496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Dewey Cheatham melts 4.51 kg of lead.  What heat is needed?</a:t>
            </a:r>
          </a:p>
          <a:p>
            <a:endParaRPr lang="en-US" sz="3200"/>
          </a:p>
          <a:p>
            <a:r>
              <a:rPr lang="en-US">
                <a:sym typeface="Symbol" pitchFamily="18" charset="2"/>
              </a:rPr>
              <a:t>Some latent heats</a:t>
            </a:r>
          </a:p>
          <a:p>
            <a:pPr eaLnBrk="0" hangingPunct="0"/>
            <a:r>
              <a:rPr lang="en-US" sz="3200"/>
              <a:t>(in J kg</a:t>
            </a:r>
            <a:r>
              <a:rPr lang="en-US" sz="3200" baseline="30000"/>
              <a:t>-1</a:t>
            </a:r>
            <a:r>
              <a:rPr lang="en-US" sz="3200"/>
              <a:t>)		Fusion		Vaporisation</a:t>
            </a:r>
          </a:p>
          <a:p>
            <a:pPr eaLnBrk="0" hangingPunct="0"/>
            <a:r>
              <a:rPr lang="en-US">
                <a:sym typeface="Symbol" pitchFamily="18" charset="2"/>
              </a:rPr>
              <a:t>H</a:t>
            </a:r>
            <a:r>
              <a:rPr lang="en-US" baseline="-25000">
                <a:sym typeface="Symbol" pitchFamily="18" charset="2"/>
              </a:rPr>
              <a:t>2</a:t>
            </a:r>
            <a:r>
              <a:rPr lang="en-US">
                <a:sym typeface="Symbol" pitchFamily="18" charset="2"/>
              </a:rPr>
              <a:t>O 			3.33 x 10</a:t>
            </a:r>
            <a:r>
              <a:rPr lang="en-US" baseline="30000">
                <a:sym typeface="Symbol" pitchFamily="18" charset="2"/>
              </a:rPr>
              <a:t>5</a:t>
            </a:r>
            <a:r>
              <a:rPr lang="en-US">
                <a:sym typeface="Symbol" pitchFamily="18" charset="2"/>
              </a:rPr>
              <a:t>		22.6 x 10</a:t>
            </a:r>
            <a:r>
              <a:rPr lang="en-US" baseline="30000">
                <a:sym typeface="Symbol" pitchFamily="18" charset="2"/>
              </a:rPr>
              <a:t>5</a:t>
            </a:r>
          </a:p>
          <a:p>
            <a:pPr eaLnBrk="0" hangingPunct="0"/>
            <a:r>
              <a:rPr lang="en-US">
                <a:sym typeface="Symbol" pitchFamily="18" charset="2"/>
              </a:rPr>
              <a:t>Lead 			0.25   x 10</a:t>
            </a:r>
            <a:r>
              <a:rPr lang="en-US" baseline="30000">
                <a:sym typeface="Symbol" pitchFamily="18" charset="2"/>
              </a:rPr>
              <a:t>5</a:t>
            </a:r>
            <a:r>
              <a:rPr lang="en-US">
                <a:sym typeface="Symbol" pitchFamily="18" charset="2"/>
              </a:rPr>
              <a:t>		8.7   x 10</a:t>
            </a:r>
            <a:r>
              <a:rPr lang="en-US" baseline="30000">
                <a:sym typeface="Symbol" pitchFamily="18" charset="2"/>
              </a:rPr>
              <a:t>5</a:t>
            </a:r>
          </a:p>
          <a:p>
            <a:pPr eaLnBrk="0" hangingPunct="0"/>
            <a:r>
              <a:rPr lang="en-US">
                <a:sym typeface="Symbol" pitchFamily="18" charset="2"/>
              </a:rPr>
              <a:t>NH</a:t>
            </a:r>
            <a:r>
              <a:rPr lang="en-US" baseline="-25000">
                <a:sym typeface="Symbol" pitchFamily="18" charset="2"/>
              </a:rPr>
              <a:t>3</a:t>
            </a:r>
            <a:r>
              <a:rPr lang="en-US">
                <a:sym typeface="Symbol" pitchFamily="18" charset="2"/>
              </a:rPr>
              <a:t>			0.33   x 10</a:t>
            </a:r>
            <a:r>
              <a:rPr lang="en-US" baseline="30000">
                <a:sym typeface="Symbol" pitchFamily="18" charset="2"/>
              </a:rPr>
              <a:t>5</a:t>
            </a:r>
            <a:r>
              <a:rPr lang="en-US">
                <a:sym typeface="Symbol" pitchFamily="18" charset="2"/>
              </a:rPr>
              <a:t>		1.37 x 10</a:t>
            </a:r>
            <a:r>
              <a:rPr lang="en-US" baseline="30000">
                <a:sym typeface="Symbol" pitchFamily="18" charset="2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Text Box 2"/>
          <p:cNvSpPr txBox="1">
            <a:spLocks noChangeArrowheads="1"/>
          </p:cNvSpPr>
          <p:nvPr/>
        </p:nvSpPr>
        <p:spPr bwMode="auto">
          <a:xfrm>
            <a:off x="381000" y="4267200"/>
            <a:ext cx="87630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/>
              <a:t>Q = mL</a:t>
            </a:r>
            <a:endParaRPr lang="en-US" sz="1800"/>
          </a:p>
          <a:p>
            <a:r>
              <a:rPr lang="en-US" sz="3600"/>
              <a:t>Q = </a:t>
            </a:r>
            <a:r>
              <a:rPr lang="en-US" sz="3200"/>
              <a:t>45 x 10</a:t>
            </a:r>
            <a:r>
              <a:rPr lang="en-US" sz="3200" baseline="30000"/>
              <a:t>6</a:t>
            </a:r>
            <a:r>
              <a:rPr lang="en-US" sz="3200"/>
              <a:t> J</a:t>
            </a:r>
            <a:r>
              <a:rPr lang="en-US" sz="3600"/>
              <a:t>, m = ??, L = </a:t>
            </a:r>
            <a:r>
              <a:rPr lang="en-US">
                <a:sym typeface="Symbol" pitchFamily="18" charset="2"/>
              </a:rPr>
              <a:t>22.6 x 10</a:t>
            </a:r>
            <a:r>
              <a:rPr lang="en-US" baseline="30000">
                <a:sym typeface="Symbol" pitchFamily="18" charset="2"/>
              </a:rPr>
              <a:t>5 </a:t>
            </a:r>
            <a:r>
              <a:rPr lang="en-US" sz="3600"/>
              <a:t>J kg</a:t>
            </a:r>
            <a:r>
              <a:rPr lang="en-US" sz="3600" baseline="30000"/>
              <a:t>-1</a:t>
            </a:r>
          </a:p>
          <a:p>
            <a:r>
              <a:rPr lang="en-US" sz="3600"/>
              <a:t>19.91 kg</a:t>
            </a:r>
          </a:p>
        </p:txBody>
      </p:sp>
      <p:sp>
        <p:nvSpPr>
          <p:cNvPr id="155651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56515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sym typeface="Symbol" pitchFamily="18" charset="2"/>
              </a:rPr>
              <a:t>20. kg</a:t>
            </a:r>
            <a:endParaRPr lang="en-US" sz="1200" baseline="30000">
              <a:sym typeface="Symbol" pitchFamily="18" charset="2"/>
            </a:endParaRPr>
          </a:p>
        </p:txBody>
      </p:sp>
      <p:sp>
        <p:nvSpPr>
          <p:cNvPr id="155652" name="Text Box 4"/>
          <p:cNvSpPr txBox="1">
            <a:spLocks noChangeArrowheads="1"/>
          </p:cNvSpPr>
          <p:nvPr/>
        </p:nvSpPr>
        <p:spPr bwMode="auto">
          <a:xfrm>
            <a:off x="8366125" y="6162675"/>
            <a:ext cx="519113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55653" name="Text Box 5"/>
          <p:cNvSpPr txBox="1">
            <a:spLocks noChangeArrowheads="1"/>
          </p:cNvSpPr>
          <p:nvPr/>
        </p:nvSpPr>
        <p:spPr bwMode="auto">
          <a:xfrm>
            <a:off x="457200" y="381000"/>
            <a:ext cx="8458200" cy="37496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Helen Highwater pumps 45 MJ (45 x 10</a:t>
            </a:r>
            <a:r>
              <a:rPr lang="en-US" sz="3200" baseline="30000"/>
              <a:t>6</a:t>
            </a:r>
            <a:r>
              <a:rPr lang="en-US" sz="3200"/>
              <a:t> J) of heat into some water at 100 </a:t>
            </a:r>
            <a:r>
              <a:rPr lang="en-US" sz="3200" baseline="30000"/>
              <a:t>o</a:t>
            </a:r>
            <a:r>
              <a:rPr lang="en-US" sz="3200"/>
              <a:t>C.  How much boils away?</a:t>
            </a:r>
          </a:p>
          <a:p>
            <a:r>
              <a:rPr lang="en-US">
                <a:sym typeface="Symbol" pitchFamily="18" charset="2"/>
              </a:rPr>
              <a:t>Some latent heats</a:t>
            </a:r>
          </a:p>
          <a:p>
            <a:pPr eaLnBrk="0" hangingPunct="0"/>
            <a:r>
              <a:rPr lang="en-US" sz="3200"/>
              <a:t>(in J kg</a:t>
            </a:r>
            <a:r>
              <a:rPr lang="en-US" sz="3200" baseline="30000"/>
              <a:t>-1</a:t>
            </a:r>
            <a:r>
              <a:rPr lang="en-US" sz="3200"/>
              <a:t>)		Fusion		Vaporisation</a:t>
            </a:r>
          </a:p>
          <a:p>
            <a:pPr eaLnBrk="0" hangingPunct="0"/>
            <a:r>
              <a:rPr lang="en-US">
                <a:sym typeface="Symbol" pitchFamily="18" charset="2"/>
              </a:rPr>
              <a:t>H</a:t>
            </a:r>
            <a:r>
              <a:rPr lang="en-US" baseline="-25000">
                <a:sym typeface="Symbol" pitchFamily="18" charset="2"/>
              </a:rPr>
              <a:t>2</a:t>
            </a:r>
            <a:r>
              <a:rPr lang="en-US">
                <a:sym typeface="Symbol" pitchFamily="18" charset="2"/>
              </a:rPr>
              <a:t>O 			3.33 x 10</a:t>
            </a:r>
            <a:r>
              <a:rPr lang="en-US" baseline="30000">
                <a:sym typeface="Symbol" pitchFamily="18" charset="2"/>
              </a:rPr>
              <a:t>5</a:t>
            </a:r>
            <a:r>
              <a:rPr lang="en-US">
                <a:sym typeface="Symbol" pitchFamily="18" charset="2"/>
              </a:rPr>
              <a:t>		22.6 x 10</a:t>
            </a:r>
            <a:r>
              <a:rPr lang="en-US" baseline="30000">
                <a:sym typeface="Symbol" pitchFamily="18" charset="2"/>
              </a:rPr>
              <a:t>5</a:t>
            </a:r>
          </a:p>
          <a:p>
            <a:pPr eaLnBrk="0" hangingPunct="0"/>
            <a:r>
              <a:rPr lang="en-US">
                <a:sym typeface="Symbol" pitchFamily="18" charset="2"/>
              </a:rPr>
              <a:t>Lead 			0.25   x 10</a:t>
            </a:r>
            <a:r>
              <a:rPr lang="en-US" baseline="30000">
                <a:sym typeface="Symbol" pitchFamily="18" charset="2"/>
              </a:rPr>
              <a:t>5</a:t>
            </a:r>
            <a:r>
              <a:rPr lang="en-US">
                <a:sym typeface="Symbol" pitchFamily="18" charset="2"/>
              </a:rPr>
              <a:t>		8.7   x 10</a:t>
            </a:r>
            <a:r>
              <a:rPr lang="en-US" baseline="30000">
                <a:sym typeface="Symbol" pitchFamily="18" charset="2"/>
              </a:rPr>
              <a:t>5</a:t>
            </a:r>
          </a:p>
          <a:p>
            <a:pPr eaLnBrk="0" hangingPunct="0"/>
            <a:r>
              <a:rPr lang="en-US">
                <a:sym typeface="Symbol" pitchFamily="18" charset="2"/>
              </a:rPr>
              <a:t>NH</a:t>
            </a:r>
            <a:r>
              <a:rPr lang="en-US" baseline="-25000">
                <a:sym typeface="Symbol" pitchFamily="18" charset="2"/>
              </a:rPr>
              <a:t>3</a:t>
            </a:r>
            <a:r>
              <a:rPr lang="en-US">
                <a:sym typeface="Symbol" pitchFamily="18" charset="2"/>
              </a:rPr>
              <a:t>			0.33   x 10</a:t>
            </a:r>
            <a:r>
              <a:rPr lang="en-US" baseline="30000">
                <a:sym typeface="Symbol" pitchFamily="18" charset="2"/>
              </a:rPr>
              <a:t>5</a:t>
            </a:r>
            <a:r>
              <a:rPr lang="en-US">
                <a:sym typeface="Symbol" pitchFamily="18" charset="2"/>
              </a:rPr>
              <a:t>		1.37 x 10</a:t>
            </a:r>
            <a:r>
              <a:rPr lang="en-US" baseline="30000">
                <a:sym typeface="Symbol" pitchFamily="18" charset="2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0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Text Box 2"/>
          <p:cNvSpPr txBox="1">
            <a:spLocks noChangeArrowheads="1"/>
          </p:cNvSpPr>
          <p:nvPr/>
        </p:nvSpPr>
        <p:spPr bwMode="auto">
          <a:xfrm>
            <a:off x="381000" y="4114800"/>
            <a:ext cx="87630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/>
              <a:t>Q = mL, power = work/time (= heat/time)</a:t>
            </a:r>
            <a:endParaRPr lang="en-US" sz="1800"/>
          </a:p>
          <a:p>
            <a:r>
              <a:rPr lang="en-US" sz="3600"/>
              <a:t>Q = </a:t>
            </a:r>
            <a:r>
              <a:rPr lang="en-US" sz="3200"/>
              <a:t>??</a:t>
            </a:r>
            <a:r>
              <a:rPr lang="en-US" sz="3600"/>
              <a:t>, m = 12.0 kg, L = </a:t>
            </a:r>
            <a:r>
              <a:rPr lang="en-US">
                <a:sym typeface="Symbol" pitchFamily="18" charset="2"/>
              </a:rPr>
              <a:t>3.33 x 10</a:t>
            </a:r>
            <a:r>
              <a:rPr lang="en-US" baseline="30000">
                <a:sym typeface="Symbol" pitchFamily="18" charset="2"/>
              </a:rPr>
              <a:t>5 </a:t>
            </a:r>
            <a:r>
              <a:rPr lang="en-US" sz="3200"/>
              <a:t>J</a:t>
            </a:r>
            <a:r>
              <a:rPr lang="en-US" sz="3200" baseline="30000"/>
              <a:t>o</a:t>
            </a:r>
            <a:r>
              <a:rPr lang="en-US" sz="3200"/>
              <a:t>kg</a:t>
            </a:r>
            <a:r>
              <a:rPr lang="en-US" sz="3200" baseline="30000"/>
              <a:t>-1</a:t>
            </a:r>
            <a:endParaRPr lang="en-US" sz="3600" baseline="30000"/>
          </a:p>
          <a:p>
            <a:r>
              <a:rPr lang="en-US" sz="3600"/>
              <a:t>3,996,000 J,   power = heat/time</a:t>
            </a:r>
          </a:p>
          <a:p>
            <a:r>
              <a:rPr lang="en-US" sz="3600"/>
              <a:t>heat = 3,996,000 J, power = 1500. J/s</a:t>
            </a:r>
          </a:p>
        </p:txBody>
      </p:sp>
      <p:sp>
        <p:nvSpPr>
          <p:cNvPr id="156675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100965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sym typeface="Symbol" pitchFamily="18" charset="2"/>
              </a:rPr>
              <a:t>2660 seconds</a:t>
            </a:r>
            <a:endParaRPr lang="en-US" sz="1200" baseline="30000">
              <a:sym typeface="Symbol" pitchFamily="18" charset="2"/>
            </a:endParaRPr>
          </a:p>
        </p:txBody>
      </p:sp>
      <p:sp>
        <p:nvSpPr>
          <p:cNvPr id="156676" name="Text Box 4"/>
          <p:cNvSpPr txBox="1">
            <a:spLocks noChangeArrowheads="1"/>
          </p:cNvSpPr>
          <p:nvPr/>
        </p:nvSpPr>
        <p:spPr bwMode="auto">
          <a:xfrm>
            <a:off x="8366125" y="6162675"/>
            <a:ext cx="519113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56677" name="Text Box 5"/>
          <p:cNvSpPr txBox="1">
            <a:spLocks noChangeArrowheads="1"/>
          </p:cNvSpPr>
          <p:nvPr/>
        </p:nvSpPr>
        <p:spPr bwMode="auto">
          <a:xfrm>
            <a:off x="457200" y="381000"/>
            <a:ext cx="8458200" cy="37496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Aaron Alysis has a 1500. Watt heater.  What time will it take him to melt 12.0 kg of ice, assuming all of the heat goes into the water at 0 </a:t>
            </a:r>
            <a:r>
              <a:rPr lang="en-US" sz="3200" baseline="30000"/>
              <a:t>o</a:t>
            </a:r>
            <a:r>
              <a:rPr lang="en-US" sz="3200"/>
              <a:t>C</a:t>
            </a:r>
          </a:p>
          <a:p>
            <a:r>
              <a:rPr lang="en-US">
                <a:sym typeface="Symbol" pitchFamily="18" charset="2"/>
              </a:rPr>
              <a:t>Some latent heats</a:t>
            </a:r>
          </a:p>
          <a:p>
            <a:pPr eaLnBrk="0" hangingPunct="0"/>
            <a:r>
              <a:rPr lang="en-US" sz="3200"/>
              <a:t>(in J kg</a:t>
            </a:r>
            <a:r>
              <a:rPr lang="en-US" sz="3200" baseline="30000"/>
              <a:t>-1</a:t>
            </a:r>
            <a:r>
              <a:rPr lang="en-US" sz="3200"/>
              <a:t>)		Fusion		Vaporisation</a:t>
            </a:r>
          </a:p>
          <a:p>
            <a:pPr eaLnBrk="0" hangingPunct="0"/>
            <a:r>
              <a:rPr lang="en-US">
                <a:sym typeface="Symbol" pitchFamily="18" charset="2"/>
              </a:rPr>
              <a:t>H</a:t>
            </a:r>
            <a:r>
              <a:rPr lang="en-US" baseline="-25000">
                <a:sym typeface="Symbol" pitchFamily="18" charset="2"/>
              </a:rPr>
              <a:t>2</a:t>
            </a:r>
            <a:r>
              <a:rPr lang="en-US">
                <a:sym typeface="Symbol" pitchFamily="18" charset="2"/>
              </a:rPr>
              <a:t>O 			3.33 x 10</a:t>
            </a:r>
            <a:r>
              <a:rPr lang="en-US" baseline="30000">
                <a:sym typeface="Symbol" pitchFamily="18" charset="2"/>
              </a:rPr>
              <a:t>5</a:t>
            </a:r>
            <a:r>
              <a:rPr lang="en-US">
                <a:sym typeface="Symbol" pitchFamily="18" charset="2"/>
              </a:rPr>
              <a:t>		22.6 x 10</a:t>
            </a:r>
            <a:r>
              <a:rPr lang="en-US" baseline="30000">
                <a:sym typeface="Symbol" pitchFamily="18" charset="2"/>
              </a:rPr>
              <a:t>5</a:t>
            </a:r>
          </a:p>
          <a:p>
            <a:pPr eaLnBrk="0" hangingPunct="0"/>
            <a:r>
              <a:rPr lang="en-US">
                <a:sym typeface="Symbol" pitchFamily="18" charset="2"/>
              </a:rPr>
              <a:t>Lead 			0.25   x 10</a:t>
            </a:r>
            <a:r>
              <a:rPr lang="en-US" baseline="30000">
                <a:sym typeface="Symbol" pitchFamily="18" charset="2"/>
              </a:rPr>
              <a:t>5</a:t>
            </a:r>
            <a:r>
              <a:rPr lang="en-US">
                <a:sym typeface="Symbol" pitchFamily="18" charset="2"/>
              </a:rPr>
              <a:t>		8.7   x 10</a:t>
            </a:r>
            <a:r>
              <a:rPr lang="en-US" baseline="30000">
                <a:sym typeface="Symbol" pitchFamily="18" charset="2"/>
              </a:rPr>
              <a:t>5</a:t>
            </a:r>
          </a:p>
          <a:p>
            <a:pPr eaLnBrk="0" hangingPunct="0"/>
            <a:r>
              <a:rPr lang="en-US">
                <a:sym typeface="Symbol" pitchFamily="18" charset="2"/>
              </a:rPr>
              <a:t>NH</a:t>
            </a:r>
            <a:r>
              <a:rPr lang="en-US" baseline="-25000">
                <a:sym typeface="Symbol" pitchFamily="18" charset="2"/>
              </a:rPr>
              <a:t>3</a:t>
            </a:r>
            <a:r>
              <a:rPr lang="en-US">
                <a:sym typeface="Symbol" pitchFamily="18" charset="2"/>
              </a:rPr>
              <a:t>			0.33   x 10</a:t>
            </a:r>
            <a:r>
              <a:rPr lang="en-US" baseline="30000">
                <a:sym typeface="Symbol" pitchFamily="18" charset="2"/>
              </a:rPr>
              <a:t>5</a:t>
            </a:r>
            <a:r>
              <a:rPr lang="en-US">
                <a:sym typeface="Symbol" pitchFamily="18" charset="2"/>
              </a:rPr>
              <a:t>		1.37 x 10</a:t>
            </a:r>
            <a:r>
              <a:rPr lang="en-US" baseline="30000">
                <a:sym typeface="Symbol" pitchFamily="18" charset="2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4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2680</TotalTime>
  <Words>390</Words>
  <Application>Microsoft Office PowerPoint</Application>
  <PresentationFormat>On-screen Show (4:3)</PresentationFormat>
  <Paragraphs>93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Times New Roman</vt:lpstr>
      <vt:lpstr>Symbol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280</cp:revision>
  <dcterms:created xsi:type="dcterms:W3CDTF">2001-03-01T17:38:38Z</dcterms:created>
  <dcterms:modified xsi:type="dcterms:W3CDTF">2014-03-10T19:24:42Z</dcterms:modified>
</cp:coreProperties>
</file>