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304" r:id="rId3"/>
    <p:sldId id="265" r:id="rId4"/>
    <p:sldId id="303" r:id="rId5"/>
    <p:sldId id="296" r:id="rId6"/>
    <p:sldId id="299" r:id="rId7"/>
    <p:sldId id="300" r:id="rId8"/>
    <p:sldId id="301" r:id="rId9"/>
    <p:sldId id="30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7368EC-B1C0-4818-B182-A1DF32C886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83859-3D71-459F-9F12-0A6B202D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AECE4-5AEB-4F71-861C-1587C5218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C1847-1DBD-49E1-BE8E-44BEAD3A6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400F-C96A-4647-BBF6-63086C57E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7C3E0-780D-4115-B8AF-0E39CAA31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0E7AD-DE03-4AE9-8FFB-030F1E500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1E7A6-8C58-41A8-9F60-92B0E90EBF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C66C9-4146-45B5-B8AE-CECF12E9F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3C956-AD96-4A07-9AC4-66C537A71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5D624-BF1A-42F4-B4D4-CF8E92412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548EA-BA6B-4C46-B673-0158A0326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4F0ACB-041D-4056-B949-583CEEB6E9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Specific heat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Heating up a substance - specific heat</a:t>
            </a:r>
          </a:p>
          <a:p>
            <a:pPr lvl="3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0" y="147638"/>
            <a:ext cx="3222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Joule’s Discovery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57150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Falling mass heated water by stirring</a:t>
            </a:r>
          </a:p>
          <a:p>
            <a:r>
              <a:rPr lang="en-US"/>
              <a:t>Heat equivalent of  work</a:t>
            </a:r>
          </a:p>
          <a:p>
            <a:r>
              <a:rPr lang="en-US"/>
              <a:t>1 Calorie = 4.186 J</a:t>
            </a:r>
          </a:p>
        </p:txBody>
      </p:sp>
      <p:pic>
        <p:nvPicPr>
          <p:cNvPr id="155653" name="Picture 5" descr="jou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9938" y="1066800"/>
            <a:ext cx="3092450" cy="5105400"/>
          </a:xfrm>
          <a:prstGeom prst="rect">
            <a:avLst/>
          </a:prstGeom>
          <a:noFill/>
        </p:spPr>
      </p:pic>
      <p:pic>
        <p:nvPicPr>
          <p:cNvPr id="155654" name="Picture 6" descr="FG14_01"/>
          <p:cNvPicPr>
            <a:picLocks noChangeAspect="1" noChangeArrowheads="1"/>
          </p:cNvPicPr>
          <p:nvPr/>
        </p:nvPicPr>
        <p:blipFill>
          <a:blip r:embed="rId4" cstate="print"/>
          <a:srcRect l="16003" t="9500" r="17982" b="14000"/>
          <a:stretch>
            <a:fillRect/>
          </a:stretch>
        </p:blipFill>
        <p:spPr bwMode="auto">
          <a:xfrm>
            <a:off x="381000" y="2438400"/>
            <a:ext cx="50292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6751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Heating up a substance - Specific heat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5943600" cy="4937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/>
              <a:t>Q = mc</a:t>
            </a:r>
            <a:r>
              <a:rPr lang="en-US" sz="5400">
                <a:sym typeface="Symbol" pitchFamily="18" charset="2"/>
              </a:rPr>
              <a:t></a:t>
            </a:r>
            <a:r>
              <a:rPr lang="en-US" sz="5400"/>
              <a:t>T</a:t>
            </a:r>
          </a:p>
          <a:p>
            <a:pPr lvl="1"/>
            <a:r>
              <a:rPr lang="en-US" sz="3200"/>
              <a:t>Q - Heat (in J)</a:t>
            </a:r>
          </a:p>
          <a:p>
            <a:pPr lvl="1"/>
            <a:r>
              <a:rPr lang="en-US" sz="3200"/>
              <a:t>m - Mass (in kg)</a:t>
            </a:r>
          </a:p>
          <a:p>
            <a:pPr lvl="1"/>
            <a:r>
              <a:rPr lang="en-US" sz="3200"/>
              <a:t>c - Specific Heat (in J</a:t>
            </a:r>
            <a:r>
              <a:rPr lang="en-US" sz="3200" baseline="30000"/>
              <a:t>o</a:t>
            </a:r>
            <a:r>
              <a:rPr lang="en-US" sz="3200"/>
              <a:t>C</a:t>
            </a:r>
            <a:r>
              <a:rPr lang="en-US" sz="3200" baseline="30000"/>
              <a:t>-1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r>
              <a:rPr lang="en-US" sz="3200"/>
              <a:t>)</a:t>
            </a:r>
          </a:p>
          <a:p>
            <a:pPr lvl="1"/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T - Change in temp. (</a:t>
            </a:r>
            <a:r>
              <a:rPr lang="en-US" sz="3200" baseline="30000"/>
              <a:t>o</a:t>
            </a:r>
            <a:r>
              <a:rPr lang="en-US" sz="3200"/>
              <a:t>C)</a:t>
            </a:r>
          </a:p>
          <a:p>
            <a:pPr lvl="1"/>
            <a:endParaRPr lang="en-US" sz="3200"/>
          </a:p>
          <a:p>
            <a:endParaRPr lang="en-US" sz="3600">
              <a:sym typeface="Symbol" pitchFamily="18" charset="2"/>
            </a:endParaRPr>
          </a:p>
          <a:p>
            <a:r>
              <a:rPr lang="en-US" sz="3600"/>
              <a:t>Q -&gt; </a:t>
            </a:r>
            <a:r>
              <a:rPr lang="en-US" sz="3200"/>
              <a:t>Kinetic Energy of molecules</a:t>
            </a:r>
          </a:p>
          <a:p>
            <a:pPr lvl="1"/>
            <a:r>
              <a:rPr lang="en-US" sz="3200"/>
              <a:t>(Temperature rises)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5867400" y="762000"/>
            <a:ext cx="3276600" cy="4422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Some specific heats</a:t>
            </a:r>
          </a:p>
          <a:p>
            <a:pPr eaLnBrk="0" hangingPunct="0"/>
            <a:r>
              <a:rPr lang="en-US" sz="3200"/>
              <a:t>(in J</a:t>
            </a:r>
            <a:r>
              <a:rPr lang="en-US" sz="3200" baseline="30000"/>
              <a:t>o</a:t>
            </a:r>
            <a:r>
              <a:rPr lang="en-US" sz="3200"/>
              <a:t>C</a:t>
            </a:r>
            <a:r>
              <a:rPr lang="en-US" sz="3200" baseline="30000"/>
              <a:t>-1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r>
              <a:rPr lang="en-US" sz="3200"/>
              <a:t>)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liquid 	4186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ice	2100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steam	2010</a:t>
            </a:r>
          </a:p>
          <a:p>
            <a:pPr eaLnBrk="0" hangingPunct="0"/>
            <a:r>
              <a:rPr lang="en-US">
                <a:sym typeface="Symbol" pitchFamily="18" charset="2"/>
              </a:rPr>
              <a:t>Aluminum	900</a:t>
            </a:r>
          </a:p>
          <a:p>
            <a:pPr eaLnBrk="0" hangingPunct="0"/>
            <a:r>
              <a:rPr lang="en-US">
                <a:sym typeface="Symbol" pitchFamily="18" charset="2"/>
              </a:rPr>
              <a:t>Iron		450</a:t>
            </a:r>
          </a:p>
          <a:p>
            <a:pPr eaLnBrk="0" hangingPunct="0"/>
            <a:endParaRPr lang="en-US">
              <a:sym typeface="Symbol" pitchFamily="18" charset="2"/>
            </a:endParaRPr>
          </a:p>
          <a:p>
            <a:pPr eaLnBrk="0" hangingPunct="0"/>
            <a:r>
              <a:rPr lang="en-US">
                <a:sym typeface="Symbol" pitchFamily="18" charset="2"/>
              </a:rPr>
              <a:t>More in table 14-1</a:t>
            </a:r>
          </a:p>
          <a:p>
            <a:pPr eaLnBrk="0" hangingPunct="0"/>
            <a:r>
              <a:rPr lang="en-US">
                <a:sym typeface="Symbol" pitchFamily="18" charset="2"/>
              </a:rPr>
              <a:t>(p 421)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3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1026"/>
          <p:cNvSpPr txBox="1">
            <a:spLocks noChangeArrowheads="1"/>
          </p:cNvSpPr>
          <p:nvPr/>
        </p:nvSpPr>
        <p:spPr bwMode="auto">
          <a:xfrm>
            <a:off x="0" y="147638"/>
            <a:ext cx="6751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Heating up a substance - Specific heat</a:t>
            </a:r>
          </a:p>
        </p:txBody>
      </p:sp>
      <p:sp>
        <p:nvSpPr>
          <p:cNvPr id="154627" name="Text Box 1027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54629" name="Text Box 1029"/>
          <p:cNvSpPr txBox="1">
            <a:spLocks noChangeArrowheads="1"/>
          </p:cNvSpPr>
          <p:nvPr/>
        </p:nvSpPr>
        <p:spPr bwMode="auto">
          <a:xfrm>
            <a:off x="228600" y="914400"/>
            <a:ext cx="8610600" cy="39957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Some specific heats</a:t>
            </a:r>
          </a:p>
          <a:p>
            <a:endParaRPr lang="en-US">
              <a:sym typeface="Symbol" pitchFamily="18" charset="2"/>
            </a:endParaRPr>
          </a:p>
          <a:p>
            <a:pPr eaLnBrk="0" hangingPunct="0"/>
            <a:r>
              <a:rPr lang="en-US" sz="3200"/>
              <a:t>			</a:t>
            </a:r>
            <a:r>
              <a:rPr lang="en-US" sz="2400"/>
              <a:t>(in J</a:t>
            </a:r>
            <a:r>
              <a:rPr lang="en-US" sz="2400" baseline="30000"/>
              <a:t>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kg</a:t>
            </a:r>
            <a:r>
              <a:rPr lang="en-US" sz="2400" baseline="30000"/>
              <a:t>-1</a:t>
            </a:r>
            <a:r>
              <a:rPr lang="en-US" sz="2400"/>
              <a:t>)		(in J</a:t>
            </a:r>
            <a:r>
              <a:rPr lang="en-US" sz="2400" baseline="30000"/>
              <a:t>o</a:t>
            </a:r>
            <a:r>
              <a:rPr lang="en-US" sz="2400"/>
              <a:t>C</a:t>
            </a:r>
            <a:r>
              <a:rPr lang="en-US" sz="2400" baseline="30000"/>
              <a:t>-1</a:t>
            </a:r>
            <a:r>
              <a:rPr lang="en-US" sz="2400"/>
              <a:t>mol</a:t>
            </a:r>
            <a:r>
              <a:rPr lang="en-US" sz="2400" baseline="30000"/>
              <a:t>-1</a:t>
            </a:r>
            <a:r>
              <a:rPr lang="en-US" sz="2400"/>
              <a:t>)</a:t>
            </a:r>
          </a:p>
          <a:p>
            <a:pPr eaLnBrk="0" hangingPunct="0"/>
            <a:r>
              <a:rPr lang="en-US">
                <a:sym typeface="Symbol" pitchFamily="18" charset="2"/>
              </a:rPr>
              <a:t>Aluminum		900			24.4</a:t>
            </a:r>
          </a:p>
          <a:p>
            <a:pPr eaLnBrk="0" hangingPunct="0"/>
            <a:r>
              <a:rPr lang="en-US">
                <a:sym typeface="Symbol" pitchFamily="18" charset="2"/>
              </a:rPr>
              <a:t>Carbon		507			6.11	</a:t>
            </a:r>
          </a:p>
          <a:p>
            <a:pPr eaLnBrk="0" hangingPunct="0"/>
            <a:r>
              <a:rPr lang="en-US">
                <a:sym typeface="Symbol" pitchFamily="18" charset="2"/>
              </a:rPr>
              <a:t>Copper		386			24.5</a:t>
            </a:r>
          </a:p>
          <a:p>
            <a:pPr eaLnBrk="0" hangingPunct="0"/>
            <a:r>
              <a:rPr lang="en-US">
                <a:sym typeface="Symbol" pitchFamily="18" charset="2"/>
              </a:rPr>
              <a:t>Lead			128			26.5</a:t>
            </a:r>
          </a:p>
          <a:p>
            <a:pPr eaLnBrk="0" hangingPunct="0"/>
            <a:r>
              <a:rPr lang="en-US">
                <a:sym typeface="Symbol" pitchFamily="18" charset="2"/>
              </a:rPr>
              <a:t>Silver			236			25.5</a:t>
            </a:r>
          </a:p>
          <a:p>
            <a:pPr eaLnBrk="0" hangingPunct="0"/>
            <a:r>
              <a:rPr lang="en-US">
                <a:sym typeface="Symbol" pitchFamily="18" charset="2"/>
              </a:rPr>
              <a:t>Tungsten		134			24.8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665413" y="2263775"/>
            <a:ext cx="38989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Specific Heat</a:t>
            </a:r>
          </a:p>
          <a:p>
            <a:pPr algn="ctr"/>
            <a:r>
              <a:rPr lang="en-US" sz="5400">
                <a:hlinkClick r:id="" action="ppaction://noaction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3</a:t>
            </a:r>
            <a:r>
              <a:rPr lang="en-US" sz="5400"/>
              <a:t> | 4 </a:t>
            </a:r>
            <a:r>
              <a:rPr lang="en-US" sz="5400" u="sng"/>
              <a:t> 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Q = mc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  <a:endParaRPr lang="en-US" sz="2000"/>
          </a:p>
          <a:p>
            <a:r>
              <a:rPr lang="en-US"/>
              <a:t>Q = ??, m = 1.5 kg, c = 4186 J 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,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 = 5.0 </a:t>
            </a:r>
            <a:r>
              <a:rPr lang="en-US" baseline="30000"/>
              <a:t>o</a:t>
            </a:r>
            <a:r>
              <a:rPr lang="en-US"/>
              <a:t>C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38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 31,000 J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A. Nicholas Cheep wants to calculate what heat is needed to raise 1.5 liters (1 liter = 1 kg) of water by 5.0 </a:t>
            </a:r>
            <a:r>
              <a:rPr lang="en-US" sz="3200" baseline="30000"/>
              <a:t>o</a:t>
            </a:r>
            <a:r>
              <a:rPr lang="en-US" sz="3200"/>
              <a:t>C.  Can you help him?  </a:t>
            </a:r>
            <a:r>
              <a:rPr lang="en-US"/>
              <a:t>(c = 4186 J 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Q = mc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  <a:endParaRPr lang="en-US" sz="2000"/>
          </a:p>
          <a:p>
            <a:r>
              <a:rPr lang="en-US"/>
              <a:t>Q = 817 J, m = 0.512 kg, c = 450. J 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,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 = ??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41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3.55 </a:t>
            </a:r>
            <a:r>
              <a:rPr lang="en-US" sz="1200" baseline="30000">
                <a:sym typeface="Symbol" pitchFamily="18" charset="2"/>
              </a:rPr>
              <a:t>o</a:t>
            </a:r>
            <a:r>
              <a:rPr lang="en-US" sz="1200">
                <a:sym typeface="Symbol" pitchFamily="18" charset="2"/>
              </a:rPr>
              <a:t>C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Adella Kutessen notices what change in temperature if 512 g of iron absorbs 817 J of heat  (c = 450. J </a:t>
            </a:r>
            <a:r>
              <a:rPr lang="en-US" sz="3200" baseline="30000"/>
              <a:t>o</a:t>
            </a:r>
            <a:r>
              <a:rPr lang="en-US" sz="3200"/>
              <a:t>C</a:t>
            </a:r>
            <a:r>
              <a:rPr lang="en-US" sz="3200" baseline="30000"/>
              <a:t>-1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r>
              <a:rPr lang="en-US" sz="32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1026"/>
          <p:cNvSpPr txBox="1">
            <a:spLocks noChangeArrowheads="1"/>
          </p:cNvSpPr>
          <p:nvPr/>
        </p:nvSpPr>
        <p:spPr bwMode="auto">
          <a:xfrm>
            <a:off x="381000" y="2528888"/>
            <a:ext cx="87630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Q = mc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  <a:endParaRPr lang="en-US" sz="2000"/>
          </a:p>
          <a:p>
            <a:r>
              <a:rPr lang="en-US"/>
              <a:t>Q = 12,000 J, m = ??, c = 900. J </a:t>
            </a:r>
            <a:r>
              <a:rPr lang="en-US" baseline="30000"/>
              <a:t>o</a:t>
            </a:r>
            <a:r>
              <a:rPr lang="en-US"/>
              <a:t>C</a:t>
            </a:r>
            <a:r>
              <a:rPr lang="en-US" baseline="30000"/>
              <a:t>-1</a:t>
            </a:r>
            <a:r>
              <a:rPr lang="en-US"/>
              <a:t>kg</a:t>
            </a:r>
            <a:r>
              <a:rPr lang="en-US" baseline="30000"/>
              <a:t>-1</a:t>
            </a:r>
            <a:r>
              <a:rPr lang="en-US"/>
              <a:t>,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 = 3.45 </a:t>
            </a:r>
            <a:r>
              <a:rPr lang="en-US" baseline="30000"/>
              <a:t>o</a:t>
            </a:r>
            <a:r>
              <a:rPr lang="en-US"/>
              <a:t>C</a:t>
            </a: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228600" y="6477000"/>
            <a:ext cx="5651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3.9 kg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152580" name="Text Box 1028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457200" y="381000"/>
            <a:ext cx="84582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Anita Break notices that a chunk of Aluminium absorbs 12,000 J of heat while raising its temperature a mere 3.45 </a:t>
            </a:r>
            <a:r>
              <a:rPr lang="en-US" sz="3200" baseline="30000"/>
              <a:t>o</a:t>
            </a:r>
            <a:r>
              <a:rPr lang="en-US" sz="3200"/>
              <a:t>C   Of what mass is this chunk? (c = 900. J </a:t>
            </a:r>
            <a:r>
              <a:rPr lang="en-US" sz="3200" baseline="30000"/>
              <a:t>o</a:t>
            </a:r>
            <a:r>
              <a:rPr lang="en-US" sz="3200"/>
              <a:t>C</a:t>
            </a:r>
            <a:r>
              <a:rPr lang="en-US" sz="3200" baseline="30000"/>
              <a:t>-1</a:t>
            </a:r>
            <a:r>
              <a:rPr lang="en-US" sz="3200"/>
              <a:t>kg</a:t>
            </a:r>
            <a:r>
              <a:rPr lang="en-US" sz="3200" baseline="30000"/>
              <a:t>-1</a:t>
            </a:r>
            <a:r>
              <a:rPr lang="en-US" sz="32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381000" y="2376488"/>
            <a:ext cx="87630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Q = mc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  <a:endParaRPr lang="en-US" sz="2000"/>
          </a:p>
          <a:p>
            <a:r>
              <a:rPr lang="en-US"/>
              <a:t>Q = 12,510 J, m = 5.412 kg, c = ??,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T = 2.19 </a:t>
            </a:r>
            <a:r>
              <a:rPr lang="en-US" baseline="30000"/>
              <a:t>o</a:t>
            </a:r>
            <a:r>
              <a:rPr lang="en-US"/>
              <a:t>C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0969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1060 J </a:t>
            </a:r>
            <a:r>
              <a:rPr lang="en-US" sz="1200" baseline="30000">
                <a:sym typeface="Symbol" pitchFamily="18" charset="2"/>
              </a:rPr>
              <a:t>o</a:t>
            </a:r>
            <a:r>
              <a:rPr lang="en-US" sz="1200">
                <a:sym typeface="Symbol" pitchFamily="18" charset="2"/>
              </a:rPr>
              <a:t>C</a:t>
            </a:r>
            <a:r>
              <a:rPr lang="en-US" sz="1200" baseline="30000">
                <a:sym typeface="Symbol" pitchFamily="18" charset="2"/>
              </a:rPr>
              <a:t>-1</a:t>
            </a:r>
            <a:r>
              <a:rPr lang="en-US" sz="1200">
                <a:sym typeface="Symbol" pitchFamily="18" charset="2"/>
              </a:rPr>
              <a:t>kg</a:t>
            </a:r>
            <a:r>
              <a:rPr lang="en-US" sz="1200" baseline="30000">
                <a:sym typeface="Symbol" pitchFamily="18" charset="2"/>
              </a:rPr>
              <a:t>-1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Anne Sodafone does an experiment where 5.412 kg of a mystery substance absorbs 12,510 J of heat while raising its temperature 2.19 </a:t>
            </a:r>
            <a:r>
              <a:rPr lang="en-US" sz="3200" baseline="30000"/>
              <a:t>o</a:t>
            </a:r>
            <a:r>
              <a:rPr lang="en-US" sz="3200"/>
              <a:t>C   What is the specific heat?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357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256</cp:revision>
  <dcterms:created xsi:type="dcterms:W3CDTF">2001-03-01T17:38:38Z</dcterms:created>
  <dcterms:modified xsi:type="dcterms:W3CDTF">2014-03-10T19:24:49Z</dcterms:modified>
</cp:coreProperties>
</file>