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D4AE-FDC3-4A68-ADCC-A0D18FFA1E3A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1FAE-A38A-489A-A56F-C9037548F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4196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 Label the </a:t>
            </a:r>
            <a:r>
              <a:rPr lang="en-US" u="sng" dirty="0" smtClean="0"/>
              <a:t>solid</a:t>
            </a:r>
            <a:r>
              <a:rPr lang="en-US" dirty="0" smtClean="0"/>
              <a:t>, </a:t>
            </a:r>
            <a:r>
              <a:rPr lang="en-US" u="sng" dirty="0" smtClean="0"/>
              <a:t>solid + liquid</a:t>
            </a:r>
            <a:r>
              <a:rPr lang="en-US" dirty="0" smtClean="0"/>
              <a:t>, </a:t>
            </a:r>
            <a:r>
              <a:rPr lang="en-US" u="sng" dirty="0" smtClean="0"/>
              <a:t>liquid</a:t>
            </a:r>
            <a:r>
              <a:rPr lang="en-US" dirty="0" smtClean="0"/>
              <a:t>, </a:t>
            </a:r>
            <a:r>
              <a:rPr lang="en-US" u="sng" dirty="0" smtClean="0"/>
              <a:t>liquid + gas</a:t>
            </a:r>
            <a:r>
              <a:rPr lang="en-US" dirty="0" smtClean="0"/>
              <a:t>, and </a:t>
            </a:r>
            <a:r>
              <a:rPr lang="en-US" u="sng" dirty="0" smtClean="0"/>
              <a:t>gas</a:t>
            </a:r>
            <a:r>
              <a:rPr lang="en-US" dirty="0" smtClean="0"/>
              <a:t> regions</a:t>
            </a:r>
          </a:p>
          <a:p>
            <a:r>
              <a:rPr lang="en-US" dirty="0" smtClean="0"/>
              <a:t>1. What is the melting and boiling temperature? </a:t>
            </a:r>
            <a:r>
              <a:rPr lang="en-US" sz="800" dirty="0" smtClean="0"/>
              <a:t>(30 </a:t>
            </a:r>
            <a:r>
              <a:rPr lang="en-US" sz="800" baseline="30000" dirty="0" err="1" smtClean="0"/>
              <a:t>o</a:t>
            </a:r>
            <a:r>
              <a:rPr lang="en-US" sz="800" dirty="0" err="1" smtClean="0"/>
              <a:t>C</a:t>
            </a:r>
            <a:r>
              <a:rPr lang="en-US" sz="800" dirty="0" smtClean="0"/>
              <a:t>, 90 </a:t>
            </a:r>
            <a:r>
              <a:rPr lang="en-US" sz="800" baseline="30000" dirty="0" err="1" smtClean="0"/>
              <a:t>o</a:t>
            </a:r>
            <a:r>
              <a:rPr lang="en-US" sz="800" dirty="0" err="1" smtClean="0"/>
              <a:t>C</a:t>
            </a:r>
            <a:r>
              <a:rPr lang="en-US" sz="800" dirty="0" smtClean="0"/>
              <a:t>)</a:t>
            </a:r>
            <a:endParaRPr lang="en-US" dirty="0" smtClean="0"/>
          </a:p>
          <a:p>
            <a:r>
              <a:rPr lang="en-US" dirty="0" smtClean="0"/>
              <a:t>2. How much heat flows in to melt the substance?  What is its latent heat of fusion? </a:t>
            </a:r>
            <a:r>
              <a:rPr lang="en-US" sz="800" dirty="0" smtClean="0"/>
              <a:t>(150 J, 12,500 J/kg)</a:t>
            </a:r>
            <a:endParaRPr lang="en-US" dirty="0" smtClean="0"/>
          </a:p>
          <a:p>
            <a:r>
              <a:rPr lang="en-US" dirty="0" smtClean="0"/>
              <a:t>3. What is its latent heat of vaporisation? </a:t>
            </a:r>
            <a:r>
              <a:rPr lang="en-US" sz="900" dirty="0" smtClean="0"/>
              <a:t>(20,833 J/kg)</a:t>
            </a:r>
            <a:endParaRPr lang="en-US" dirty="0" smtClean="0"/>
          </a:p>
          <a:p>
            <a:r>
              <a:rPr lang="en-US" dirty="0" smtClean="0"/>
              <a:t>4. How much heat does the solid phase absorb?  What is the temperature change of the solid phase?  What is the specific heat of the solid phase? </a:t>
            </a:r>
            <a:r>
              <a:rPr lang="en-US" sz="900" dirty="0" smtClean="0"/>
              <a:t>(50 J, 30</a:t>
            </a:r>
            <a:r>
              <a:rPr lang="en-US" sz="900" baseline="30000" dirty="0" smtClean="0"/>
              <a:t>o</a:t>
            </a:r>
            <a:r>
              <a:rPr lang="en-US" sz="900" dirty="0" smtClean="0"/>
              <a:t>C, 139 J/</a:t>
            </a:r>
            <a:r>
              <a:rPr lang="en-US" sz="900" dirty="0" err="1" smtClean="0"/>
              <a:t>kg</a:t>
            </a:r>
            <a:r>
              <a:rPr lang="en-US" sz="900" baseline="30000" dirty="0" err="1" smtClean="0"/>
              <a:t>o</a:t>
            </a:r>
            <a:r>
              <a:rPr lang="en-US" sz="900" dirty="0" err="1" smtClean="0"/>
              <a:t>C</a:t>
            </a:r>
            <a:r>
              <a:rPr lang="en-US" sz="900" dirty="0" smtClean="0"/>
              <a:t>)</a:t>
            </a:r>
            <a:endParaRPr lang="en-US" dirty="0" smtClean="0"/>
          </a:p>
          <a:p>
            <a:r>
              <a:rPr lang="en-US" dirty="0" smtClean="0"/>
              <a:t>5. What is the specific heat of the liquid phase? </a:t>
            </a:r>
            <a:r>
              <a:rPr lang="en-US" sz="900" dirty="0" smtClean="0"/>
              <a:t>(208 J/</a:t>
            </a:r>
            <a:r>
              <a:rPr lang="en-US" sz="900" dirty="0" err="1" smtClean="0"/>
              <a:t>kg</a:t>
            </a:r>
            <a:r>
              <a:rPr lang="en-US" sz="900" baseline="30000" dirty="0" err="1" smtClean="0"/>
              <a:t>o</a:t>
            </a:r>
            <a:r>
              <a:rPr lang="en-US" sz="900" dirty="0" err="1" smtClean="0"/>
              <a:t>C</a:t>
            </a:r>
            <a:r>
              <a:rPr lang="en-US" sz="900" dirty="0" smtClean="0"/>
              <a:t>)</a:t>
            </a:r>
            <a:endParaRPr lang="en-US" dirty="0" smtClean="0"/>
          </a:p>
          <a:p>
            <a:r>
              <a:rPr lang="en-US" dirty="0" smtClean="0"/>
              <a:t>6. What is the specific heat of the gas phase? </a:t>
            </a:r>
            <a:r>
              <a:rPr lang="en-US" sz="900" dirty="0" smtClean="0"/>
              <a:t>(278 J/</a:t>
            </a:r>
            <a:r>
              <a:rPr lang="en-US" sz="900" dirty="0" err="1" smtClean="0"/>
              <a:t>kg</a:t>
            </a:r>
            <a:r>
              <a:rPr lang="en-US" sz="900" baseline="30000" dirty="0" err="1" smtClean="0"/>
              <a:t>o</a:t>
            </a:r>
            <a:r>
              <a:rPr lang="en-US" sz="900" dirty="0" err="1" smtClean="0"/>
              <a:t>C</a:t>
            </a:r>
            <a:r>
              <a:rPr lang="en-US" sz="900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1" y="6858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0.0120 kg of some substance starts at 0</a:t>
            </a:r>
            <a:r>
              <a:rPr lang="en-US" baseline="30000" dirty="0" smtClean="0"/>
              <a:t>o</a:t>
            </a:r>
            <a:r>
              <a:rPr lang="en-US" dirty="0" smtClean="0"/>
              <a:t>C as a solid.</a:t>
            </a:r>
          </a:p>
          <a:p>
            <a:endParaRPr lang="en-US" dirty="0"/>
          </a:p>
          <a:p>
            <a:r>
              <a:rPr lang="en-US" dirty="0" smtClean="0"/>
              <a:t>Here is a graph of the temperature as  heat is added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1205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4196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 Label the </a:t>
            </a:r>
            <a:r>
              <a:rPr lang="en-US" u="sng" dirty="0" smtClean="0"/>
              <a:t>solid</a:t>
            </a:r>
            <a:r>
              <a:rPr lang="en-US" dirty="0" smtClean="0"/>
              <a:t>, </a:t>
            </a:r>
            <a:r>
              <a:rPr lang="en-US" u="sng" dirty="0" smtClean="0"/>
              <a:t>solid + liquid</a:t>
            </a:r>
            <a:r>
              <a:rPr lang="en-US" dirty="0" smtClean="0"/>
              <a:t>, </a:t>
            </a:r>
            <a:r>
              <a:rPr lang="en-US" u="sng" dirty="0" smtClean="0"/>
              <a:t>liquid</a:t>
            </a:r>
            <a:r>
              <a:rPr lang="en-US" dirty="0" smtClean="0"/>
              <a:t>, </a:t>
            </a:r>
            <a:r>
              <a:rPr lang="en-US" u="sng" dirty="0" smtClean="0"/>
              <a:t>liquid + gas</a:t>
            </a:r>
            <a:r>
              <a:rPr lang="en-US" dirty="0" smtClean="0"/>
              <a:t>, and </a:t>
            </a:r>
            <a:r>
              <a:rPr lang="en-US" u="sng" dirty="0" smtClean="0"/>
              <a:t>gas</a:t>
            </a:r>
            <a:r>
              <a:rPr lang="en-US" dirty="0" smtClean="0"/>
              <a:t> regions</a:t>
            </a:r>
          </a:p>
          <a:p>
            <a:r>
              <a:rPr lang="en-US" dirty="0" smtClean="0"/>
              <a:t>1. What is the melting and boiling temperature? </a:t>
            </a:r>
          </a:p>
          <a:p>
            <a:r>
              <a:rPr lang="en-US" dirty="0" smtClean="0"/>
              <a:t>2. How much heat flows in to melt the substance?  What is its latent heat of </a:t>
            </a:r>
            <a:r>
              <a:rPr lang="en-US" dirty="0" smtClean="0"/>
              <a:t>fusion?</a:t>
            </a:r>
            <a:endParaRPr lang="en-US" dirty="0" smtClean="0"/>
          </a:p>
          <a:p>
            <a:r>
              <a:rPr lang="en-US" dirty="0" smtClean="0"/>
              <a:t>3. What is its latent heat of </a:t>
            </a:r>
            <a:r>
              <a:rPr lang="en-US" dirty="0" smtClean="0"/>
              <a:t>vaporisation?</a:t>
            </a:r>
            <a:endParaRPr lang="en-US" dirty="0" smtClean="0"/>
          </a:p>
          <a:p>
            <a:r>
              <a:rPr lang="en-US" dirty="0" smtClean="0"/>
              <a:t>4. How much heat does the solid phase absorb?  What is the temperature change of the solid phase?  What is the specific heat of the solid phase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5. What is the specific heat of the liquid </a:t>
            </a:r>
            <a:r>
              <a:rPr lang="en-US" dirty="0" smtClean="0"/>
              <a:t>phase?</a:t>
            </a:r>
            <a:endParaRPr lang="en-US" dirty="0" smtClean="0"/>
          </a:p>
          <a:p>
            <a:r>
              <a:rPr lang="en-US" dirty="0" smtClean="0"/>
              <a:t>6. What is the specific heat of the gas phase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685800"/>
            <a:ext cx="3048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0.0120 kg of some substance starts at 0</a:t>
            </a:r>
            <a:r>
              <a:rPr lang="en-US" baseline="30000" dirty="0" smtClean="0"/>
              <a:t>o</a:t>
            </a:r>
            <a:r>
              <a:rPr lang="en-US" dirty="0" smtClean="0"/>
              <a:t>C as a solid.</a:t>
            </a:r>
          </a:p>
          <a:p>
            <a:endParaRPr lang="en-US" dirty="0"/>
          </a:p>
          <a:p>
            <a:r>
              <a:rPr lang="en-US" dirty="0" smtClean="0"/>
              <a:t>Here is a graph of the temperature as  heat is </a:t>
            </a:r>
            <a:r>
              <a:rPr lang="en-US" dirty="0" smtClean="0"/>
              <a:t>added</a:t>
            </a:r>
          </a:p>
          <a:p>
            <a:endParaRPr lang="en-US" dirty="0" smtClean="0"/>
          </a:p>
          <a:p>
            <a:r>
              <a:rPr lang="en-US" dirty="0" smtClean="0"/>
              <a:t>Q = ml  (melting or boiling)</a:t>
            </a:r>
          </a:p>
          <a:p>
            <a:r>
              <a:rPr lang="en-US" dirty="0" smtClean="0"/>
              <a:t>Q = mc</a:t>
            </a:r>
            <a:r>
              <a:rPr lang="el-GR" dirty="0" smtClean="0"/>
              <a:t>Δ</a:t>
            </a:r>
            <a:r>
              <a:rPr lang="en-US" dirty="0" smtClean="0"/>
              <a:t>T (When there is a </a:t>
            </a:r>
            <a:r>
              <a:rPr lang="el-GR" dirty="0" smtClean="0"/>
              <a:t>Δ</a:t>
            </a:r>
            <a:r>
              <a:rPr lang="en-US" dirty="0" smtClean="0"/>
              <a:t>T)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1205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332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Chris Murray</cp:lastModifiedBy>
  <cp:revision>4</cp:revision>
  <dcterms:created xsi:type="dcterms:W3CDTF">2017-10-04T14:28:27Z</dcterms:created>
  <dcterms:modified xsi:type="dcterms:W3CDTF">2020-09-16T01:55:45Z</dcterms:modified>
</cp:coreProperties>
</file>