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4" r:id="rId2"/>
    <p:sldId id="266" r:id="rId3"/>
    <p:sldId id="267" r:id="rId4"/>
    <p:sldId id="268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>
        <p:scale>
          <a:sx n="55" d="100"/>
          <a:sy n="55" d="100"/>
        </p:scale>
        <p:origin x="-3282" y="-13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91E022-885A-445B-856B-79975808B4D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3B559-5E68-43CC-B4E5-129E6C7C3D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F71A7-A6C9-447E-9E74-4037A7AA60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8CF40C-4667-4608-B44C-D11CB56C40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3F1EE-ECF9-47D8-B692-A6426E0789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358D9-5206-4005-B4ED-67F18E48AA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EF42F-623E-4600-90A2-3D43035CCE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923EA-91A3-4C83-99F3-7CD6F4C3A1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564002-2697-4383-BCFC-343B04B9F0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CE75B-D1D6-4F8C-B794-F324EF70F7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09455-CF41-4910-B49A-5AE27DABDE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425F4-D919-44D7-BE71-693A3822DC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35A0895-0B3B-42FF-B061-7B5628B4173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28600" y="457200"/>
            <a:ext cx="6781800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/>
              <a:t>Laws of Thermodynamics</a:t>
            </a:r>
          </a:p>
          <a:p>
            <a:pPr lvl="1"/>
            <a:r>
              <a:rPr lang="en-US" sz="4000"/>
              <a:t>C</a:t>
            </a:r>
            <a:r>
              <a:rPr lang="en-US" sz="3600"/>
              <a:t>ontents:</a:t>
            </a:r>
            <a:endParaRPr lang="en-US" sz="3200"/>
          </a:p>
          <a:p>
            <a:pPr lvl="2">
              <a:buFontTx/>
              <a:buChar char="•"/>
            </a:pPr>
            <a:r>
              <a:rPr lang="en-US" sz="3200"/>
              <a:t>1</a:t>
            </a:r>
            <a:r>
              <a:rPr lang="en-US" sz="3200" baseline="30000"/>
              <a:t>st</a:t>
            </a:r>
            <a:r>
              <a:rPr lang="en-US" sz="3200"/>
              <a:t> Law</a:t>
            </a:r>
          </a:p>
          <a:p>
            <a:pPr lvl="2">
              <a:buFontTx/>
              <a:buChar char="•"/>
            </a:pPr>
            <a:r>
              <a:rPr lang="en-US" sz="3200"/>
              <a:t>2</a:t>
            </a:r>
            <a:r>
              <a:rPr lang="en-US" sz="3200" baseline="30000"/>
              <a:t>nd</a:t>
            </a:r>
            <a:r>
              <a:rPr lang="en-US" sz="3200"/>
              <a:t> Law</a:t>
            </a:r>
          </a:p>
          <a:p>
            <a:pPr lvl="2">
              <a:buFontTx/>
              <a:buChar char="•"/>
            </a:pPr>
            <a:r>
              <a:rPr lang="en-US" sz="3200"/>
              <a:t>3</a:t>
            </a:r>
            <a:r>
              <a:rPr lang="en-US" sz="3200" baseline="30000"/>
              <a:t>rd</a:t>
            </a:r>
            <a:r>
              <a:rPr lang="en-US" sz="3200"/>
              <a:t> Law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Text Box 2"/>
          <p:cNvSpPr txBox="1">
            <a:spLocks noChangeArrowheads="1"/>
          </p:cNvSpPr>
          <p:nvPr/>
        </p:nvSpPr>
        <p:spPr bwMode="auto">
          <a:xfrm>
            <a:off x="1674813" y="600075"/>
            <a:ext cx="5927725" cy="399573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First Law:</a:t>
            </a:r>
          </a:p>
          <a:p>
            <a:pPr algn="ctr"/>
            <a:endParaRPr lang="en-US"/>
          </a:p>
          <a:p>
            <a:pPr algn="ctr"/>
            <a:r>
              <a:rPr lang="en-US"/>
              <a:t>Energy is conserved</a:t>
            </a:r>
          </a:p>
          <a:p>
            <a:pPr algn="ctr"/>
            <a:r>
              <a:rPr lang="en-US"/>
              <a:t>Input = output</a:t>
            </a:r>
          </a:p>
          <a:p>
            <a:pPr algn="ctr"/>
            <a:r>
              <a:rPr lang="en-US"/>
              <a:t>Fs + mgh +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mv</a:t>
            </a:r>
            <a:r>
              <a:rPr lang="en-US" baseline="30000"/>
              <a:t>2</a:t>
            </a:r>
            <a:r>
              <a:rPr lang="en-US"/>
              <a:t> = Fs + mgh +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mv</a:t>
            </a:r>
            <a:r>
              <a:rPr lang="en-US" baseline="30000"/>
              <a:t>2</a:t>
            </a:r>
            <a:r>
              <a:rPr lang="en-US"/>
              <a:t> </a:t>
            </a:r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r>
              <a:rPr lang="en-US" sz="2000"/>
              <a:t>Perpetual motion machines</a:t>
            </a:r>
          </a:p>
          <a:p>
            <a:pPr algn="ctr"/>
            <a:r>
              <a:rPr lang="en-US" sz="2000"/>
              <a:t>My solution to the world’s energy needs at age 11: </a:t>
            </a:r>
          </a:p>
          <a:p>
            <a:pPr lvl="1" algn="ctr"/>
            <a:r>
              <a:rPr lang="en-US" sz="2000"/>
              <a:t>(transformer and a 9 volt battery)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8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8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8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8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88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88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88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8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3" name="Text Box 3"/>
          <p:cNvSpPr txBox="1">
            <a:spLocks noChangeArrowheads="1"/>
          </p:cNvSpPr>
          <p:nvPr/>
        </p:nvSpPr>
        <p:spPr bwMode="auto">
          <a:xfrm>
            <a:off x="525463" y="600075"/>
            <a:ext cx="8234362" cy="491013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Second Law:</a:t>
            </a:r>
          </a:p>
          <a:p>
            <a:pPr algn="ctr"/>
            <a:endParaRPr lang="en-US"/>
          </a:p>
          <a:p>
            <a:pPr algn="ctr"/>
            <a:r>
              <a:rPr lang="en-US"/>
              <a:t>Systems tend toward net increase in entropy (disorder)</a:t>
            </a:r>
          </a:p>
          <a:p>
            <a:pPr algn="ctr"/>
            <a:r>
              <a:rPr lang="en-US"/>
              <a:t>Heat flows from hot to cold</a:t>
            </a:r>
          </a:p>
          <a:p>
            <a:pPr algn="ctr"/>
            <a:r>
              <a:rPr lang="en-US"/>
              <a:t>No device can turn all of a given amount of heat to work</a:t>
            </a:r>
          </a:p>
          <a:p>
            <a:pPr algn="ctr"/>
            <a:r>
              <a:rPr lang="en-US"/>
              <a:t>Systems tend to move toward more probable states </a:t>
            </a:r>
          </a:p>
          <a:p>
            <a:pPr algn="ctr"/>
            <a:endParaRPr lang="en-US"/>
          </a:p>
          <a:p>
            <a:pPr algn="ctr"/>
            <a:r>
              <a:rPr lang="en-US" sz="2000"/>
              <a:t>2, 4, 100 coins heads side up</a:t>
            </a:r>
          </a:p>
          <a:p>
            <a:pPr algn="ctr"/>
            <a:r>
              <a:rPr lang="en-US" sz="2000"/>
              <a:t>The heat flow simulation on the computer</a:t>
            </a:r>
          </a:p>
          <a:p>
            <a:pPr algn="ctr"/>
            <a:r>
              <a:rPr lang="en-US" sz="2000"/>
              <a:t>Mixing of warm and cold water</a:t>
            </a:r>
          </a:p>
          <a:p>
            <a:pPr algn="ctr"/>
            <a:r>
              <a:rPr lang="en-US" sz="2000"/>
              <a:t>Heat engines</a:t>
            </a:r>
          </a:p>
          <a:p>
            <a:pPr algn="ctr"/>
            <a:r>
              <a:rPr lang="en-US" sz="2000"/>
              <a:t>Plate falling from the table</a:t>
            </a:r>
          </a:p>
          <a:p>
            <a:pPr algn="ctr"/>
            <a:r>
              <a:rPr lang="en-US" sz="2000"/>
              <a:t>Cigarette reverse burning</a:t>
            </a:r>
          </a:p>
        </p:txBody>
      </p:sp>
      <p:sp>
        <p:nvSpPr>
          <p:cNvPr id="209924" name="Text Box 4"/>
          <p:cNvSpPr txBox="1">
            <a:spLocks noChangeArrowheads="1"/>
          </p:cNvSpPr>
          <p:nvPr/>
        </p:nvSpPr>
        <p:spPr bwMode="auto">
          <a:xfrm>
            <a:off x="2117725" y="5607050"/>
            <a:ext cx="4794250" cy="6413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Entropy is Time’s Arrow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9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9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9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9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99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099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3" grpId="0" build="p" autoUpdateAnimBg="0"/>
      <p:bldP spid="20992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Text Box 3"/>
          <p:cNvSpPr txBox="1">
            <a:spLocks noChangeArrowheads="1"/>
          </p:cNvSpPr>
          <p:nvPr/>
        </p:nvSpPr>
        <p:spPr bwMode="auto">
          <a:xfrm>
            <a:off x="1447800" y="600075"/>
            <a:ext cx="6381750" cy="41179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Third Law:</a:t>
            </a:r>
          </a:p>
          <a:p>
            <a:pPr algn="ctr"/>
            <a:endParaRPr lang="en-US"/>
          </a:p>
          <a:p>
            <a:pPr algn="ctr"/>
            <a:r>
              <a:rPr lang="en-US"/>
              <a:t>No object can reach absolute zero</a:t>
            </a:r>
          </a:p>
          <a:p>
            <a:pPr algn="ctr"/>
            <a:r>
              <a:rPr lang="en-US"/>
              <a:t> </a:t>
            </a:r>
          </a:p>
          <a:p>
            <a:pPr algn="ctr"/>
            <a:r>
              <a:rPr lang="en-US"/>
              <a:t>efficiency =  </a:t>
            </a:r>
            <a:r>
              <a:rPr lang="en-US" u="sng"/>
              <a:t>T</a:t>
            </a:r>
            <a:r>
              <a:rPr lang="en-US" baseline="-25000"/>
              <a:t>h</a:t>
            </a:r>
            <a:r>
              <a:rPr lang="en-US" u="sng" baseline="30000"/>
              <a:t> </a:t>
            </a:r>
            <a:r>
              <a:rPr lang="en-US" u="sng"/>
              <a:t>-</a:t>
            </a:r>
            <a:r>
              <a:rPr lang="en-US" u="sng" baseline="30000"/>
              <a:t> </a:t>
            </a:r>
            <a:r>
              <a:rPr lang="en-US" u="sng"/>
              <a:t>T</a:t>
            </a:r>
            <a:r>
              <a:rPr lang="en-US" baseline="-25000"/>
              <a:t>c</a:t>
            </a:r>
            <a:endParaRPr lang="en-US"/>
          </a:p>
          <a:p>
            <a:pPr lvl="1" algn="ctr"/>
            <a:r>
              <a:rPr lang="en-US"/>
              <a:t>		                        T</a:t>
            </a:r>
            <a:r>
              <a:rPr lang="en-US" baseline="-25000"/>
              <a:t>h	    (Carnot cycle)</a:t>
            </a:r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r>
              <a:rPr lang="en-US" sz="2000"/>
              <a:t>What if T</a:t>
            </a:r>
            <a:r>
              <a:rPr lang="en-US" sz="2000" baseline="-25000"/>
              <a:t>h</a:t>
            </a:r>
            <a:r>
              <a:rPr lang="en-US" sz="2000"/>
              <a:t> = 0?</a:t>
            </a:r>
          </a:p>
          <a:p>
            <a:pPr algn="ctr"/>
            <a:r>
              <a:rPr lang="en-US" sz="2000"/>
              <a:t>Infinite probability of gaining heat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0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10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0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0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7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3519</TotalTime>
  <Words>144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Times New Roman</vt:lpstr>
      <vt:lpstr>Default Design</vt:lpstr>
      <vt:lpstr>Slide 1</vt:lpstr>
      <vt:lpstr>Slide 2</vt:lpstr>
      <vt:lpstr>Slide 3</vt:lpstr>
      <vt:lpstr>Slide 4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368</cp:revision>
  <dcterms:created xsi:type="dcterms:W3CDTF">2001-03-01T17:38:38Z</dcterms:created>
  <dcterms:modified xsi:type="dcterms:W3CDTF">2014-03-10T19:22:49Z</dcterms:modified>
</cp:coreProperties>
</file>