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314" r:id="rId4"/>
    <p:sldId id="312" r:id="rId5"/>
    <p:sldId id="296" r:id="rId6"/>
    <p:sldId id="299" r:id="rId7"/>
    <p:sldId id="31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55" d="100"/>
          <a:sy n="55" d="100"/>
        </p:scale>
        <p:origin x="-3234" y="-13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213E0B-1EFF-402A-8CEA-134BDC1CDED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FD16F-9C59-401F-A0C7-FD75E2B3E2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9B67D-5D14-4FF8-8BEB-EC24889E21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7BA37-A9BE-4A9F-A30C-A81C9F176B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FA9E5-B1C5-4008-998F-FCEC0C2810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0C6D6-0CE3-4610-BE34-175D4CB7E0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8A671-78E3-4E03-AF95-07CCE18A6F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03649-3FBE-4D98-9DBF-95341577B0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B8D22-3757-447E-A947-D3DF3D4489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ABF54-619F-475B-8815-03061E3D5F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320EB-4269-4E7B-924A-E044AB1F81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E27E1-C057-4FD9-A78F-61DF6394B5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7094ED-FA55-4AB2-9034-0D314838AD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First law of Thermodynamics</a:t>
            </a:r>
          </a:p>
          <a:p>
            <a:pPr lvl="1"/>
            <a:r>
              <a:rPr lang="en-US" sz="4000"/>
              <a:t>C</a:t>
            </a:r>
            <a:r>
              <a:rPr lang="en-US" sz="3600"/>
              <a:t>ontents: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/>
              <a:t>Basic Concept</a:t>
            </a:r>
          </a:p>
          <a:p>
            <a:pPr lvl="2">
              <a:buFontTx/>
              <a:buChar char="•"/>
            </a:pPr>
            <a:r>
              <a:rPr lang="en-US" sz="3200"/>
              <a:t>Example</a:t>
            </a:r>
          </a:p>
          <a:p>
            <a:pPr lvl="2">
              <a:buFontTx/>
              <a:buChar char="•"/>
            </a:pPr>
            <a:r>
              <a:rPr lang="en-US" sz="3200"/>
              <a:t>Whiteboards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53197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First law of Thermodynamics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28600" y="838200"/>
            <a:ext cx="8686800" cy="3508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1. Energy is conserved.  (heat is also energy)</a:t>
            </a:r>
          </a:p>
          <a:p>
            <a:r>
              <a:rPr lang="en-US"/>
              <a:t>KE and PE can be turned to heat</a:t>
            </a:r>
          </a:p>
          <a:p>
            <a:r>
              <a:rPr lang="en-US"/>
              <a:t>Heat can be turned to KE and PE</a:t>
            </a:r>
          </a:p>
          <a:p>
            <a:endParaRPr lang="en-US"/>
          </a:p>
          <a:p>
            <a:r>
              <a:rPr lang="en-US"/>
              <a:t>Car brakes</a:t>
            </a:r>
          </a:p>
          <a:p>
            <a:r>
              <a:rPr lang="en-US"/>
              <a:t>Bike brakes on mountain roads</a:t>
            </a:r>
          </a:p>
          <a:p>
            <a:r>
              <a:rPr lang="en-US"/>
              <a:t>Hammers hitting nails</a:t>
            </a:r>
          </a:p>
          <a:p>
            <a:r>
              <a:rPr lang="en-US"/>
              <a:t>Demo - steel balls and paper</a:t>
            </a:r>
          </a:p>
        </p:txBody>
      </p:sp>
      <p:pic>
        <p:nvPicPr>
          <p:cNvPr id="11343" name="Picture 7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676400"/>
            <a:ext cx="3449638" cy="4038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449638" cy="4038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617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28600"/>
            <a:ext cx="2857500" cy="2524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617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008313"/>
            <a:ext cx="4114800" cy="384968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  <p:pic>
        <p:nvPicPr>
          <p:cNvPr id="16179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971925"/>
            <a:ext cx="2409825" cy="28860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0" y="147638"/>
            <a:ext cx="17192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Example</a:t>
            </a: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0" y="914400"/>
            <a:ext cx="8686800" cy="3935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Myron Wondergaim lets a  </a:t>
            </a:r>
          </a:p>
          <a:p>
            <a:r>
              <a:rPr lang="en-US"/>
              <a:t>54.1 kg weight fall, turning a </a:t>
            </a:r>
          </a:p>
          <a:p>
            <a:r>
              <a:rPr lang="en-US"/>
              <a:t>stirrer in an insulated container</a:t>
            </a:r>
          </a:p>
          <a:p>
            <a:r>
              <a:rPr lang="en-US"/>
              <a:t> holding .872 kg of water </a:t>
            </a:r>
          </a:p>
          <a:p>
            <a:r>
              <a:rPr lang="en-US"/>
              <a:t>initially at 20.0 </a:t>
            </a:r>
            <a:r>
              <a:rPr lang="en-US" baseline="30000"/>
              <a:t>o</a:t>
            </a:r>
            <a:r>
              <a:rPr lang="en-US"/>
              <a:t>C.   What</a:t>
            </a:r>
          </a:p>
          <a:p>
            <a:r>
              <a:rPr lang="en-US"/>
              <a:t>distance has the mass descended</a:t>
            </a:r>
          </a:p>
          <a:p>
            <a:r>
              <a:rPr lang="en-US"/>
              <a:t>at a constant speed when the </a:t>
            </a:r>
          </a:p>
          <a:p>
            <a:r>
              <a:rPr lang="en-US"/>
              <a:t>water reaches a temperature of 30.0 </a:t>
            </a:r>
            <a:r>
              <a:rPr lang="en-US" baseline="30000"/>
              <a:t>o</a:t>
            </a:r>
            <a:r>
              <a:rPr lang="en-US"/>
              <a:t>C?</a:t>
            </a:r>
          </a:p>
          <a:p>
            <a:r>
              <a:rPr lang="en-US"/>
              <a:t>c</a:t>
            </a:r>
            <a:r>
              <a:rPr lang="en-US" baseline="-25000"/>
              <a:t>w</a:t>
            </a:r>
            <a:r>
              <a:rPr lang="en-US"/>
              <a:t>= 4186 J/kg/</a:t>
            </a:r>
            <a:r>
              <a:rPr lang="en-US" baseline="30000"/>
              <a:t>o</a:t>
            </a:r>
            <a:r>
              <a:rPr lang="en-US"/>
              <a:t>C</a:t>
            </a:r>
          </a:p>
        </p:txBody>
      </p:sp>
      <p:pic>
        <p:nvPicPr>
          <p:cNvPr id="151558" name="Picture 6" descr="FG14_01"/>
          <p:cNvPicPr>
            <a:picLocks noChangeAspect="1" noChangeArrowheads="1"/>
          </p:cNvPicPr>
          <p:nvPr/>
        </p:nvPicPr>
        <p:blipFill>
          <a:blip r:embed="rId3" cstate="print"/>
          <a:srcRect l="16003" t="9500" r="17982" b="14000"/>
          <a:stretch>
            <a:fillRect/>
          </a:stretch>
        </p:blipFill>
        <p:spPr bwMode="auto">
          <a:xfrm>
            <a:off x="4724400" y="0"/>
            <a:ext cx="4419600" cy="3414713"/>
          </a:xfrm>
          <a:prstGeom prst="rect">
            <a:avLst/>
          </a:prstGeom>
          <a:noFill/>
        </p:spPr>
      </p:pic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304800" y="5011738"/>
            <a:ext cx="8610600" cy="222726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potential energy  = Heat gained</a:t>
            </a:r>
          </a:p>
          <a:p>
            <a:r>
              <a:rPr lang="en-US"/>
              <a:t>mgh</a:t>
            </a:r>
            <a:r>
              <a:rPr lang="en-US">
                <a:sym typeface="Symbol" pitchFamily="18" charset="2"/>
              </a:rPr>
              <a:t> = </a:t>
            </a:r>
            <a:r>
              <a:rPr lang="en-US"/>
              <a:t>m</a:t>
            </a:r>
            <a:r>
              <a:rPr lang="en-US" baseline="-25000"/>
              <a:t>w</a:t>
            </a:r>
            <a:r>
              <a:rPr lang="en-US"/>
              <a:t>c</a:t>
            </a:r>
            <a:r>
              <a:rPr lang="en-US" baseline="-25000"/>
              <a:t>w</a:t>
            </a:r>
            <a:r>
              <a:rPr lang="en-US">
                <a:sym typeface="Symbol" pitchFamily="18" charset="2"/>
              </a:rPr>
              <a:t>T</a:t>
            </a:r>
            <a:r>
              <a:rPr lang="en-US" baseline="-25000"/>
              <a:t>w</a:t>
            </a:r>
            <a:endParaRPr lang="en-US"/>
          </a:p>
          <a:p>
            <a:r>
              <a:rPr lang="en-US"/>
              <a:t>(54.1 kg) (9.8 N/kg)h = (.872 kg)(4186 J/kg/</a:t>
            </a:r>
            <a:r>
              <a:rPr lang="en-US" baseline="30000"/>
              <a:t>o</a:t>
            </a:r>
            <a:r>
              <a:rPr lang="en-US"/>
              <a:t>C)(10.0 </a:t>
            </a:r>
            <a:r>
              <a:rPr lang="en-US" baseline="30000"/>
              <a:t>o</a:t>
            </a:r>
            <a:r>
              <a:rPr lang="en-US"/>
              <a:t>C)</a:t>
            </a:r>
          </a:p>
          <a:p>
            <a:r>
              <a:rPr lang="en-US"/>
              <a:t>h = 68.7 m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1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1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autoUpdateAnimBg="0"/>
      <p:bldP spid="15155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951038" y="2263775"/>
            <a:ext cx="532765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First law problems</a:t>
            </a:r>
          </a:p>
          <a:p>
            <a:pPr algn="ctr"/>
            <a:r>
              <a:rPr lang="en-US" sz="5400">
                <a:hlinkClick r:id="" action="ppaction://noaction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" action="ppaction://noaction"/>
              </a:rPr>
              <a:t>2</a:t>
            </a:r>
            <a:r>
              <a:rPr lang="en-US" sz="5400"/>
              <a:t>  </a:t>
            </a:r>
            <a:r>
              <a:rPr lang="en-US" sz="5400" u="sng"/>
              <a:t> 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3533775"/>
            <a:ext cx="8763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Potential energy  = Heat gained</a:t>
            </a:r>
          </a:p>
          <a:p>
            <a:pPr algn="ctr"/>
            <a:r>
              <a:rPr lang="en-US"/>
              <a:t>mgh</a:t>
            </a:r>
            <a:r>
              <a:rPr lang="en-US">
                <a:sym typeface="Symbol" pitchFamily="18" charset="2"/>
              </a:rPr>
              <a:t> = </a:t>
            </a:r>
            <a:r>
              <a:rPr lang="en-US"/>
              <a:t>m</a:t>
            </a:r>
            <a:r>
              <a:rPr lang="en-US" baseline="-25000"/>
              <a:t>Pb</a:t>
            </a:r>
            <a:r>
              <a:rPr lang="en-US"/>
              <a:t>c</a:t>
            </a:r>
            <a:r>
              <a:rPr lang="en-US" baseline="-25000"/>
              <a:t>Pb</a:t>
            </a:r>
            <a:r>
              <a:rPr lang="en-US">
                <a:sym typeface="Symbol" pitchFamily="18" charset="2"/>
              </a:rPr>
              <a:t>T</a:t>
            </a:r>
            <a:r>
              <a:rPr lang="en-US" baseline="-25000"/>
              <a:t>Pb</a:t>
            </a:r>
            <a:endParaRPr lang="en-US"/>
          </a:p>
          <a:p>
            <a:pPr algn="ctr"/>
            <a:r>
              <a:rPr lang="en-US"/>
              <a:t>(4.5)(9.8)(32) = (4.5)(130) </a:t>
            </a:r>
            <a:r>
              <a:rPr lang="en-US">
                <a:sym typeface="Symbol" pitchFamily="18" charset="2"/>
              </a:rPr>
              <a:t>T</a:t>
            </a:r>
            <a:r>
              <a:rPr lang="en-US" baseline="-25000"/>
              <a:t>Pb</a:t>
            </a:r>
            <a:endParaRPr lang="en-US"/>
          </a:p>
          <a:p>
            <a:pPr algn="ctr"/>
            <a:r>
              <a:rPr lang="en-US">
                <a:sym typeface="Symbol" pitchFamily="18" charset="2"/>
              </a:rPr>
              <a:t>T</a:t>
            </a:r>
            <a:r>
              <a:rPr lang="en-US" baseline="-25000"/>
              <a:t>Pb</a:t>
            </a:r>
            <a:r>
              <a:rPr lang="en-US"/>
              <a:t> = 2.4 </a:t>
            </a:r>
            <a:r>
              <a:rPr lang="en-US" baseline="30000"/>
              <a:t>o</a:t>
            </a:r>
            <a:r>
              <a:rPr lang="en-US"/>
              <a:t>C</a:t>
            </a:r>
            <a:endParaRPr lang="en-US" baseline="30000"/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651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2.4 </a:t>
            </a:r>
            <a:r>
              <a:rPr lang="en-US" sz="1200" baseline="30000"/>
              <a:t>o</a:t>
            </a:r>
            <a:r>
              <a:rPr lang="en-US" sz="1200"/>
              <a:t>C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686800" cy="2895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Hugo Idonuana drops a 4.5 kg bag of lead shot from a height of 32 m.  What is the change in temperature of the shot assuming that all of the potential turns into heat absorbed by the shot?</a:t>
            </a:r>
          </a:p>
          <a:p>
            <a:r>
              <a:rPr lang="en-US"/>
              <a:t>(c</a:t>
            </a:r>
            <a:r>
              <a:rPr lang="en-US" baseline="-25000"/>
              <a:t>Pb</a:t>
            </a:r>
            <a:r>
              <a:rPr lang="en-US"/>
              <a:t> = 130 J</a:t>
            </a:r>
            <a:r>
              <a:rPr lang="en-US" baseline="30000"/>
              <a:t>o</a:t>
            </a:r>
            <a:r>
              <a:rPr lang="en-US"/>
              <a:t>C</a:t>
            </a:r>
            <a:r>
              <a:rPr lang="en-US" baseline="30000"/>
              <a:t>-1</a:t>
            </a:r>
            <a:r>
              <a:rPr lang="en-US"/>
              <a:t>kg</a:t>
            </a:r>
            <a:r>
              <a:rPr lang="en-US" baseline="30000"/>
              <a:t>-1</a:t>
            </a:r>
            <a:r>
              <a:rPr lang="en-US"/>
              <a:t>)</a:t>
            </a:r>
          </a:p>
          <a:p>
            <a:r>
              <a:rPr lang="en-US"/>
              <a:t>(Does the answer depend on the mass of the lead shot?)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ext Box 2"/>
          <p:cNvSpPr txBox="1">
            <a:spLocks noChangeArrowheads="1"/>
          </p:cNvSpPr>
          <p:nvPr/>
        </p:nvSpPr>
        <p:spPr bwMode="auto">
          <a:xfrm>
            <a:off x="0" y="3609975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Kinetic energy = Heat gained</a:t>
            </a:r>
          </a:p>
          <a:p>
            <a:pPr algn="ctr"/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>
                <a:sym typeface="Symbol" pitchFamily="18" charset="2"/>
              </a:rPr>
              <a:t> = </a:t>
            </a:r>
            <a:r>
              <a:rPr lang="en-US"/>
              <a:t>m</a:t>
            </a:r>
            <a:r>
              <a:rPr lang="en-US" baseline="-25000"/>
              <a:t>Fe</a:t>
            </a:r>
            <a:r>
              <a:rPr lang="en-US"/>
              <a:t>c</a:t>
            </a:r>
            <a:r>
              <a:rPr lang="en-US" baseline="-25000"/>
              <a:t>Fe</a:t>
            </a:r>
            <a:r>
              <a:rPr lang="en-US">
                <a:sym typeface="Symbol" pitchFamily="18" charset="2"/>
              </a:rPr>
              <a:t>T</a:t>
            </a:r>
            <a:r>
              <a:rPr lang="en-US" baseline="-25000"/>
              <a:t>Fe</a:t>
            </a:r>
          </a:p>
          <a:p>
            <a:pPr algn="ctr"/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(2.5)v</a:t>
            </a:r>
            <a:r>
              <a:rPr lang="en-US" baseline="30000"/>
              <a:t>2</a:t>
            </a:r>
            <a:r>
              <a:rPr lang="en-US">
                <a:sym typeface="Symbol" pitchFamily="18" charset="2"/>
              </a:rPr>
              <a:t> = </a:t>
            </a:r>
            <a:r>
              <a:rPr lang="en-US"/>
              <a:t>(.015)(450)(.55)</a:t>
            </a:r>
            <a:endParaRPr lang="en-US" sz="2400"/>
          </a:p>
          <a:p>
            <a:pPr algn="ctr"/>
            <a:r>
              <a:rPr lang="en-US"/>
              <a:t>v = 1.7 m/s</a:t>
            </a: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334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1.7 m/s</a:t>
            </a:r>
            <a:endParaRPr lang="en-US" sz="1200" baseline="30000"/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686800" cy="28940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Jenny Rator hits a 15 gram nail with a 2.5 kg hammer.  What is the velocity of the hammer if the nail rises in temperature .55 </a:t>
            </a:r>
            <a:r>
              <a:rPr lang="en-US" sz="3200" baseline="30000"/>
              <a:t>o</a:t>
            </a:r>
            <a:r>
              <a:rPr lang="en-US" sz="3200"/>
              <a:t>C with each stroke of the hammer?  (assume the nail absorbs all the heat evolved)</a:t>
            </a:r>
          </a:p>
          <a:p>
            <a:r>
              <a:rPr lang="en-US" sz="2400"/>
              <a:t>(c</a:t>
            </a:r>
            <a:r>
              <a:rPr lang="en-US" sz="2400" baseline="-25000"/>
              <a:t>Fe</a:t>
            </a:r>
            <a:r>
              <a:rPr lang="en-US" sz="2400"/>
              <a:t> = 450 J</a:t>
            </a:r>
            <a:r>
              <a:rPr lang="en-US" sz="2400" baseline="30000"/>
              <a:t>o</a:t>
            </a:r>
            <a:r>
              <a:rPr lang="en-US" sz="2400"/>
              <a:t>C</a:t>
            </a:r>
            <a:r>
              <a:rPr lang="en-US" sz="2400" baseline="30000"/>
              <a:t>-1</a:t>
            </a:r>
            <a:r>
              <a:rPr lang="en-US" sz="2400"/>
              <a:t>kg</a:t>
            </a:r>
            <a:r>
              <a:rPr lang="en-US" sz="2400" baseline="30000"/>
              <a:t>-1</a:t>
            </a:r>
            <a:r>
              <a:rPr lang="en-US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2835</TotalTime>
  <Words>322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Symbol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271</cp:revision>
  <dcterms:created xsi:type="dcterms:W3CDTF">2001-03-01T17:38:38Z</dcterms:created>
  <dcterms:modified xsi:type="dcterms:W3CDTF">2014-03-10T19:23:49Z</dcterms:modified>
</cp:coreProperties>
</file>