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55" d="100"/>
          <a:sy n="55" d="100"/>
        </p:scale>
        <p:origin x="-3234" y="-13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436077-489B-423E-9337-1994B17990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D8496-B61F-4911-BE14-CFACB6549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6C967-B07E-4E7C-895B-5D25651D54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4B774-87D3-4A3A-B76D-6014ADBA56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5CF63-B650-461E-86F5-FF53496D2B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62FDA-63D2-4D10-925C-CDD2C0283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A002B-C148-4603-97AE-F38EF2F24D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E91D6-346D-4DEF-BF60-9377627BB8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1E95B-6A54-4A3C-BB26-18A3F4153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5C666-2048-4B4C-B498-88C4E5CDD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788AC-2D38-49EC-A709-EF6F5E7625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39E1C-50B6-45A1-B6EA-A31D5E0623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60EB6F-2C06-497F-825F-9A7FF3B13D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Chart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Chart2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Chart3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Chart4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Chart5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Excel_Chart6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Heat and Graphs</a:t>
            </a:r>
          </a:p>
          <a:p>
            <a:pPr lvl="1"/>
            <a:r>
              <a:rPr lang="en-US" sz="4000"/>
              <a:t>C</a:t>
            </a:r>
            <a:r>
              <a:rPr lang="en-US" sz="3600"/>
              <a:t>ontents: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/>
              <a:t>Graph whiteboards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152400" y="5715000"/>
            <a:ext cx="746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melt = 25 </a:t>
            </a:r>
            <a:r>
              <a:rPr lang="en-US" baseline="30000">
                <a:sym typeface="Symbol" pitchFamily="18" charset="2"/>
              </a:rPr>
              <a:t>o</a:t>
            </a:r>
            <a:r>
              <a:rPr lang="en-US">
                <a:sym typeface="Symbol" pitchFamily="18" charset="2"/>
              </a:rPr>
              <a:t>C, Boil = 75 </a:t>
            </a:r>
            <a:r>
              <a:rPr lang="en-US" baseline="30000">
                <a:sym typeface="Symbol" pitchFamily="18" charset="2"/>
              </a:rPr>
              <a:t>o</a:t>
            </a:r>
            <a:r>
              <a:rPr lang="en-US">
                <a:sym typeface="Symbol" pitchFamily="18" charset="2"/>
              </a:rPr>
              <a:t>C</a:t>
            </a:r>
            <a:endParaRPr lang="en-US"/>
          </a:p>
        </p:txBody>
      </p:sp>
      <p:sp>
        <p:nvSpPr>
          <p:cNvPr id="164867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8255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umm yeah</a:t>
            </a:r>
            <a:endParaRPr lang="en-US" sz="1200" baseline="30000">
              <a:sym typeface="Symbol" pitchFamily="18" charset="2"/>
            </a:endParaRP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" action="ppaction://hlinksldjump"/>
              </a:rPr>
              <a:t>W</a:t>
            </a:r>
            <a:endParaRPr lang="en-US"/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304800" y="-122238"/>
            <a:ext cx="84582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is the melting point and boiling point?</a:t>
            </a:r>
            <a:endParaRPr lang="en-US" baseline="30000">
              <a:sym typeface="Symbol" pitchFamily="18" charset="2"/>
            </a:endParaRPr>
          </a:p>
        </p:txBody>
      </p:sp>
      <p:graphicFrame>
        <p:nvGraphicFramePr>
          <p:cNvPr id="164870" name="Object 6"/>
          <p:cNvGraphicFramePr>
            <a:graphicFrameLocks noChangeAspect="1"/>
          </p:cNvGraphicFramePr>
          <p:nvPr/>
        </p:nvGraphicFramePr>
        <p:xfrm>
          <a:off x="-41275" y="304800"/>
          <a:ext cx="9220200" cy="5470525"/>
        </p:xfrm>
        <a:graphic>
          <a:graphicData uri="http://schemas.openxmlformats.org/presentationml/2006/ole">
            <p:oleObj spid="_x0000_s164870" name="Chart" r:id="rId4" imgW="5924821" imgH="351508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ext Box 2"/>
          <p:cNvSpPr txBox="1">
            <a:spLocks noChangeArrowheads="1"/>
          </p:cNvSpPr>
          <p:nvPr/>
        </p:nvSpPr>
        <p:spPr bwMode="auto">
          <a:xfrm>
            <a:off x="152400" y="5715000"/>
            <a:ext cx="746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Q = 5000 J, </a:t>
            </a:r>
            <a:r>
              <a:rPr lang="en-US">
                <a:sym typeface="Symbol" pitchFamily="18" charset="2"/>
              </a:rPr>
              <a:t></a:t>
            </a:r>
            <a:r>
              <a:rPr lang="en-US"/>
              <a:t>T = 25 </a:t>
            </a:r>
            <a:r>
              <a:rPr lang="en-US" baseline="30000"/>
              <a:t>o</a:t>
            </a:r>
            <a:r>
              <a:rPr lang="en-US"/>
              <a:t>C, m = .45 kg, c = ??</a:t>
            </a:r>
          </a:p>
        </p:txBody>
      </p:sp>
      <p:sp>
        <p:nvSpPr>
          <p:cNvPr id="165891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05886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440 J </a:t>
            </a:r>
            <a:r>
              <a:rPr lang="en-US" sz="1200" baseline="30000">
                <a:sym typeface="Symbol" pitchFamily="18" charset="2"/>
              </a:rPr>
              <a:t>o</a:t>
            </a:r>
            <a:r>
              <a:rPr lang="en-US" sz="1200">
                <a:sym typeface="Symbol" pitchFamily="18" charset="2"/>
              </a:rPr>
              <a:t>C</a:t>
            </a:r>
            <a:r>
              <a:rPr lang="en-US" sz="1200" baseline="30000">
                <a:sym typeface="Symbol" pitchFamily="18" charset="2"/>
              </a:rPr>
              <a:t>-1</a:t>
            </a:r>
            <a:r>
              <a:rPr lang="en-US" sz="1200">
                <a:sym typeface="Symbol" pitchFamily="18" charset="2"/>
              </a:rPr>
              <a:t> kg</a:t>
            </a:r>
            <a:r>
              <a:rPr lang="en-US" sz="1200" baseline="30000">
                <a:sym typeface="Symbol" pitchFamily="18" charset="2"/>
              </a:rPr>
              <a:t>-1</a:t>
            </a:r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" action="ppaction://hlinksldjump"/>
              </a:rPr>
              <a:t>W</a:t>
            </a:r>
            <a:endParaRPr lang="en-US"/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304800" y="-122238"/>
            <a:ext cx="84582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is specific heat of the solid phase?</a:t>
            </a:r>
            <a:endParaRPr lang="en-US" baseline="30000">
              <a:sym typeface="Symbol" pitchFamily="18" charset="2"/>
            </a:endParaRPr>
          </a:p>
        </p:txBody>
      </p:sp>
      <p:graphicFrame>
        <p:nvGraphicFramePr>
          <p:cNvPr id="165894" name="Object 6"/>
          <p:cNvGraphicFramePr>
            <a:graphicFrameLocks noChangeAspect="1"/>
          </p:cNvGraphicFramePr>
          <p:nvPr/>
        </p:nvGraphicFramePr>
        <p:xfrm>
          <a:off x="-34925" y="304800"/>
          <a:ext cx="9220200" cy="5470525"/>
        </p:xfrm>
        <a:graphic>
          <a:graphicData uri="http://schemas.openxmlformats.org/presentationml/2006/ole">
            <p:oleObj spid="_x0000_s165894" name="Chart" r:id="rId4" imgW="5924821" imgH="351508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ext Box 2"/>
          <p:cNvSpPr txBox="1">
            <a:spLocks noChangeArrowheads="1"/>
          </p:cNvSpPr>
          <p:nvPr/>
        </p:nvSpPr>
        <p:spPr bwMode="auto">
          <a:xfrm>
            <a:off x="152400" y="57150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Q = 35,000 - 15,000, </a:t>
            </a:r>
            <a:r>
              <a:rPr lang="en-US">
                <a:sym typeface="Symbol" pitchFamily="18" charset="2"/>
              </a:rPr>
              <a:t></a:t>
            </a:r>
            <a:r>
              <a:rPr lang="en-US"/>
              <a:t>T = 50 </a:t>
            </a:r>
            <a:r>
              <a:rPr lang="en-US" baseline="30000"/>
              <a:t>o</a:t>
            </a:r>
            <a:r>
              <a:rPr lang="en-US"/>
              <a:t>C, m = .45 kg, c = ??</a:t>
            </a:r>
          </a:p>
        </p:txBody>
      </p:sp>
      <p:sp>
        <p:nvSpPr>
          <p:cNvPr id="16691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05886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890 J </a:t>
            </a:r>
            <a:r>
              <a:rPr lang="en-US" sz="1200" baseline="30000">
                <a:sym typeface="Symbol" pitchFamily="18" charset="2"/>
              </a:rPr>
              <a:t>o</a:t>
            </a:r>
            <a:r>
              <a:rPr lang="en-US" sz="1200">
                <a:sym typeface="Symbol" pitchFamily="18" charset="2"/>
              </a:rPr>
              <a:t>C</a:t>
            </a:r>
            <a:r>
              <a:rPr lang="en-US" sz="1200" baseline="30000">
                <a:sym typeface="Symbol" pitchFamily="18" charset="2"/>
              </a:rPr>
              <a:t>-1</a:t>
            </a:r>
            <a:r>
              <a:rPr lang="en-US" sz="1200">
                <a:sym typeface="Symbol" pitchFamily="18" charset="2"/>
              </a:rPr>
              <a:t> kg</a:t>
            </a:r>
            <a:r>
              <a:rPr lang="en-US" sz="1200" baseline="30000">
                <a:sym typeface="Symbol" pitchFamily="18" charset="2"/>
              </a:rPr>
              <a:t>-1</a:t>
            </a: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" action="ppaction://hlinksldjump"/>
              </a:rPr>
              <a:t>W</a:t>
            </a:r>
            <a:endParaRPr lang="en-US"/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304800" y="-122238"/>
            <a:ext cx="84582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is specific heat of the liquid phase?</a:t>
            </a:r>
            <a:endParaRPr lang="en-US" baseline="30000">
              <a:sym typeface="Symbol" pitchFamily="18" charset="2"/>
            </a:endParaRPr>
          </a:p>
        </p:txBody>
      </p:sp>
      <p:graphicFrame>
        <p:nvGraphicFramePr>
          <p:cNvPr id="166918" name="Object 6"/>
          <p:cNvGraphicFramePr>
            <a:graphicFrameLocks noChangeAspect="1"/>
          </p:cNvGraphicFramePr>
          <p:nvPr/>
        </p:nvGraphicFramePr>
        <p:xfrm>
          <a:off x="-34925" y="304800"/>
          <a:ext cx="9220200" cy="5470525"/>
        </p:xfrm>
        <a:graphic>
          <a:graphicData uri="http://schemas.openxmlformats.org/presentationml/2006/ole">
            <p:oleObj spid="_x0000_s166918" name="Chart" r:id="rId4" imgW="5924821" imgH="351508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152400" y="57150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Q = 10,000, </a:t>
            </a:r>
            <a:r>
              <a:rPr lang="en-US">
                <a:sym typeface="Symbol" pitchFamily="18" charset="2"/>
              </a:rPr>
              <a:t></a:t>
            </a:r>
            <a:r>
              <a:rPr lang="en-US"/>
              <a:t>T = 15 </a:t>
            </a:r>
            <a:r>
              <a:rPr lang="en-US" baseline="30000"/>
              <a:t>o</a:t>
            </a:r>
            <a:r>
              <a:rPr lang="en-US"/>
              <a:t>C, m = .45 kg, c = ??</a:t>
            </a:r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13506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1480 J </a:t>
            </a:r>
            <a:r>
              <a:rPr lang="en-US" sz="1200" baseline="30000">
                <a:sym typeface="Symbol" pitchFamily="18" charset="2"/>
              </a:rPr>
              <a:t>o</a:t>
            </a:r>
            <a:r>
              <a:rPr lang="en-US" sz="1200">
                <a:sym typeface="Symbol" pitchFamily="18" charset="2"/>
              </a:rPr>
              <a:t>C</a:t>
            </a:r>
            <a:r>
              <a:rPr lang="en-US" sz="1200" baseline="30000">
                <a:sym typeface="Symbol" pitchFamily="18" charset="2"/>
              </a:rPr>
              <a:t>-1</a:t>
            </a:r>
            <a:r>
              <a:rPr lang="en-US" sz="1200">
                <a:sym typeface="Symbol" pitchFamily="18" charset="2"/>
              </a:rPr>
              <a:t> kg</a:t>
            </a:r>
            <a:r>
              <a:rPr lang="en-US" sz="1200" baseline="30000">
                <a:sym typeface="Symbol" pitchFamily="18" charset="2"/>
              </a:rPr>
              <a:t>-1</a:t>
            </a:r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" action="ppaction://hlinksldjump"/>
              </a:rPr>
              <a:t>W</a:t>
            </a:r>
            <a:endParaRPr lang="en-US"/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304800" y="-122238"/>
            <a:ext cx="84582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is specific heat of the gaseous phase?</a:t>
            </a:r>
            <a:endParaRPr lang="en-US" baseline="30000">
              <a:sym typeface="Symbol" pitchFamily="18" charset="2"/>
            </a:endParaRPr>
          </a:p>
        </p:txBody>
      </p:sp>
      <p:graphicFrame>
        <p:nvGraphicFramePr>
          <p:cNvPr id="167942" name="Object 6"/>
          <p:cNvGraphicFramePr>
            <a:graphicFrameLocks noChangeAspect="1"/>
          </p:cNvGraphicFramePr>
          <p:nvPr/>
        </p:nvGraphicFramePr>
        <p:xfrm>
          <a:off x="-34925" y="304800"/>
          <a:ext cx="9220200" cy="5470525"/>
        </p:xfrm>
        <a:graphic>
          <a:graphicData uri="http://schemas.openxmlformats.org/presentationml/2006/ole">
            <p:oleObj spid="_x0000_s167942" name="Chart" r:id="rId4" imgW="5924821" imgH="351508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ext Box 2"/>
          <p:cNvSpPr txBox="1">
            <a:spLocks noChangeArrowheads="1"/>
          </p:cNvSpPr>
          <p:nvPr/>
        </p:nvSpPr>
        <p:spPr bwMode="auto">
          <a:xfrm>
            <a:off x="152400" y="57150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Q = 10,000,  m = .45 kg, L = ??</a:t>
            </a:r>
          </a:p>
        </p:txBody>
      </p:sp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228600" y="6430963"/>
            <a:ext cx="2209800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sym typeface="Symbol" pitchFamily="18" charset="2"/>
              </a:rPr>
              <a:t>22,000 J  kg</a:t>
            </a:r>
            <a:r>
              <a:rPr lang="en-US" sz="1200" baseline="30000">
                <a:sym typeface="Symbol" pitchFamily="18" charset="2"/>
              </a:rPr>
              <a:t>-1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" action="ppaction://hlinksldjump"/>
              </a:rPr>
              <a:t>W</a:t>
            </a:r>
            <a:endParaRPr lang="en-US"/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304800" y="-122238"/>
            <a:ext cx="84582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is the latent heat of fusion?</a:t>
            </a:r>
            <a:endParaRPr lang="en-US" baseline="30000">
              <a:sym typeface="Symbol" pitchFamily="18" charset="2"/>
            </a:endParaRPr>
          </a:p>
        </p:txBody>
      </p:sp>
      <p:graphicFrame>
        <p:nvGraphicFramePr>
          <p:cNvPr id="168966" name="Object 6"/>
          <p:cNvGraphicFramePr>
            <a:graphicFrameLocks noChangeAspect="1"/>
          </p:cNvGraphicFramePr>
          <p:nvPr/>
        </p:nvGraphicFramePr>
        <p:xfrm>
          <a:off x="-34925" y="304800"/>
          <a:ext cx="9220200" cy="5470525"/>
        </p:xfrm>
        <a:graphic>
          <a:graphicData uri="http://schemas.openxmlformats.org/presentationml/2006/ole">
            <p:oleObj spid="_x0000_s168966" name="Chart" r:id="rId4" imgW="5924821" imgH="351508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152400" y="57150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Q = 25,000,  m = .45 kg, L = ??</a:t>
            </a:r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228600" y="6430963"/>
            <a:ext cx="2209800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sym typeface="Symbol" pitchFamily="18" charset="2"/>
              </a:rPr>
              <a:t>56,000 J  kg</a:t>
            </a:r>
            <a:r>
              <a:rPr lang="en-US" sz="1200" baseline="30000">
                <a:sym typeface="Symbol" pitchFamily="18" charset="2"/>
              </a:rPr>
              <a:t>-1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" action="ppaction://hlinksldjump"/>
              </a:rPr>
              <a:t>W</a:t>
            </a:r>
            <a:endParaRPr lang="en-US"/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304800" y="-122238"/>
            <a:ext cx="84582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is the latent heat of vaporisation?</a:t>
            </a:r>
            <a:endParaRPr lang="en-US" baseline="30000">
              <a:sym typeface="Symbol" pitchFamily="18" charset="2"/>
            </a:endParaRPr>
          </a:p>
        </p:txBody>
      </p:sp>
      <p:graphicFrame>
        <p:nvGraphicFramePr>
          <p:cNvPr id="169990" name="Object 6"/>
          <p:cNvGraphicFramePr>
            <a:graphicFrameLocks noChangeAspect="1"/>
          </p:cNvGraphicFramePr>
          <p:nvPr/>
        </p:nvGraphicFramePr>
        <p:xfrm>
          <a:off x="-34925" y="304800"/>
          <a:ext cx="9220200" cy="5470525"/>
        </p:xfrm>
        <a:graphic>
          <a:graphicData uri="http://schemas.openxmlformats.org/presentationml/2006/ole">
            <p:oleObj spid="_x0000_s169990" name="Chart" r:id="rId4" imgW="5924821" imgH="351508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2680</TotalTime>
  <Words>180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Symbol</vt:lpstr>
      <vt:lpstr>Default Design</vt:lpstr>
      <vt:lpstr>Microsoft Excel Chart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287</cp:revision>
  <dcterms:created xsi:type="dcterms:W3CDTF">2001-03-01T17:38:38Z</dcterms:created>
  <dcterms:modified xsi:type="dcterms:W3CDTF">2014-03-10T19:24:10Z</dcterms:modified>
</cp:coreProperties>
</file>