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65" r:id="rId3"/>
    <p:sldId id="300" r:id="rId4"/>
    <p:sldId id="306" r:id="rId5"/>
    <p:sldId id="296" r:id="rId6"/>
    <p:sldId id="307" r:id="rId7"/>
    <p:sldId id="301" r:id="rId8"/>
    <p:sldId id="302" r:id="rId9"/>
    <p:sldId id="299" r:id="rId10"/>
    <p:sldId id="304" r:id="rId11"/>
    <p:sldId id="30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E3178-D928-4DCE-9854-5DBD43CC1E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53C18-9450-4828-82DC-7A65768D4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13C4A-6E9B-463E-A6F6-16D8647284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53EB0-D881-4DEF-8B19-12D03501FC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E8AB1-88D2-454B-8471-33A29FB5C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0D56A-FEAB-444C-9B63-61671FDE9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A15F6-E75A-4D54-8C35-4CEDD23D2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9450F-4C26-458B-8D1F-5BB2D6AF0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6D7F0-14FB-47A7-8A99-522E7368B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2BE28-5275-45D4-800C-5B78B6D63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C9794-9D27-495F-ABD1-BE5962EC92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3932B-1BCE-407B-9DDC-464416489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0F8799-D5D2-45D4-886E-337A85277B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ercurio.iet.unipi.it/pix/hu/misc/bridge/nagyrakos_viadukt_6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Kinetic Theory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Concept 0</a:t>
            </a:r>
          </a:p>
          <a:p>
            <a:pPr lvl="2">
              <a:buFontTx/>
              <a:buChar char="•"/>
            </a:pPr>
            <a:r>
              <a:rPr lang="en-US" sz="3600"/>
              <a:t>Temperature</a:t>
            </a:r>
          </a:p>
          <a:p>
            <a:pPr lvl="2">
              <a:buFontTx/>
              <a:buChar char="•"/>
            </a:pPr>
            <a:r>
              <a:rPr lang="en-US" sz="3600"/>
              <a:t>Thermal Expansion (Qualitative)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3627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Thermal Expansion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57200" y="990600"/>
            <a:ext cx="73914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Hotter is bigger</a:t>
            </a:r>
          </a:p>
        </p:txBody>
      </p:sp>
      <p:grpSp>
        <p:nvGrpSpPr>
          <p:cNvPr id="141322" name="Group 10"/>
          <p:cNvGrpSpPr>
            <a:grpSpLocks/>
          </p:cNvGrpSpPr>
          <p:nvPr/>
        </p:nvGrpSpPr>
        <p:grpSpPr bwMode="auto">
          <a:xfrm>
            <a:off x="152400" y="2209800"/>
            <a:ext cx="7119938" cy="2360613"/>
            <a:chOff x="96" y="1296"/>
            <a:chExt cx="4485" cy="1487"/>
          </a:xfrm>
        </p:grpSpPr>
        <p:grpSp>
          <p:nvGrpSpPr>
            <p:cNvPr id="141323" name="Group 11"/>
            <p:cNvGrpSpPr>
              <a:grpSpLocks/>
            </p:cNvGrpSpPr>
            <p:nvPr/>
          </p:nvGrpSpPr>
          <p:grpSpPr bwMode="auto">
            <a:xfrm>
              <a:off x="192" y="1344"/>
              <a:ext cx="1274" cy="1056"/>
              <a:chOff x="2592" y="3264"/>
              <a:chExt cx="1274" cy="1056"/>
            </a:xfrm>
          </p:grpSpPr>
          <p:sp>
            <p:nvSpPr>
              <p:cNvPr id="141324" name="Oval 12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5" name="Oval 13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6" name="Oval 14"/>
              <p:cNvSpPr>
                <a:spLocks noChangeArrowheads="1"/>
              </p:cNvSpPr>
              <p:nvPr/>
            </p:nvSpPr>
            <p:spPr bwMode="auto">
              <a:xfrm>
                <a:off x="2784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7" name="Oval 15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8" name="Oval 16"/>
              <p:cNvSpPr>
                <a:spLocks noChangeArrowheads="1"/>
              </p:cNvSpPr>
              <p:nvPr/>
            </p:nvSpPr>
            <p:spPr bwMode="auto">
              <a:xfrm>
                <a:off x="3120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29" name="Oval 17"/>
              <p:cNvSpPr>
                <a:spLocks noChangeArrowheads="1"/>
              </p:cNvSpPr>
              <p:nvPr/>
            </p:nvSpPr>
            <p:spPr bwMode="auto">
              <a:xfrm>
                <a:off x="3120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0" name="Oval 18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1" name="Oval 19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2" name="Oval 20"/>
              <p:cNvSpPr>
                <a:spLocks noChangeArrowheads="1"/>
              </p:cNvSpPr>
              <p:nvPr/>
            </p:nvSpPr>
            <p:spPr bwMode="auto">
              <a:xfrm>
                <a:off x="3456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333" name="Text Box 21"/>
              <p:cNvSpPr txBox="1">
                <a:spLocks noChangeArrowheads="1"/>
              </p:cNvSpPr>
              <p:nvPr/>
            </p:nvSpPr>
            <p:spPr bwMode="auto">
              <a:xfrm>
                <a:off x="3558" y="3264"/>
                <a:ext cx="30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)))</a:t>
                </a:r>
              </a:p>
            </p:txBody>
          </p:sp>
          <p:sp>
            <p:nvSpPr>
              <p:cNvPr id="141334" name="Text Box 22"/>
              <p:cNvSpPr txBox="1">
                <a:spLocks noChangeArrowheads="1"/>
              </p:cNvSpPr>
              <p:nvPr/>
            </p:nvSpPr>
            <p:spPr bwMode="auto">
              <a:xfrm>
                <a:off x="3216" y="3264"/>
                <a:ext cx="30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(((</a:t>
                </a:r>
              </a:p>
            </p:txBody>
          </p:sp>
          <p:sp>
            <p:nvSpPr>
              <p:cNvPr id="141335" name="Text Box 23"/>
              <p:cNvSpPr txBox="1">
                <a:spLocks noChangeArrowheads="1"/>
              </p:cNvSpPr>
              <p:nvPr/>
            </p:nvSpPr>
            <p:spPr bwMode="auto">
              <a:xfrm>
                <a:off x="2592" y="3598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</a:t>
                </a:r>
              </a:p>
            </p:txBody>
          </p:sp>
          <p:sp>
            <p:nvSpPr>
              <p:cNvPr id="141336" name="Text Box 24"/>
              <p:cNvSpPr txBox="1">
                <a:spLocks noChangeArrowheads="1"/>
              </p:cNvSpPr>
              <p:nvPr/>
            </p:nvSpPr>
            <p:spPr bwMode="auto">
              <a:xfrm>
                <a:off x="2870" y="3600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))</a:t>
                </a:r>
              </a:p>
            </p:txBody>
          </p:sp>
          <p:sp>
            <p:nvSpPr>
              <p:cNvPr id="141337" name="Text Box 25"/>
              <p:cNvSpPr txBox="1">
                <a:spLocks noChangeArrowheads="1"/>
              </p:cNvSpPr>
              <p:nvPr/>
            </p:nvSpPr>
            <p:spPr bwMode="auto">
              <a:xfrm rot="2407597">
                <a:off x="2650" y="3936"/>
                <a:ext cx="43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    )</a:t>
                </a:r>
              </a:p>
            </p:txBody>
          </p:sp>
          <p:sp>
            <p:nvSpPr>
              <p:cNvPr id="141338" name="Text Box 26"/>
              <p:cNvSpPr txBox="1">
                <a:spLocks noChangeArrowheads="1"/>
              </p:cNvSpPr>
              <p:nvPr/>
            </p:nvSpPr>
            <p:spPr bwMode="auto">
              <a:xfrm rot="2407597">
                <a:off x="2595" y="3275"/>
                <a:ext cx="56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    ))</a:t>
                </a:r>
              </a:p>
            </p:txBody>
          </p:sp>
          <p:sp>
            <p:nvSpPr>
              <p:cNvPr id="141339" name="Text Box 27"/>
              <p:cNvSpPr txBox="1">
                <a:spLocks noChangeArrowheads="1"/>
              </p:cNvSpPr>
              <p:nvPr/>
            </p:nvSpPr>
            <p:spPr bwMode="auto">
              <a:xfrm rot="5602679">
                <a:off x="2951" y="3619"/>
                <a:ext cx="51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   ))</a:t>
                </a:r>
              </a:p>
            </p:txBody>
          </p:sp>
          <p:sp>
            <p:nvSpPr>
              <p:cNvPr id="141340" name="Text Box 28"/>
              <p:cNvSpPr txBox="1">
                <a:spLocks noChangeArrowheads="1"/>
              </p:cNvSpPr>
              <p:nvPr/>
            </p:nvSpPr>
            <p:spPr bwMode="auto">
              <a:xfrm rot="7760161">
                <a:off x="3334" y="3958"/>
                <a:ext cx="43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    )</a:t>
                </a:r>
              </a:p>
            </p:txBody>
          </p:sp>
        </p:grpSp>
        <p:sp>
          <p:nvSpPr>
            <p:cNvPr id="141341" name="Oval 29"/>
            <p:cNvSpPr>
              <a:spLocks noChangeArrowheads="1"/>
            </p:cNvSpPr>
            <p:nvPr/>
          </p:nvSpPr>
          <p:spPr bwMode="auto">
            <a:xfrm>
              <a:off x="3408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2" name="Oval 30"/>
            <p:cNvSpPr>
              <a:spLocks noChangeArrowheads="1"/>
            </p:cNvSpPr>
            <p:nvPr/>
          </p:nvSpPr>
          <p:spPr bwMode="auto">
            <a:xfrm>
              <a:off x="3408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3" name="Oval 31"/>
            <p:cNvSpPr>
              <a:spLocks noChangeArrowheads="1"/>
            </p:cNvSpPr>
            <p:nvPr/>
          </p:nvSpPr>
          <p:spPr bwMode="auto">
            <a:xfrm>
              <a:off x="3408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4" name="Oval 32"/>
            <p:cNvSpPr>
              <a:spLocks noChangeArrowheads="1"/>
            </p:cNvSpPr>
            <p:nvPr/>
          </p:nvSpPr>
          <p:spPr bwMode="auto">
            <a:xfrm>
              <a:off x="3744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5" name="Oval 33"/>
            <p:cNvSpPr>
              <a:spLocks noChangeArrowheads="1"/>
            </p:cNvSpPr>
            <p:nvPr/>
          </p:nvSpPr>
          <p:spPr bwMode="auto">
            <a:xfrm>
              <a:off x="3744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6" name="Oval 34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7" name="Oval 35"/>
            <p:cNvSpPr>
              <a:spLocks noChangeArrowheads="1"/>
            </p:cNvSpPr>
            <p:nvPr/>
          </p:nvSpPr>
          <p:spPr bwMode="auto">
            <a:xfrm>
              <a:off x="4080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8" name="Oval 36"/>
            <p:cNvSpPr>
              <a:spLocks noChangeArrowheads="1"/>
            </p:cNvSpPr>
            <p:nvPr/>
          </p:nvSpPr>
          <p:spPr bwMode="auto">
            <a:xfrm>
              <a:off x="4080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49" name="Oval 37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350" name="Text Box 38"/>
            <p:cNvSpPr txBox="1">
              <a:spLocks noChangeArrowheads="1"/>
            </p:cNvSpPr>
            <p:nvPr/>
          </p:nvSpPr>
          <p:spPr bwMode="auto">
            <a:xfrm>
              <a:off x="4182" y="1296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)</a:t>
              </a:r>
            </a:p>
          </p:txBody>
        </p:sp>
        <p:sp>
          <p:nvSpPr>
            <p:cNvPr id="141351" name="Text Box 39"/>
            <p:cNvSpPr txBox="1">
              <a:spLocks noChangeArrowheads="1"/>
            </p:cNvSpPr>
            <p:nvPr/>
          </p:nvSpPr>
          <p:spPr bwMode="auto">
            <a:xfrm>
              <a:off x="3928" y="1296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</a:t>
              </a:r>
            </a:p>
          </p:txBody>
        </p:sp>
        <p:sp>
          <p:nvSpPr>
            <p:cNvPr id="141352" name="Text Box 40"/>
            <p:cNvSpPr txBox="1">
              <a:spLocks noChangeArrowheads="1"/>
            </p:cNvSpPr>
            <p:nvPr/>
          </p:nvSpPr>
          <p:spPr bwMode="auto">
            <a:xfrm>
              <a:off x="3276" y="1630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</a:t>
              </a:r>
            </a:p>
          </p:txBody>
        </p:sp>
        <p:sp>
          <p:nvSpPr>
            <p:cNvPr id="141353" name="Text Box 41"/>
            <p:cNvSpPr txBox="1">
              <a:spLocks noChangeArrowheads="1"/>
            </p:cNvSpPr>
            <p:nvPr/>
          </p:nvSpPr>
          <p:spPr bwMode="auto">
            <a:xfrm>
              <a:off x="3494" y="1632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)</a:t>
              </a:r>
            </a:p>
          </p:txBody>
        </p:sp>
        <p:sp>
          <p:nvSpPr>
            <p:cNvPr id="141354" name="Text Box 42"/>
            <p:cNvSpPr txBox="1">
              <a:spLocks noChangeArrowheads="1"/>
            </p:cNvSpPr>
            <p:nvPr/>
          </p:nvSpPr>
          <p:spPr bwMode="auto">
            <a:xfrm rot="2407597">
              <a:off x="3274" y="1968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41355" name="Text Box 43"/>
            <p:cNvSpPr txBox="1">
              <a:spLocks noChangeArrowheads="1"/>
            </p:cNvSpPr>
            <p:nvPr/>
          </p:nvSpPr>
          <p:spPr bwMode="auto">
            <a:xfrm rot="2407597">
              <a:off x="3267" y="1299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41356" name="Text Box 44"/>
            <p:cNvSpPr txBox="1">
              <a:spLocks noChangeArrowheads="1"/>
            </p:cNvSpPr>
            <p:nvPr/>
          </p:nvSpPr>
          <p:spPr bwMode="auto">
            <a:xfrm rot="5602679">
              <a:off x="3642" y="1645"/>
              <a:ext cx="38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)</a:t>
              </a:r>
            </a:p>
          </p:txBody>
        </p:sp>
        <p:sp>
          <p:nvSpPr>
            <p:cNvPr id="141357" name="Text Box 45"/>
            <p:cNvSpPr txBox="1">
              <a:spLocks noChangeArrowheads="1"/>
            </p:cNvSpPr>
            <p:nvPr/>
          </p:nvSpPr>
          <p:spPr bwMode="auto">
            <a:xfrm rot="7760161">
              <a:off x="3958" y="1990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41358" name="Text Box 46"/>
            <p:cNvSpPr txBox="1">
              <a:spLocks noChangeArrowheads="1"/>
            </p:cNvSpPr>
            <p:nvPr/>
          </p:nvSpPr>
          <p:spPr bwMode="auto">
            <a:xfrm>
              <a:off x="96" y="2418"/>
              <a:ext cx="1602" cy="3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Hot = more E</a:t>
              </a:r>
              <a:r>
                <a:rPr lang="en-US" sz="3200" baseline="-25000"/>
                <a:t>k</a:t>
              </a:r>
            </a:p>
          </p:txBody>
        </p:sp>
        <p:sp>
          <p:nvSpPr>
            <p:cNvPr id="141359" name="Text Box 47"/>
            <p:cNvSpPr txBox="1">
              <a:spLocks noChangeArrowheads="1"/>
            </p:cNvSpPr>
            <p:nvPr/>
          </p:nvSpPr>
          <p:spPr bwMode="auto">
            <a:xfrm>
              <a:off x="3006" y="2400"/>
              <a:ext cx="1575" cy="3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Cold = less E</a:t>
              </a:r>
              <a:r>
                <a:rPr lang="en-US" sz="3200" baseline="-25000"/>
                <a:t>k</a:t>
              </a:r>
            </a:p>
          </p:txBody>
        </p:sp>
      </p:grpSp>
      <p:sp>
        <p:nvSpPr>
          <p:cNvPr id="141361" name="Text Box 49"/>
          <p:cNvSpPr txBox="1">
            <a:spLocks noChangeArrowheads="1"/>
          </p:cNvSpPr>
          <p:nvPr/>
        </p:nvSpPr>
        <p:spPr bwMode="auto">
          <a:xfrm>
            <a:off x="457200" y="4983163"/>
            <a:ext cx="7391400" cy="579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Demo - ball and hoop, bi-metal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1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  <p:bldP spid="14136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9" name="Picture 3" descr="http://mercurio.iet.unipi.it/pix/hu/misc/bridge/00-PREVIEWS/nagyrakos_viadukt_6.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810000" cy="2871788"/>
          </a:xfrm>
          <a:prstGeom prst="rect">
            <a:avLst/>
          </a:prstGeom>
          <a:noFill/>
        </p:spPr>
      </p:pic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3338513" y="2260600"/>
            <a:ext cx="9144000" cy="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2342" name="Picture 6" descr="http://sol.sci.uop.edu/~jfalward/temperatureandexpansion/bridgejoi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3988" y="228600"/>
            <a:ext cx="3584575" cy="4724400"/>
          </a:xfrm>
          <a:prstGeom prst="rect">
            <a:avLst/>
          </a:prstGeom>
          <a:noFill/>
        </p:spPr>
      </p:pic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457200" y="4983163"/>
            <a:ext cx="7391400" cy="15541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Railroad rails</a:t>
            </a:r>
          </a:p>
          <a:p>
            <a:r>
              <a:rPr lang="en-US" sz="3200"/>
              <a:t>Non-Pyrex glassware</a:t>
            </a:r>
          </a:p>
          <a:p>
            <a:r>
              <a:rPr lang="en-US" sz="3200"/>
              <a:t>Hiroshima exfoliation of stone buildings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2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2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3525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Kinetic Theory 101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686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higher the temperature, the faster the molecules</a:t>
            </a:r>
          </a:p>
          <a:p>
            <a:r>
              <a:rPr lang="en-US"/>
              <a:t>Temperature is proportional to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average kinetic energy</a:t>
            </a:r>
          </a:p>
          <a:p>
            <a:r>
              <a:rPr lang="en-US"/>
              <a:t>Average(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mv</a:t>
            </a:r>
            <a:r>
              <a:rPr lang="en-US" baseline="30000"/>
              <a:t>2</a:t>
            </a:r>
            <a:r>
              <a:rPr lang="en-US"/>
              <a:t>) = </a:t>
            </a:r>
            <a:r>
              <a:rPr lang="en-US" baseline="30000"/>
              <a:t>3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kT - (not in data packet)</a:t>
            </a:r>
          </a:p>
        </p:txBody>
      </p:sp>
      <p:grpSp>
        <p:nvGrpSpPr>
          <p:cNvPr id="11339" name="Group 75"/>
          <p:cNvGrpSpPr>
            <a:grpSpLocks/>
          </p:cNvGrpSpPr>
          <p:nvPr/>
        </p:nvGrpSpPr>
        <p:grpSpPr bwMode="auto">
          <a:xfrm>
            <a:off x="152400" y="2516188"/>
            <a:ext cx="7119938" cy="2360612"/>
            <a:chOff x="96" y="1296"/>
            <a:chExt cx="4485" cy="1487"/>
          </a:xfrm>
        </p:grpSpPr>
        <p:grpSp>
          <p:nvGrpSpPr>
            <p:cNvPr id="11301" name="Group 37"/>
            <p:cNvGrpSpPr>
              <a:grpSpLocks/>
            </p:cNvGrpSpPr>
            <p:nvPr/>
          </p:nvGrpSpPr>
          <p:grpSpPr bwMode="auto">
            <a:xfrm>
              <a:off x="192" y="1344"/>
              <a:ext cx="1274" cy="1056"/>
              <a:chOff x="2592" y="3264"/>
              <a:chExt cx="1274" cy="1056"/>
            </a:xfrm>
          </p:grpSpPr>
          <p:sp>
            <p:nvSpPr>
              <p:cNvPr id="11302" name="Oval 38"/>
              <p:cNvSpPr>
                <a:spLocks noChangeArrowheads="1"/>
              </p:cNvSpPr>
              <p:nvPr/>
            </p:nvSpPr>
            <p:spPr bwMode="auto">
              <a:xfrm>
                <a:off x="2784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Oval 39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4" name="Oval 40"/>
              <p:cNvSpPr>
                <a:spLocks noChangeArrowheads="1"/>
              </p:cNvSpPr>
              <p:nvPr/>
            </p:nvSpPr>
            <p:spPr bwMode="auto">
              <a:xfrm>
                <a:off x="2784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Oval 41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Oval 42"/>
              <p:cNvSpPr>
                <a:spLocks noChangeArrowheads="1"/>
              </p:cNvSpPr>
              <p:nvPr/>
            </p:nvSpPr>
            <p:spPr bwMode="auto">
              <a:xfrm>
                <a:off x="3120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Oval 43"/>
              <p:cNvSpPr>
                <a:spLocks noChangeArrowheads="1"/>
              </p:cNvSpPr>
              <p:nvPr/>
            </p:nvSpPr>
            <p:spPr bwMode="auto">
              <a:xfrm>
                <a:off x="3120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Oval 44"/>
              <p:cNvSpPr>
                <a:spLocks noChangeArrowheads="1"/>
              </p:cNvSpPr>
              <p:nvPr/>
            </p:nvSpPr>
            <p:spPr bwMode="auto">
              <a:xfrm>
                <a:off x="3456" y="336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Oval 45"/>
              <p:cNvSpPr>
                <a:spLocks noChangeArrowheads="1"/>
              </p:cNvSpPr>
              <p:nvPr/>
            </p:nvSpPr>
            <p:spPr bwMode="auto">
              <a:xfrm>
                <a:off x="3456" y="3696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Oval 46"/>
              <p:cNvSpPr>
                <a:spLocks noChangeArrowheads="1"/>
              </p:cNvSpPr>
              <p:nvPr/>
            </p:nvSpPr>
            <p:spPr bwMode="auto">
              <a:xfrm>
                <a:off x="3456" y="4032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3558" y="3264"/>
                <a:ext cx="30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)))</a:t>
                </a:r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3216" y="3264"/>
                <a:ext cx="308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(((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2592" y="3598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2870" y="3600"/>
                <a:ext cx="24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))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 rot="2407597">
                <a:off x="2650" y="3936"/>
                <a:ext cx="43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    )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 rot="2407597">
                <a:off x="2595" y="3275"/>
                <a:ext cx="564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    ))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 rot="5602679">
                <a:off x="2951" y="3619"/>
                <a:ext cx="51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((   ))</a:t>
                </a:r>
              </a:p>
            </p:txBody>
          </p:sp>
          <p:sp>
            <p:nvSpPr>
              <p:cNvPr id="11318" name="Text Box 54"/>
              <p:cNvSpPr txBox="1">
                <a:spLocks noChangeArrowheads="1"/>
              </p:cNvSpPr>
              <p:nvPr/>
            </p:nvSpPr>
            <p:spPr bwMode="auto">
              <a:xfrm rot="7760161">
                <a:off x="3334" y="3958"/>
                <a:ext cx="436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(    )</a:t>
                </a:r>
              </a:p>
            </p:txBody>
          </p:sp>
        </p:grpSp>
        <p:sp>
          <p:nvSpPr>
            <p:cNvPr id="11320" name="Oval 56"/>
            <p:cNvSpPr>
              <a:spLocks noChangeArrowheads="1"/>
            </p:cNvSpPr>
            <p:nvPr/>
          </p:nvSpPr>
          <p:spPr bwMode="auto">
            <a:xfrm>
              <a:off x="3408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Oval 57"/>
            <p:cNvSpPr>
              <a:spLocks noChangeArrowheads="1"/>
            </p:cNvSpPr>
            <p:nvPr/>
          </p:nvSpPr>
          <p:spPr bwMode="auto">
            <a:xfrm>
              <a:off x="3408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Oval 58"/>
            <p:cNvSpPr>
              <a:spLocks noChangeArrowheads="1"/>
            </p:cNvSpPr>
            <p:nvPr/>
          </p:nvSpPr>
          <p:spPr bwMode="auto">
            <a:xfrm>
              <a:off x="3408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Oval 59"/>
            <p:cNvSpPr>
              <a:spLocks noChangeArrowheads="1"/>
            </p:cNvSpPr>
            <p:nvPr/>
          </p:nvSpPr>
          <p:spPr bwMode="auto">
            <a:xfrm>
              <a:off x="3744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Oval 60"/>
            <p:cNvSpPr>
              <a:spLocks noChangeArrowheads="1"/>
            </p:cNvSpPr>
            <p:nvPr/>
          </p:nvSpPr>
          <p:spPr bwMode="auto">
            <a:xfrm>
              <a:off x="3744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Oval 61"/>
            <p:cNvSpPr>
              <a:spLocks noChangeArrowheads="1"/>
            </p:cNvSpPr>
            <p:nvPr/>
          </p:nvSpPr>
          <p:spPr bwMode="auto">
            <a:xfrm>
              <a:off x="3744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Oval 62"/>
            <p:cNvSpPr>
              <a:spLocks noChangeArrowheads="1"/>
            </p:cNvSpPr>
            <p:nvPr/>
          </p:nvSpPr>
          <p:spPr bwMode="auto">
            <a:xfrm>
              <a:off x="4080" y="1392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0" y="1728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Oval 64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Text Box 65"/>
            <p:cNvSpPr txBox="1">
              <a:spLocks noChangeArrowheads="1"/>
            </p:cNvSpPr>
            <p:nvPr/>
          </p:nvSpPr>
          <p:spPr bwMode="auto">
            <a:xfrm>
              <a:off x="4182" y="1296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)</a:t>
              </a:r>
            </a:p>
          </p:txBody>
        </p:sp>
        <p:sp>
          <p:nvSpPr>
            <p:cNvPr id="11330" name="Text Box 66"/>
            <p:cNvSpPr txBox="1">
              <a:spLocks noChangeArrowheads="1"/>
            </p:cNvSpPr>
            <p:nvPr/>
          </p:nvSpPr>
          <p:spPr bwMode="auto">
            <a:xfrm>
              <a:off x="3928" y="1296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</a:t>
              </a:r>
            </a:p>
          </p:txBody>
        </p:sp>
        <p:sp>
          <p:nvSpPr>
            <p:cNvPr id="11331" name="Text Box 67"/>
            <p:cNvSpPr txBox="1">
              <a:spLocks noChangeArrowheads="1"/>
            </p:cNvSpPr>
            <p:nvPr/>
          </p:nvSpPr>
          <p:spPr bwMode="auto">
            <a:xfrm>
              <a:off x="3276" y="1630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</a:t>
              </a:r>
            </a:p>
          </p:txBody>
        </p:sp>
        <p:sp>
          <p:nvSpPr>
            <p:cNvPr id="11332" name="Text Box 68"/>
            <p:cNvSpPr txBox="1">
              <a:spLocks noChangeArrowheads="1"/>
            </p:cNvSpPr>
            <p:nvPr/>
          </p:nvSpPr>
          <p:spPr bwMode="auto">
            <a:xfrm>
              <a:off x="3494" y="1632"/>
              <a:ext cx="18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)</a:t>
              </a:r>
            </a:p>
          </p:txBody>
        </p:sp>
        <p:sp>
          <p:nvSpPr>
            <p:cNvPr id="11333" name="Text Box 69"/>
            <p:cNvSpPr txBox="1">
              <a:spLocks noChangeArrowheads="1"/>
            </p:cNvSpPr>
            <p:nvPr/>
          </p:nvSpPr>
          <p:spPr bwMode="auto">
            <a:xfrm rot="2407597">
              <a:off x="3274" y="1968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 rot="2407597">
              <a:off x="3267" y="1299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1335" name="Text Box 71"/>
            <p:cNvSpPr txBox="1">
              <a:spLocks noChangeArrowheads="1"/>
            </p:cNvSpPr>
            <p:nvPr/>
          </p:nvSpPr>
          <p:spPr bwMode="auto">
            <a:xfrm rot="5602679">
              <a:off x="3642" y="1645"/>
              <a:ext cx="38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)</a:t>
              </a:r>
            </a:p>
          </p:txBody>
        </p:sp>
        <p:sp>
          <p:nvSpPr>
            <p:cNvPr id="11336" name="Text Box 72"/>
            <p:cNvSpPr txBox="1">
              <a:spLocks noChangeArrowheads="1"/>
            </p:cNvSpPr>
            <p:nvPr/>
          </p:nvSpPr>
          <p:spPr bwMode="auto">
            <a:xfrm rot="7760161">
              <a:off x="3958" y="1990"/>
              <a:ext cx="43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(    )</a:t>
              </a:r>
            </a:p>
          </p:txBody>
        </p:sp>
        <p:sp>
          <p:nvSpPr>
            <p:cNvPr id="11337" name="Text Box 73"/>
            <p:cNvSpPr txBox="1">
              <a:spLocks noChangeArrowheads="1"/>
            </p:cNvSpPr>
            <p:nvPr/>
          </p:nvSpPr>
          <p:spPr bwMode="auto">
            <a:xfrm>
              <a:off x="96" y="2418"/>
              <a:ext cx="1602" cy="3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Hot = more E</a:t>
              </a:r>
              <a:r>
                <a:rPr lang="en-US" sz="3200" baseline="-25000"/>
                <a:t>k</a:t>
              </a:r>
            </a:p>
          </p:txBody>
        </p:sp>
        <p:sp>
          <p:nvSpPr>
            <p:cNvPr id="11338" name="Text Box 74"/>
            <p:cNvSpPr txBox="1">
              <a:spLocks noChangeArrowheads="1"/>
            </p:cNvSpPr>
            <p:nvPr/>
          </p:nvSpPr>
          <p:spPr bwMode="auto">
            <a:xfrm>
              <a:off x="3006" y="2400"/>
              <a:ext cx="1575" cy="36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/>
                <a:t>Cold = less E</a:t>
              </a:r>
              <a:r>
                <a:rPr lang="en-US" sz="3200" baseline="-25000"/>
                <a:t>k</a:t>
              </a:r>
            </a:p>
          </p:txBody>
        </p:sp>
      </p:grp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441325" y="5095875"/>
            <a:ext cx="57181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Demo - show molecular motion device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  <p:bldP spid="1134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0" y="147638"/>
            <a:ext cx="2487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Temperature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048000" y="1101725"/>
            <a:ext cx="11430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Water</a:t>
            </a:r>
          </a:p>
          <a:p>
            <a:r>
              <a:rPr lang="en-US"/>
              <a:t>Boil</a:t>
            </a:r>
          </a:p>
          <a:p>
            <a:r>
              <a:rPr lang="en-US"/>
              <a:t>Freeze</a:t>
            </a:r>
          </a:p>
        </p:txBody>
      </p:sp>
      <p:pic>
        <p:nvPicPr>
          <p:cNvPr id="137260" name="Picture 44" descr="G:\CHAP13\FIGURES\FG13_06.PCT"/>
          <p:cNvPicPr>
            <a:picLocks noChangeAspect="1" noChangeArrowheads="1"/>
          </p:cNvPicPr>
          <p:nvPr/>
        </p:nvPicPr>
        <p:blipFill>
          <a:blip r:embed="rId3" cstate="print"/>
          <a:srcRect l="32007" r="31985"/>
          <a:stretch>
            <a:fillRect/>
          </a:stretch>
        </p:blipFill>
        <p:spPr bwMode="auto">
          <a:xfrm>
            <a:off x="0" y="914400"/>
            <a:ext cx="2743200" cy="5080000"/>
          </a:xfrm>
          <a:prstGeom prst="rect">
            <a:avLst/>
          </a:prstGeom>
          <a:noFill/>
        </p:spPr>
      </p:pic>
      <p:sp>
        <p:nvSpPr>
          <p:cNvPr id="137261" name="Text Box 45"/>
          <p:cNvSpPr txBox="1">
            <a:spLocks noChangeArrowheads="1"/>
          </p:cNvSpPr>
          <p:nvPr/>
        </p:nvSpPr>
        <p:spPr bwMode="auto">
          <a:xfrm>
            <a:off x="4114800" y="1111250"/>
            <a:ext cx="12954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Celsius</a:t>
            </a:r>
          </a:p>
          <a:p>
            <a:r>
              <a:rPr lang="en-US"/>
              <a:t>100 </a:t>
            </a:r>
            <a:r>
              <a:rPr lang="en-US" baseline="30000"/>
              <a:t>o</a:t>
            </a:r>
            <a:r>
              <a:rPr lang="en-US"/>
              <a:t>C</a:t>
            </a:r>
          </a:p>
          <a:p>
            <a:r>
              <a:rPr lang="en-US"/>
              <a:t>0 </a:t>
            </a:r>
            <a:r>
              <a:rPr lang="en-US" baseline="30000"/>
              <a:t>o</a:t>
            </a:r>
            <a:r>
              <a:rPr lang="en-US"/>
              <a:t>C</a:t>
            </a:r>
          </a:p>
        </p:txBody>
      </p:sp>
      <p:sp>
        <p:nvSpPr>
          <p:cNvPr id="137262" name="Text Box 46"/>
          <p:cNvSpPr txBox="1">
            <a:spLocks noChangeArrowheads="1"/>
          </p:cNvSpPr>
          <p:nvPr/>
        </p:nvSpPr>
        <p:spPr bwMode="auto">
          <a:xfrm>
            <a:off x="5486400" y="1143000"/>
            <a:ext cx="1295400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Fahren.</a:t>
            </a:r>
          </a:p>
          <a:p>
            <a:r>
              <a:rPr lang="en-US"/>
              <a:t>212 </a:t>
            </a:r>
            <a:r>
              <a:rPr lang="en-US" baseline="30000"/>
              <a:t>o</a:t>
            </a:r>
            <a:r>
              <a:rPr lang="en-US"/>
              <a:t>F</a:t>
            </a:r>
          </a:p>
          <a:p>
            <a:r>
              <a:rPr lang="en-US"/>
              <a:t>32 </a:t>
            </a:r>
            <a:r>
              <a:rPr lang="en-US" baseline="30000"/>
              <a:t>o</a:t>
            </a:r>
            <a:r>
              <a:rPr lang="en-US"/>
              <a:t>F</a:t>
            </a:r>
          </a:p>
          <a:p>
            <a:r>
              <a:rPr lang="en-US"/>
              <a:t>0 </a:t>
            </a:r>
            <a:r>
              <a:rPr lang="en-US" baseline="30000"/>
              <a:t>o</a:t>
            </a:r>
            <a:r>
              <a:rPr lang="en-US"/>
              <a:t>F</a:t>
            </a:r>
          </a:p>
        </p:txBody>
      </p:sp>
      <p:sp>
        <p:nvSpPr>
          <p:cNvPr id="137263" name="Text Box 47"/>
          <p:cNvSpPr txBox="1">
            <a:spLocks noChangeArrowheads="1"/>
          </p:cNvSpPr>
          <p:nvPr/>
        </p:nvSpPr>
        <p:spPr bwMode="auto">
          <a:xfrm>
            <a:off x="6934200" y="1143000"/>
            <a:ext cx="1676400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Kelvins</a:t>
            </a:r>
          </a:p>
          <a:p>
            <a:r>
              <a:rPr lang="en-US"/>
              <a:t>373.15 K</a:t>
            </a:r>
          </a:p>
          <a:p>
            <a:r>
              <a:rPr lang="en-US"/>
              <a:t>273.15 K</a:t>
            </a:r>
          </a:p>
          <a:p>
            <a:endParaRPr lang="en-US"/>
          </a:p>
          <a:p>
            <a:r>
              <a:rPr lang="en-US"/>
              <a:t>0 K</a:t>
            </a:r>
          </a:p>
        </p:txBody>
      </p:sp>
      <p:sp>
        <p:nvSpPr>
          <p:cNvPr id="137264" name="Text Box 48"/>
          <p:cNvSpPr txBox="1">
            <a:spLocks noChangeArrowheads="1"/>
          </p:cNvSpPr>
          <p:nvPr/>
        </p:nvSpPr>
        <p:spPr bwMode="auto">
          <a:xfrm>
            <a:off x="3200400" y="4037013"/>
            <a:ext cx="5638800" cy="1800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Not degrees K</a:t>
            </a:r>
          </a:p>
          <a:p>
            <a:r>
              <a:rPr lang="en-US"/>
              <a:t>What 0 </a:t>
            </a:r>
            <a:r>
              <a:rPr lang="en-US" baseline="30000"/>
              <a:t>o</a:t>
            </a:r>
            <a:r>
              <a:rPr lang="en-US"/>
              <a:t>F and 0 K mean</a:t>
            </a:r>
          </a:p>
          <a:p>
            <a:r>
              <a:rPr lang="en-US"/>
              <a:t>Formulas for conversion</a:t>
            </a:r>
          </a:p>
          <a:p>
            <a:r>
              <a:rPr lang="en-US"/>
              <a:t>Celsius:  30,20,10,0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72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  <p:bldP spid="137261" grpId="0" autoUpdateAnimBg="0"/>
      <p:bldP spid="137262" grpId="0" autoUpdateAnimBg="0"/>
      <p:bldP spid="137263" grpId="0" autoUpdateAnimBg="0"/>
      <p:bldP spid="13726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3" name="Picture 3" descr="http://www.pa.msu.edu/~sciencet/images/AbsoluteZ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3375" y="304800"/>
            <a:ext cx="6008688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770188" y="2263775"/>
            <a:ext cx="36893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Temperature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" action="ppaction://noaction"/>
              </a:rPr>
              <a:t>3</a:t>
            </a:r>
            <a:r>
              <a:rPr lang="en-US" sz="5400"/>
              <a:t>  </a:t>
            </a:r>
            <a:r>
              <a:rPr lang="en-US" sz="5400" u="sng"/>
              <a:t> 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Kelvins = 273.15 + 37 = 310.15 K = 310. K  :-)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98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310. K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37 </a:t>
            </a:r>
            <a:r>
              <a:rPr lang="en-US" sz="3200" baseline="30000"/>
              <a:t>o</a:t>
            </a:r>
            <a:r>
              <a:rPr lang="en-US" sz="3200"/>
              <a:t>C in Kelvins?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273.15 K = 0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endParaRPr lang="en-US" sz="3200"/>
          </a:p>
          <a:p>
            <a:r>
              <a:rPr lang="en-US" sz="3200"/>
              <a:t>So it would be 77.35 - 273.15 = -195.80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  <a:p>
            <a:endParaRPr lang="en-US" sz="3200"/>
          </a:p>
          <a:p>
            <a:r>
              <a:rPr lang="en-US" sz="3200"/>
              <a:t>(Boiling point of Liquid N</a:t>
            </a:r>
            <a:r>
              <a:rPr lang="en-US" sz="3200" baseline="-25000"/>
              <a:t>2</a:t>
            </a:r>
            <a:r>
              <a:rPr lang="en-US" sz="3200"/>
              <a:t>)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44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-195.80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77.35 K in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Kelvins = 273.15 + 128 = 401.15 K = 401 K  :-)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401 K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128 </a:t>
            </a:r>
            <a:r>
              <a:rPr lang="en-US" sz="3200" baseline="30000"/>
              <a:t>o</a:t>
            </a:r>
            <a:r>
              <a:rPr lang="en-US" sz="3200"/>
              <a:t>C in Kelvins?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it’s 6 </a:t>
            </a:r>
            <a:r>
              <a:rPr lang="en-US" sz="3200" baseline="30000"/>
              <a:t>o</a:t>
            </a:r>
            <a:r>
              <a:rPr lang="en-US" sz="3200"/>
              <a:t>F above freezing</a:t>
            </a:r>
            <a:endParaRPr lang="en-US" sz="5400" baseline="-25000"/>
          </a:p>
          <a:p>
            <a:pPr lvl="1"/>
            <a:endParaRPr lang="en-US" sz="3200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6*5/9 = 3.3 </a:t>
            </a:r>
            <a:r>
              <a:rPr lang="en-US" sz="3200" baseline="30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C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51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3.3 </a:t>
            </a:r>
            <a:r>
              <a:rPr lang="en-US" sz="1200" baseline="30000">
                <a:sym typeface="Symbol" pitchFamily="18" charset="2"/>
              </a:rPr>
              <a:t>o</a:t>
            </a:r>
            <a:r>
              <a:rPr lang="en-US" sz="1200">
                <a:sym typeface="Symbol" pitchFamily="18" charset="2"/>
              </a:rPr>
              <a:t>C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38 </a:t>
            </a:r>
            <a:r>
              <a:rPr lang="en-US" sz="3200" baseline="30000"/>
              <a:t>o</a:t>
            </a:r>
            <a:r>
              <a:rPr lang="en-US" sz="3200"/>
              <a:t>F in </a:t>
            </a:r>
            <a:r>
              <a:rPr lang="en-US" sz="3200" baseline="30000"/>
              <a:t>o</a:t>
            </a:r>
            <a:r>
              <a:rPr lang="en-US" sz="32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280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214</cp:revision>
  <dcterms:created xsi:type="dcterms:W3CDTF">2001-03-01T17:38:38Z</dcterms:created>
  <dcterms:modified xsi:type="dcterms:W3CDTF">2014-03-10T19:25:41Z</dcterms:modified>
</cp:coreProperties>
</file>