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302" r:id="rId4"/>
    <p:sldId id="296" r:id="rId5"/>
    <p:sldId id="299" r:id="rId6"/>
    <p:sldId id="303" r:id="rId7"/>
    <p:sldId id="30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05" d="100"/>
          <a:sy n="105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Hydrostatic Pressure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60496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Pressure at some depth in a fluid: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763000" cy="51911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 = Pressure (gauge) in Pa</a:t>
            </a:r>
            <a:endParaRPr lang="en-US" baseline="30000" dirty="0" smtClean="0"/>
          </a:p>
          <a:p>
            <a:pPr lvl="1"/>
            <a:r>
              <a:rPr lang="el-GR" dirty="0" smtClean="0"/>
              <a:t>ρ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Density in kg m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smtClean="0"/>
              <a:t>g </a:t>
            </a:r>
            <a:r>
              <a:rPr lang="en-US" dirty="0"/>
              <a:t>= </a:t>
            </a:r>
            <a:r>
              <a:rPr lang="en-US" dirty="0" smtClean="0"/>
              <a:t>9.81 N kg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h </a:t>
            </a:r>
            <a:r>
              <a:rPr lang="en-US" dirty="0" smtClean="0"/>
              <a:t>= </a:t>
            </a:r>
            <a:r>
              <a:rPr lang="en-US" dirty="0" smtClean="0"/>
              <a:t>depth in m</a:t>
            </a:r>
          </a:p>
          <a:p>
            <a:pPr lvl="1"/>
            <a:endParaRPr lang="en-US" baseline="30000" dirty="0"/>
          </a:p>
          <a:p>
            <a:r>
              <a:rPr lang="en-US" dirty="0"/>
              <a:t>Demo </a:t>
            </a:r>
            <a:r>
              <a:rPr lang="en-US" dirty="0" smtClean="0"/>
              <a:t>basin with holes/Same level tubes</a:t>
            </a:r>
          </a:p>
          <a:p>
            <a:endParaRPr lang="en-US" baseline="30000" dirty="0"/>
          </a:p>
          <a:p>
            <a:r>
              <a:rPr lang="en-US" dirty="0" smtClean="0"/>
              <a:t>Example – </a:t>
            </a:r>
            <a:r>
              <a:rPr lang="en-US" dirty="0" smtClean="0"/>
              <a:t>What is the gauge pressure 3800 m (12,500 ft) deep in the ocean where the wreck of the Titanic lies?  Calculate it in Pa, PSI and atm. (</a:t>
            </a:r>
            <a:r>
              <a:rPr lang="el-GR" dirty="0" smtClean="0"/>
              <a:t>ρ</a:t>
            </a:r>
            <a:r>
              <a:rPr lang="en-US" dirty="0" smtClean="0"/>
              <a:t> </a:t>
            </a:r>
            <a:r>
              <a:rPr lang="en-US" dirty="0" smtClean="0"/>
              <a:t>= 1.025x10</a:t>
            </a:r>
            <a:r>
              <a:rPr lang="en-US" baseline="30000" dirty="0" smtClean="0"/>
              <a:t>3</a:t>
            </a:r>
            <a:r>
              <a:rPr lang="en-US" dirty="0" smtClean="0"/>
              <a:t> kg m</a:t>
            </a:r>
            <a:r>
              <a:rPr lang="en-US" baseline="30000" dirty="0" smtClean="0"/>
              <a:t>-3</a:t>
            </a:r>
            <a:r>
              <a:rPr lang="en-US" dirty="0" smtClean="0"/>
              <a:t>) </a:t>
            </a:r>
          </a:p>
          <a:p>
            <a:r>
              <a:rPr lang="en-US" sz="1400" dirty="0" smtClean="0"/>
              <a:t>(3.8E7 Pa, 5.5E3 PSI, 380 </a:t>
            </a:r>
            <a:r>
              <a:rPr lang="en-US" sz="1400" dirty="0" err="1" smtClean="0"/>
              <a:t>atm</a:t>
            </a:r>
            <a:r>
              <a:rPr lang="en-US" sz="1400" dirty="0" smtClean="0"/>
              <a:t> </a:t>
            </a:r>
            <a:r>
              <a:rPr lang="en-US" sz="1050" dirty="0" smtClean="0"/>
              <a:t>(377.2 with no </a:t>
            </a:r>
            <a:r>
              <a:rPr lang="en-US" sz="1050" dirty="0" err="1" smtClean="0"/>
              <a:t>sf</a:t>
            </a:r>
            <a:r>
              <a:rPr lang="en-US" sz="1050" dirty="0" smtClean="0"/>
              <a:t>)</a:t>
            </a:r>
            <a:r>
              <a:rPr lang="en-US" sz="1400" dirty="0" smtClean="0"/>
              <a:t>) 10 m ≈ 1atm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838200"/>
          <a:ext cx="1661838" cy="666750"/>
        </p:xfrm>
        <a:graphic>
          <a:graphicData uri="http://schemas.openxmlformats.org/presentationml/2006/ole">
            <p:oleObj spid="_x0000_s1026" name="Equation" r:id="rId3" imgW="545760" imgH="203040" progId="Equation.3">
              <p:embed/>
            </p:oleObj>
          </a:graphicData>
        </a:graphic>
      </p:graphicFrame>
      <p:pic>
        <p:nvPicPr>
          <p:cNvPr id="1028" name="Picture 4" descr="Image result for cylin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295400"/>
            <a:ext cx="2247900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3499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In the data packet: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763000" cy="476027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 = </a:t>
            </a:r>
            <a:r>
              <a:rPr lang="en-US" dirty="0" smtClean="0"/>
              <a:t>Absolute Pressure </a:t>
            </a:r>
            <a:r>
              <a:rPr lang="en-US" dirty="0" smtClean="0"/>
              <a:t>in Pa</a:t>
            </a:r>
            <a:endParaRPr lang="en-US" baseline="30000" dirty="0" smtClean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Atmospheric pressure above fluid </a:t>
            </a:r>
            <a:r>
              <a:rPr lang="en-US" dirty="0" smtClean="0"/>
              <a:t>Pa</a:t>
            </a:r>
            <a:endParaRPr lang="en-US" baseline="30000" dirty="0" smtClean="0"/>
          </a:p>
          <a:p>
            <a:pPr lvl="1"/>
            <a:r>
              <a:rPr lang="el-GR" dirty="0" smtClean="0"/>
              <a:t>ρ</a:t>
            </a:r>
            <a:r>
              <a:rPr lang="en-US" baseline="-25000" dirty="0" smtClean="0"/>
              <a:t>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Density </a:t>
            </a:r>
            <a:r>
              <a:rPr lang="en-US" dirty="0" smtClean="0"/>
              <a:t>(of fluid?) in </a:t>
            </a:r>
            <a:r>
              <a:rPr lang="en-US" dirty="0" smtClean="0"/>
              <a:t>kg m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smtClean="0"/>
              <a:t>g </a:t>
            </a:r>
            <a:r>
              <a:rPr lang="en-US" dirty="0"/>
              <a:t>= </a:t>
            </a:r>
            <a:r>
              <a:rPr lang="en-US" dirty="0" smtClean="0"/>
              <a:t>9.81 N kg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d </a:t>
            </a:r>
            <a:r>
              <a:rPr lang="en-US" dirty="0" smtClean="0"/>
              <a:t>= </a:t>
            </a:r>
            <a:r>
              <a:rPr lang="en-US" dirty="0" smtClean="0"/>
              <a:t>depth in m</a:t>
            </a:r>
          </a:p>
          <a:p>
            <a:pPr lvl="1"/>
            <a:endParaRPr lang="en-US" baseline="30000" dirty="0"/>
          </a:p>
          <a:p>
            <a:endParaRPr lang="en-US" baseline="30000" dirty="0"/>
          </a:p>
          <a:p>
            <a:r>
              <a:rPr lang="en-US" dirty="0" smtClean="0"/>
              <a:t>Example – </a:t>
            </a:r>
            <a:r>
              <a:rPr lang="en-US" dirty="0" smtClean="0"/>
              <a:t>At what depth below fresh water is the absolute pressure 100. PSI?  </a:t>
            </a:r>
            <a:r>
              <a:rPr lang="en-US" sz="2400" dirty="0" smtClean="0"/>
              <a:t>(P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= 1.013x10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Pa, </a:t>
            </a:r>
            <a:r>
              <a:rPr lang="el-GR" sz="2400" dirty="0" smtClean="0"/>
              <a:t>ρ</a:t>
            </a:r>
            <a:r>
              <a:rPr lang="en-US" sz="2400" dirty="0" smtClean="0"/>
              <a:t> = 1.00x10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) </a:t>
            </a:r>
            <a:endParaRPr lang="en-US" dirty="0" smtClean="0"/>
          </a:p>
          <a:p>
            <a:r>
              <a:rPr lang="en-US" sz="1400" dirty="0" smtClean="0"/>
              <a:t>(59.9 m)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762000"/>
          <a:ext cx="2782888" cy="792162"/>
        </p:xfrm>
        <a:graphic>
          <a:graphicData uri="http://schemas.openxmlformats.org/presentationml/2006/ole">
            <p:oleObj spid="_x0000_s16386" name="Equation" r:id="rId3" imgW="914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646747" y="2263775"/>
            <a:ext cx="5936241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Hydrostatic Pressure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06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answer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The water level in a water tower is 30. m above the point where a faucet is.  What is the pressure in Pa and PSI? </a:t>
            </a:r>
            <a:r>
              <a:rPr lang="en-US" sz="3200" dirty="0" smtClean="0"/>
              <a:t>(P</a:t>
            </a:r>
            <a:r>
              <a:rPr lang="en-US" sz="3200" baseline="-25000" dirty="0" smtClean="0"/>
              <a:t>o</a:t>
            </a:r>
            <a:r>
              <a:rPr lang="en-US" sz="3200" dirty="0" smtClean="0"/>
              <a:t> = 1.013x10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Pa, </a:t>
            </a:r>
            <a:r>
              <a:rPr lang="el-GR" sz="3200" dirty="0" smtClean="0"/>
              <a:t>ρ</a:t>
            </a:r>
            <a:r>
              <a:rPr lang="en-US" sz="3200" dirty="0" smtClean="0"/>
              <a:t> = 1.00x10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kg 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 </a:t>
            </a:r>
            <a:endParaRPr lang="en-US" sz="3200" dirty="0" smtClean="0"/>
          </a:p>
          <a:p>
            <a:r>
              <a:rPr lang="en-US" sz="3200" dirty="0" smtClean="0"/>
              <a:t>What is the gauge pressure in PSI?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solution</a:t>
            </a:r>
            <a:endParaRPr lang="en-US" sz="3200" baseline="30000" dirty="0">
              <a:sym typeface="Symbol" pitchFamily="18" charset="2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438400"/>
            <a:ext cx="36480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06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answer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question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solution</a:t>
            </a:r>
            <a:endParaRPr lang="en-US" sz="3200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06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answer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question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solution</a:t>
            </a:r>
            <a:endParaRPr lang="en-US" sz="3200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240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254</cp:revision>
  <dcterms:created xsi:type="dcterms:W3CDTF">2001-03-01T17:38:38Z</dcterms:created>
  <dcterms:modified xsi:type="dcterms:W3CDTF">2015-06-16T01:33:05Z</dcterms:modified>
</cp:coreProperties>
</file>