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4" r:id="rId2"/>
    <p:sldId id="265" r:id="rId3"/>
    <p:sldId id="296" r:id="rId4"/>
    <p:sldId id="299" r:id="rId5"/>
    <p:sldId id="302" r:id="rId6"/>
    <p:sldId id="301" r:id="rId7"/>
    <p:sldId id="312" r:id="rId8"/>
    <p:sldId id="310" r:id="rId9"/>
    <p:sldId id="311" r:id="rId10"/>
    <p:sldId id="313" r:id="rId11"/>
    <p:sldId id="314" r:id="rId12"/>
    <p:sldId id="304" r:id="rId13"/>
    <p:sldId id="305" r:id="rId14"/>
    <p:sldId id="309" r:id="rId15"/>
    <p:sldId id="306" r:id="rId16"/>
    <p:sldId id="308" r:id="rId17"/>
    <p:sldId id="30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288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568C1B-650E-4470-93A3-F3791A2B55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C531C-48C9-4224-A12D-F3E5B75C6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96E54-993B-479D-82B9-66D000E74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F4FB-61EB-4BE1-BF2D-04906CEC3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94A98-41C4-4F99-B494-14285656C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0575-DE44-4993-A63C-65DBC8588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6983-1F9E-46BF-9A1D-429950E94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B4206-0015-4A71-AF10-D89A4369F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06FB3-6BE8-4701-AECE-AB81441F2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03A-F87D-4733-AF66-E0B07F66F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AF5E-F7D3-44A3-BE30-2592BD1E3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204E1-25A6-4ED5-ABCF-2230A39A3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7F0D6D-4FC8-4A30-A41C-95A5D0ADE2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Pressure</a:t>
            </a:r>
          </a:p>
          <a:p>
            <a:pPr lvl="1"/>
            <a:r>
              <a:rPr lang="en-US" sz="4000"/>
              <a:t>Contents:</a:t>
            </a:r>
            <a:endParaRPr lang="en-US" sz="3600"/>
          </a:p>
          <a:p>
            <a:pPr lvl="2">
              <a:buFontTx/>
              <a:buChar char="•"/>
            </a:pPr>
            <a:r>
              <a:rPr lang="en-US" sz="3600"/>
              <a:t>How to calculate</a:t>
            </a:r>
          </a:p>
          <a:p>
            <a:pPr lvl="2">
              <a:buFontTx/>
              <a:buChar char="•"/>
            </a:pPr>
            <a:r>
              <a:rPr lang="en-US" sz="3600"/>
              <a:t>Whiteboards</a:t>
            </a:r>
          </a:p>
          <a:p>
            <a:pPr lvl="2">
              <a:buFontTx/>
              <a:buChar char="•"/>
            </a:pPr>
            <a:r>
              <a:rPr lang="en-US" sz="3600"/>
              <a:t>Gauge pressure</a:t>
            </a:r>
          </a:p>
          <a:p>
            <a:pPr lvl="2">
              <a:buFontTx/>
              <a:buChar char="•"/>
            </a:pPr>
            <a:r>
              <a:rPr lang="en-US" sz="3600"/>
              <a:t>Whiteboards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solution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2068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answer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Convert to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solution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2068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answer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Convert to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0" y="147638"/>
            <a:ext cx="29067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Gauge pressure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228600" y="685800"/>
            <a:ext cx="8686800" cy="5276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Most pressure gauges compare to Atmospheric</a:t>
            </a:r>
          </a:p>
          <a:p>
            <a:r>
              <a:rPr lang="en-US" dirty="0"/>
              <a:t>(i.e. this room is at 0 Gauge)</a:t>
            </a:r>
          </a:p>
          <a:p>
            <a:r>
              <a:rPr lang="en-US" dirty="0"/>
              <a:t>Absolute p is 1 </a:t>
            </a:r>
            <a:r>
              <a:rPr lang="en-US" dirty="0" err="1"/>
              <a:t>atm</a:t>
            </a:r>
            <a:r>
              <a:rPr lang="en-US" dirty="0"/>
              <a:t> more</a:t>
            </a:r>
          </a:p>
          <a:p>
            <a:endParaRPr lang="en-US" dirty="0"/>
          </a:p>
          <a:p>
            <a:r>
              <a:rPr lang="en-US" dirty="0"/>
              <a:t>P = </a:t>
            </a:r>
            <a:r>
              <a:rPr lang="en-US" dirty="0" err="1"/>
              <a:t>P</a:t>
            </a:r>
            <a:r>
              <a:rPr lang="en-US" baseline="-25000" dirty="0" err="1"/>
              <a:t>gauge</a:t>
            </a:r>
            <a:r>
              <a:rPr lang="en-US" dirty="0"/>
              <a:t> + </a:t>
            </a:r>
            <a:r>
              <a:rPr lang="en-US" dirty="0" smtClean="0"/>
              <a:t>P</a:t>
            </a:r>
            <a:r>
              <a:rPr lang="en-US" baseline="-25000" dirty="0" smtClean="0"/>
              <a:t>A</a:t>
            </a:r>
            <a:endParaRPr lang="en-US" dirty="0"/>
          </a:p>
          <a:p>
            <a:endParaRPr lang="en-US" dirty="0"/>
          </a:p>
          <a:p>
            <a:r>
              <a:rPr lang="en-US" dirty="0"/>
              <a:t>1 </a:t>
            </a:r>
            <a:r>
              <a:rPr lang="en-US" dirty="0" err="1"/>
              <a:t>atm</a:t>
            </a:r>
            <a:r>
              <a:rPr lang="en-US" dirty="0"/>
              <a:t> = 1.013 x 10</a:t>
            </a:r>
            <a:r>
              <a:rPr lang="en-US" baseline="30000" dirty="0"/>
              <a:t>5</a:t>
            </a:r>
            <a:r>
              <a:rPr lang="en-US" dirty="0"/>
              <a:t> Pa = 101.3 </a:t>
            </a:r>
            <a:r>
              <a:rPr lang="en-US" dirty="0" err="1"/>
              <a:t>kPa</a:t>
            </a:r>
            <a:r>
              <a:rPr lang="en-US" dirty="0"/>
              <a:t> = 760 </a:t>
            </a:r>
            <a:r>
              <a:rPr lang="en-US" dirty="0" err="1"/>
              <a:t>Torr</a:t>
            </a:r>
            <a:r>
              <a:rPr lang="en-US" dirty="0"/>
              <a:t> = 14.7 psi</a:t>
            </a:r>
          </a:p>
          <a:p>
            <a:r>
              <a:rPr lang="en-US" dirty="0"/>
              <a:t>Demo - </a:t>
            </a:r>
            <a:r>
              <a:rPr lang="en-US" dirty="0" err="1"/>
              <a:t>Magdeberg</a:t>
            </a:r>
            <a:r>
              <a:rPr lang="en-US" dirty="0"/>
              <a:t> Hemispheres</a:t>
            </a:r>
          </a:p>
          <a:p>
            <a:r>
              <a:rPr lang="en-US" dirty="0"/>
              <a:t>Example – What is the absolute pressure (In </a:t>
            </a:r>
            <a:r>
              <a:rPr lang="en-US" dirty="0" err="1"/>
              <a:t>Torr</a:t>
            </a:r>
            <a:r>
              <a:rPr lang="en-US" dirty="0"/>
              <a:t> and Pa) if you have a gauge pressure of 312 </a:t>
            </a:r>
            <a:r>
              <a:rPr lang="en-US" dirty="0" err="1"/>
              <a:t>Torr</a:t>
            </a:r>
            <a:r>
              <a:rPr lang="en-US" dirty="0"/>
              <a:t>?</a:t>
            </a:r>
          </a:p>
          <a:p>
            <a:r>
              <a:rPr lang="en-US" sz="2000" dirty="0"/>
              <a:t>312 + 760 = 1072 </a:t>
            </a:r>
            <a:r>
              <a:rPr lang="en-US" sz="2000" dirty="0" err="1"/>
              <a:t>Torr</a:t>
            </a:r>
            <a:r>
              <a:rPr lang="en-US" sz="2000" dirty="0"/>
              <a:t> absolute</a:t>
            </a:r>
          </a:p>
          <a:p>
            <a:r>
              <a:rPr lang="en-US" sz="2000" dirty="0"/>
              <a:t>(1.013 x10</a:t>
            </a:r>
            <a:r>
              <a:rPr lang="en-US" sz="2000" baseline="30000" dirty="0"/>
              <a:t>5</a:t>
            </a:r>
            <a:r>
              <a:rPr lang="en-US" sz="2000" dirty="0"/>
              <a:t> Pa/</a:t>
            </a:r>
            <a:r>
              <a:rPr lang="en-US" sz="2000" dirty="0" err="1"/>
              <a:t>atm</a:t>
            </a:r>
            <a:r>
              <a:rPr lang="en-US" sz="2000" dirty="0"/>
              <a:t>)(1072 </a:t>
            </a:r>
            <a:r>
              <a:rPr lang="en-US" sz="2000" dirty="0" err="1"/>
              <a:t>Torr</a:t>
            </a:r>
            <a:r>
              <a:rPr lang="en-US" sz="2000" dirty="0"/>
              <a:t>)/(760 </a:t>
            </a:r>
            <a:r>
              <a:rPr lang="en-US" sz="2000" dirty="0" err="1"/>
              <a:t>Torr</a:t>
            </a:r>
            <a:r>
              <a:rPr lang="en-US" sz="2000" dirty="0"/>
              <a:t>/</a:t>
            </a:r>
            <a:r>
              <a:rPr lang="en-US" sz="2000" dirty="0" err="1"/>
              <a:t>atm</a:t>
            </a:r>
            <a:r>
              <a:rPr lang="en-US" sz="2000" dirty="0"/>
              <a:t>) = </a:t>
            </a:r>
          </a:p>
          <a:p>
            <a:r>
              <a:rPr lang="en-US" sz="2000" dirty="0"/>
              <a:t>1.43E5 Pa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1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1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1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1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1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1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13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2358476" y="2263775"/>
            <a:ext cx="4512774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 dirty="0"/>
              <a:t>Gauge Pressure</a:t>
            </a:r>
          </a:p>
          <a:p>
            <a:pPr algn="ctr"/>
            <a:r>
              <a:rPr lang="en-US" sz="5400" dirty="0">
                <a:hlinkClick r:id="rId2" action="ppaction://hlinksldjump"/>
              </a:rPr>
              <a:t>1</a:t>
            </a:r>
            <a:r>
              <a:rPr lang="en-US" sz="5400" dirty="0"/>
              <a:t> | </a:t>
            </a:r>
            <a:r>
              <a:rPr lang="en-US" sz="5400" dirty="0">
                <a:hlinkClick r:id="rId3" action="ppaction://hlinksldjump"/>
              </a:rPr>
              <a:t>2</a:t>
            </a:r>
            <a:r>
              <a:rPr lang="en-US" sz="5400" dirty="0"/>
              <a:t> 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P = P</a:t>
            </a:r>
            <a:r>
              <a:rPr lang="en-US" sz="3200" baseline="-25000"/>
              <a:t>gauge</a:t>
            </a:r>
            <a:r>
              <a:rPr lang="en-US" sz="3200"/>
              <a:t> + 1 atm</a:t>
            </a:r>
          </a:p>
          <a:p>
            <a:r>
              <a:rPr lang="en-US" sz="3200"/>
              <a:t>P = 35 psi + </a:t>
            </a:r>
            <a:r>
              <a:rPr lang="en-US"/>
              <a:t>14.7 psi = 49.7 psi</a:t>
            </a:r>
          </a:p>
          <a:p>
            <a:r>
              <a:rPr lang="en-US"/>
              <a:t>1.013E5*49.7/14.7 = 3.42E5 Pa</a:t>
            </a:r>
            <a:endParaRPr lang="en-US" sz="3200"/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3700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49.7 psi, 3.42E5 Pa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686800" cy="1066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is the absolute pressure if you read 35 psi gauge?  Answer in psi </a:t>
            </a:r>
            <a:r>
              <a:rPr lang="en-US"/>
              <a:t>(1 atm = 14.7 psi) and Pascals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P = P</a:t>
            </a:r>
            <a:r>
              <a:rPr lang="en-US" sz="3200" baseline="-25000"/>
              <a:t>gauge</a:t>
            </a:r>
            <a:r>
              <a:rPr lang="en-US" sz="3200"/>
              <a:t> + 1 atm</a:t>
            </a:r>
          </a:p>
          <a:p>
            <a:r>
              <a:rPr lang="en-US" sz="3200"/>
              <a:t>812 = </a:t>
            </a:r>
            <a:r>
              <a:rPr lang="en-US"/>
              <a:t>P</a:t>
            </a:r>
            <a:r>
              <a:rPr lang="en-US" baseline="-25000"/>
              <a:t>gauge</a:t>
            </a:r>
            <a:r>
              <a:rPr lang="en-US" sz="3200"/>
              <a:t> + </a:t>
            </a:r>
            <a:r>
              <a:rPr lang="en-US"/>
              <a:t>760 Torr</a:t>
            </a:r>
          </a:p>
          <a:p>
            <a:r>
              <a:rPr lang="en-US"/>
              <a:t>P</a:t>
            </a:r>
            <a:r>
              <a:rPr lang="en-US" baseline="-25000"/>
              <a:t>gauge</a:t>
            </a:r>
            <a:r>
              <a:rPr lang="en-US"/>
              <a:t> = 52 Torr</a:t>
            </a: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461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52 Torr</a:t>
            </a: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686800" cy="14938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If you have an absolute pressure of 812 Torr, what is the gauge pressure?  Answer in Torr  </a:t>
            </a:r>
            <a:r>
              <a:rPr lang="en-US"/>
              <a:t>(1 atm = 760 Torr)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P = P</a:t>
            </a:r>
            <a:r>
              <a:rPr lang="en-US" sz="3200" baseline="-25000"/>
              <a:t>gauge</a:t>
            </a:r>
            <a:r>
              <a:rPr lang="en-US" sz="3200"/>
              <a:t> + 1 atm</a:t>
            </a:r>
          </a:p>
          <a:p>
            <a:r>
              <a:rPr lang="en-US" sz="3200"/>
              <a:t>P = 2.17 x 10</a:t>
            </a:r>
            <a:r>
              <a:rPr lang="en-US" sz="3200" baseline="30000"/>
              <a:t>5</a:t>
            </a:r>
            <a:r>
              <a:rPr lang="en-US" sz="3200"/>
              <a:t> Pa + </a:t>
            </a:r>
            <a:r>
              <a:rPr lang="en-US"/>
              <a:t>1.013 x 10</a:t>
            </a:r>
            <a:r>
              <a:rPr lang="en-US" baseline="30000"/>
              <a:t>5</a:t>
            </a:r>
            <a:r>
              <a:rPr lang="en-US"/>
              <a:t> Pa</a:t>
            </a:r>
            <a:endParaRPr lang="en-US" sz="3200"/>
          </a:p>
          <a:p>
            <a:endParaRPr lang="en-US" sz="3200"/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9969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3.18 x 10</a:t>
            </a:r>
            <a:r>
              <a:rPr lang="en-US" sz="1200" baseline="30000">
                <a:sym typeface="Symbol" pitchFamily="18" charset="2"/>
              </a:rPr>
              <a:t>5</a:t>
            </a:r>
            <a:r>
              <a:rPr lang="en-US" sz="1200">
                <a:sym typeface="Symbol" pitchFamily="18" charset="2"/>
              </a:rPr>
              <a:t> Pa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686800" cy="1066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is the absolute pressure if the gauge pressure is  2.17 x 10</a:t>
            </a:r>
            <a:r>
              <a:rPr lang="en-US" sz="3200" baseline="30000"/>
              <a:t>5</a:t>
            </a:r>
            <a:r>
              <a:rPr lang="en-US" sz="3200"/>
              <a:t> Pa  </a:t>
            </a:r>
            <a:r>
              <a:rPr lang="en-US"/>
              <a:t>(1 atm = 1.013 x 10</a:t>
            </a:r>
            <a:r>
              <a:rPr lang="en-US" baseline="30000"/>
              <a:t>5</a:t>
            </a:r>
            <a:r>
              <a:rPr lang="en-US"/>
              <a:t> Pa = 101.3 kPa)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P = P</a:t>
            </a:r>
            <a:r>
              <a:rPr lang="en-US" sz="3200" baseline="-25000"/>
              <a:t>gauge</a:t>
            </a:r>
            <a:r>
              <a:rPr lang="en-US" sz="3200"/>
              <a:t> + 1 atm</a:t>
            </a:r>
          </a:p>
          <a:p>
            <a:r>
              <a:rPr lang="en-US" sz="3200"/>
              <a:t>42.0 kPa = p</a:t>
            </a:r>
            <a:r>
              <a:rPr lang="en-US" sz="3200" baseline="-25000"/>
              <a:t>gauge</a:t>
            </a:r>
            <a:r>
              <a:rPr lang="en-US" sz="3200"/>
              <a:t> + </a:t>
            </a:r>
            <a:r>
              <a:rPr lang="en-US"/>
              <a:t>101.3 kPa</a:t>
            </a: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768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-59.3 kPa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14938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If you have an absolute pressure of 42.0 kPa, what is the gauge pressure in kPa?</a:t>
            </a:r>
          </a:p>
          <a:p>
            <a:r>
              <a:rPr lang="en-US"/>
              <a:t>(1 atm = 1.013 x 10</a:t>
            </a:r>
            <a:r>
              <a:rPr lang="en-US" baseline="30000"/>
              <a:t>5</a:t>
            </a:r>
            <a:r>
              <a:rPr lang="en-US"/>
              <a:t> Pa = 101.3 kPa)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5965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Pressure is in Force per unit area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3" action="ppaction://hlinksldjump"/>
              </a:rPr>
              <a:t>TOC</a:t>
            </a:r>
            <a:endParaRPr lang="en-US" sz="240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762000"/>
            <a:ext cx="8686800" cy="5981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 </a:t>
            </a:r>
            <a:r>
              <a:rPr lang="en-US" dirty="0"/>
              <a:t>= Force in N</a:t>
            </a:r>
          </a:p>
          <a:p>
            <a:pPr lvl="1"/>
            <a:r>
              <a:rPr lang="en-US" dirty="0"/>
              <a:t>A = Area in m</a:t>
            </a:r>
            <a:r>
              <a:rPr lang="en-US" baseline="30000" dirty="0"/>
              <a:t>2</a:t>
            </a:r>
          </a:p>
          <a:p>
            <a:pPr lvl="1"/>
            <a:r>
              <a:rPr lang="en-US" dirty="0"/>
              <a:t>P = pressure in N/m</a:t>
            </a:r>
            <a:r>
              <a:rPr lang="en-US" baseline="30000" dirty="0"/>
              <a:t>2 </a:t>
            </a:r>
            <a:r>
              <a:rPr lang="en-US" dirty="0"/>
              <a:t>(</a:t>
            </a:r>
            <a:r>
              <a:rPr lang="en-US" dirty="0" err="1"/>
              <a:t>Pascals</a:t>
            </a:r>
            <a:r>
              <a:rPr lang="en-US" dirty="0"/>
              <a:t> - Pa)</a:t>
            </a:r>
          </a:p>
          <a:p>
            <a:pPr lvl="1"/>
            <a:endParaRPr lang="en-US" baseline="30000" dirty="0"/>
          </a:p>
          <a:p>
            <a:r>
              <a:rPr lang="en-US" dirty="0" smtClean="0"/>
              <a:t>Demo - 1 m</a:t>
            </a:r>
            <a:r>
              <a:rPr lang="en-US" baseline="30000" dirty="0" smtClean="0"/>
              <a:t>2</a:t>
            </a:r>
          </a:p>
          <a:p>
            <a:r>
              <a:rPr lang="en-US" smtClean="0"/>
              <a:t>In a fluid– </a:t>
            </a:r>
            <a:r>
              <a:rPr lang="en-US" dirty="0" smtClean="0"/>
              <a:t>Same in all directions, </a:t>
            </a:r>
            <a:r>
              <a:rPr lang="en-US" dirty="0" err="1" smtClean="0"/>
              <a:t>perp</a:t>
            </a:r>
            <a:r>
              <a:rPr lang="en-US" dirty="0" smtClean="0"/>
              <a:t> to walls.</a:t>
            </a:r>
            <a:endParaRPr lang="en-US" baseline="30000" dirty="0" smtClean="0"/>
          </a:p>
          <a:p>
            <a:endParaRPr lang="en-US" dirty="0"/>
          </a:p>
          <a:p>
            <a:r>
              <a:rPr lang="en-US" dirty="0"/>
              <a:t>Example - a 2.4 kg box measures 15 cm by 25 cm on the base.  What is the pressure under the box?</a:t>
            </a:r>
          </a:p>
          <a:p>
            <a:r>
              <a:rPr lang="en-US" dirty="0"/>
              <a:t>F = mg</a:t>
            </a:r>
          </a:p>
          <a:p>
            <a:r>
              <a:rPr lang="en-US" dirty="0"/>
              <a:t>A = </a:t>
            </a:r>
            <a:r>
              <a:rPr lang="en-US" dirty="0" err="1"/>
              <a:t>LxW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09600" y="838200"/>
          <a:ext cx="1066800" cy="1020763"/>
        </p:xfrm>
        <a:graphic>
          <a:graphicData uri="http://schemas.openxmlformats.org/presentationml/2006/ole">
            <p:oleObj spid="_x0000_s1026" name="Equation" r:id="rId4" imgW="444240" imgH="393480" progId="Equation.3">
              <p:embed/>
            </p:oleObj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990600"/>
            <a:ext cx="2219325" cy="2267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345926" y="2263775"/>
            <a:ext cx="2537874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 dirty="0"/>
              <a:t>Pressure</a:t>
            </a:r>
          </a:p>
          <a:p>
            <a:pPr algn="ctr"/>
            <a:r>
              <a:rPr lang="en-US" sz="5400" dirty="0">
                <a:hlinkClick r:id="rId2" action="ppaction://hlinksldjump"/>
              </a:rPr>
              <a:t>1</a:t>
            </a:r>
            <a:r>
              <a:rPr lang="en-US" sz="5400" dirty="0"/>
              <a:t> | </a:t>
            </a:r>
            <a:r>
              <a:rPr lang="en-US" sz="5400" dirty="0">
                <a:hlinkClick r:id="rId3" action="ppaction://hlinksldjump"/>
              </a:rPr>
              <a:t>2</a:t>
            </a:r>
            <a:r>
              <a:rPr lang="en-US" sz="5400" dirty="0"/>
              <a:t> | </a:t>
            </a:r>
            <a:r>
              <a:rPr lang="en-US" sz="5400" dirty="0">
                <a:hlinkClick r:id="rId4" action="ppaction://hlinksldjump"/>
              </a:rPr>
              <a:t>3</a:t>
            </a:r>
            <a:r>
              <a:rPr lang="en-US" sz="5400" dirty="0"/>
              <a:t> 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 = (.20 m)(.32 m) = .064 m</a:t>
            </a:r>
            <a:r>
              <a:rPr lang="en-US" sz="3200" baseline="30000"/>
              <a:t>2</a:t>
            </a:r>
          </a:p>
          <a:p>
            <a:r>
              <a:rPr lang="en-US" sz="3200">
                <a:sym typeface="Symbol" pitchFamily="18" charset="2"/>
              </a:rPr>
              <a:t>P = F/A = (42 N)/(.064 m</a:t>
            </a:r>
            <a:r>
              <a:rPr lang="en-US" sz="3200" baseline="30000">
                <a:sym typeface="Symbol" pitchFamily="18" charset="2"/>
              </a:rPr>
              <a:t>2</a:t>
            </a:r>
            <a:r>
              <a:rPr lang="en-US" sz="3200">
                <a:sym typeface="Symbol" pitchFamily="18" charset="2"/>
              </a:rPr>
              <a:t>)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032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660 Pa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1066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is the pressure of 42 N on a 20. cm x 32 cm plate?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5344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 = LxW</a:t>
            </a:r>
          </a:p>
          <a:p>
            <a:r>
              <a:rPr lang="en-US" sz="3200"/>
              <a:t>A = (.780 m)(1.82 m) = 1.4196 m</a:t>
            </a:r>
            <a:r>
              <a:rPr lang="en-US" sz="3200" baseline="30000"/>
              <a:t>2</a:t>
            </a:r>
          </a:p>
          <a:p>
            <a:r>
              <a:rPr lang="en-US" sz="3200">
                <a:sym typeface="Symbol" pitchFamily="18" charset="2"/>
              </a:rPr>
              <a:t>P = F/A, F = PA = (3200 Pa)(1.4196 m</a:t>
            </a:r>
            <a:r>
              <a:rPr lang="en-US" sz="3200" baseline="30000">
                <a:sym typeface="Symbol" pitchFamily="18" charset="2"/>
              </a:rPr>
              <a:t>2</a:t>
            </a:r>
            <a:r>
              <a:rPr lang="en-US" sz="3200">
                <a:sym typeface="Symbol" pitchFamily="18" charset="2"/>
              </a:rPr>
              <a:t>)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365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4540 N</a:t>
            </a: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1066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force does 3200 Pa exert on a 78.0 cm x 182 cm pane of glass?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1026"/>
          <p:cNvSpPr txBox="1">
            <a:spLocks noChangeArrowheads="1"/>
          </p:cNvSpPr>
          <p:nvPr/>
        </p:nvSpPr>
        <p:spPr bwMode="auto">
          <a:xfrm>
            <a:off x="381000" y="2027238"/>
            <a:ext cx="87630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Find area</a:t>
            </a:r>
          </a:p>
          <a:p>
            <a:r>
              <a:rPr lang="en-US" sz="3200" dirty="0"/>
              <a:t>A = </a:t>
            </a:r>
            <a:r>
              <a:rPr lang="en-US" sz="3200" dirty="0">
                <a:sym typeface="Symbol" pitchFamily="18" charset="2"/>
              </a:rPr>
              <a:t></a:t>
            </a:r>
            <a:r>
              <a:rPr lang="en-US" sz="3200" dirty="0"/>
              <a:t>r</a:t>
            </a:r>
            <a:r>
              <a:rPr lang="en-US" sz="3200" baseline="30000" dirty="0"/>
              <a:t>2</a:t>
            </a:r>
            <a:r>
              <a:rPr lang="en-US" sz="3200" dirty="0"/>
              <a:t> for a circle</a:t>
            </a:r>
          </a:p>
          <a:p>
            <a:r>
              <a:rPr lang="en-US" sz="3200" dirty="0"/>
              <a:t>Diameter  = 2r</a:t>
            </a:r>
          </a:p>
          <a:p>
            <a:r>
              <a:rPr lang="en-US" sz="3200" dirty="0"/>
              <a:t>P = F/A, A = F/P = (31360 N)/(1.38 x 10</a:t>
            </a:r>
            <a:r>
              <a:rPr lang="en-US" sz="3200" baseline="30000" dirty="0"/>
              <a:t>6 </a:t>
            </a:r>
            <a:r>
              <a:rPr lang="en-US" sz="3200" dirty="0"/>
              <a:t>Pa)</a:t>
            </a:r>
          </a:p>
          <a:p>
            <a:r>
              <a:rPr lang="en-US" sz="3200" dirty="0"/>
              <a:t>A = .022725 m</a:t>
            </a:r>
            <a:r>
              <a:rPr lang="en-US" sz="3200" baseline="30000" dirty="0"/>
              <a:t>2</a:t>
            </a:r>
          </a:p>
          <a:p>
            <a:r>
              <a:rPr lang="en-US" sz="3200" dirty="0"/>
              <a:t>A = </a:t>
            </a:r>
            <a:r>
              <a:rPr lang="en-US" sz="3200" dirty="0">
                <a:sym typeface="Symbol" pitchFamily="18" charset="2"/>
              </a:rPr>
              <a:t></a:t>
            </a:r>
            <a:r>
              <a:rPr lang="en-US" sz="3200" dirty="0"/>
              <a:t>r</a:t>
            </a:r>
            <a:r>
              <a:rPr lang="en-US" sz="3200" baseline="30000" dirty="0"/>
              <a:t>2</a:t>
            </a:r>
          </a:p>
          <a:p>
            <a:r>
              <a:rPr lang="en-US" sz="3200" dirty="0"/>
              <a:t>r = .08505 m</a:t>
            </a:r>
          </a:p>
          <a:p>
            <a:r>
              <a:rPr lang="en-US" sz="3200" dirty="0"/>
              <a:t>d = 2r</a:t>
            </a:r>
          </a:p>
        </p:txBody>
      </p:sp>
      <p:sp>
        <p:nvSpPr>
          <p:cNvPr id="138243" name="Text Box 1027"/>
          <p:cNvSpPr txBox="1">
            <a:spLocks noChangeArrowheads="1"/>
          </p:cNvSpPr>
          <p:nvPr/>
        </p:nvSpPr>
        <p:spPr bwMode="auto">
          <a:xfrm>
            <a:off x="228600" y="6477000"/>
            <a:ext cx="6080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.170 m</a:t>
            </a:r>
          </a:p>
        </p:txBody>
      </p:sp>
      <p:sp>
        <p:nvSpPr>
          <p:cNvPr id="138245" name="Text Box 1029"/>
          <p:cNvSpPr txBox="1">
            <a:spLocks noChangeArrowheads="1"/>
          </p:cNvSpPr>
          <p:nvPr/>
        </p:nvSpPr>
        <p:spPr bwMode="auto">
          <a:xfrm>
            <a:off x="457200" y="381000"/>
            <a:ext cx="8458200" cy="15541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 hydraulic jack lifts a 31360 N car using a pressure of 1.38 MPa (M = x 10</a:t>
            </a:r>
            <a:r>
              <a:rPr lang="en-US" sz="3200" baseline="30000"/>
              <a:t>6</a:t>
            </a:r>
            <a:r>
              <a:rPr lang="en-US" sz="3200"/>
              <a:t>)  What is the diameter of the cylinder?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51743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Converting units of pressure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0" y="762000"/>
            <a:ext cx="9144000" cy="4562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1.013x10</a:t>
            </a:r>
            <a:r>
              <a:rPr lang="en-US" b="1" baseline="30000" dirty="0" smtClean="0"/>
              <a:t>5</a:t>
            </a:r>
            <a:r>
              <a:rPr lang="en-US" b="1" dirty="0" smtClean="0"/>
              <a:t> Pa = 101.3 </a:t>
            </a:r>
            <a:r>
              <a:rPr lang="en-US" b="1" dirty="0" err="1" smtClean="0"/>
              <a:t>kPa</a:t>
            </a:r>
            <a:r>
              <a:rPr lang="en-US" b="1" dirty="0" smtClean="0"/>
              <a:t> = 760. </a:t>
            </a:r>
            <a:r>
              <a:rPr lang="en-US" b="1" dirty="0" err="1" smtClean="0"/>
              <a:t>torr</a:t>
            </a:r>
            <a:r>
              <a:rPr lang="en-US" b="1" dirty="0" smtClean="0"/>
              <a:t> = 14.7 PSI</a:t>
            </a:r>
          </a:p>
          <a:p>
            <a:endParaRPr lang="en-US" sz="1050" dirty="0" smtClean="0"/>
          </a:p>
          <a:p>
            <a:r>
              <a:rPr lang="en-US" dirty="0" smtClean="0"/>
              <a:t>Convert 2.10 </a:t>
            </a:r>
            <a:r>
              <a:rPr lang="en-US" dirty="0" err="1" smtClean="0"/>
              <a:t>atm</a:t>
            </a:r>
            <a:r>
              <a:rPr lang="en-US" dirty="0" smtClean="0"/>
              <a:t> to Pa: </a:t>
            </a:r>
            <a:r>
              <a:rPr lang="en-US" sz="1600" dirty="0" smtClean="0"/>
              <a:t>(2.13x10</a:t>
            </a:r>
            <a:r>
              <a:rPr lang="en-US" sz="1600" baseline="30000" dirty="0" smtClean="0"/>
              <a:t>5</a:t>
            </a:r>
            <a:r>
              <a:rPr lang="en-US" sz="1600" dirty="0" smtClean="0"/>
              <a:t> Pa)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Convert 345 </a:t>
            </a:r>
            <a:r>
              <a:rPr lang="en-US" dirty="0" err="1" smtClean="0"/>
              <a:t>torr</a:t>
            </a:r>
            <a:r>
              <a:rPr lang="en-US" dirty="0" smtClean="0"/>
              <a:t> to Pa:  </a:t>
            </a:r>
            <a:r>
              <a:rPr lang="en-US" sz="1600" dirty="0" smtClean="0"/>
              <a:t>(4.60x10</a:t>
            </a:r>
            <a:r>
              <a:rPr lang="en-US" sz="1600" baseline="30000" dirty="0" smtClean="0"/>
              <a:t>4</a:t>
            </a:r>
            <a:r>
              <a:rPr lang="en-US" sz="1600" dirty="0" smtClean="0"/>
              <a:t> Pa)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Convert 2.45x10</a:t>
            </a:r>
            <a:r>
              <a:rPr lang="en-US" baseline="30000" dirty="0" smtClean="0"/>
              <a:t>4</a:t>
            </a:r>
            <a:r>
              <a:rPr lang="en-US" dirty="0" smtClean="0"/>
              <a:t> Pa to PSI: </a:t>
            </a:r>
            <a:r>
              <a:rPr lang="en-US" sz="1600" dirty="0" smtClean="0"/>
              <a:t>(3.56 PSI)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2791288" y="2263775"/>
            <a:ext cx="3647152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 dirty="0" smtClean="0"/>
              <a:t>Conversions</a:t>
            </a:r>
            <a:endParaRPr lang="en-US" sz="5400" u="sng" dirty="0"/>
          </a:p>
          <a:p>
            <a:pPr algn="ctr"/>
            <a:r>
              <a:rPr lang="en-US" sz="5400" dirty="0">
                <a:hlinkClick r:id="rId2" action="ppaction://hlinksldjump"/>
              </a:rPr>
              <a:t>1</a:t>
            </a:r>
            <a:r>
              <a:rPr lang="en-US" sz="5400" dirty="0"/>
              <a:t> | </a:t>
            </a:r>
            <a:r>
              <a:rPr lang="en-US" sz="5400" dirty="0">
                <a:hlinkClick r:id="rId3" action="ppaction://hlinksldjump"/>
              </a:rPr>
              <a:t>2</a:t>
            </a:r>
            <a:r>
              <a:rPr lang="en-US" sz="5400" dirty="0"/>
              <a:t> | </a:t>
            </a:r>
            <a:r>
              <a:rPr lang="en-US" sz="5400" dirty="0">
                <a:hlinkClick r:id="rId4" action="ppaction://hlinksldjump"/>
              </a:rPr>
              <a:t>3</a:t>
            </a:r>
            <a:r>
              <a:rPr lang="en-US" sz="5400" dirty="0"/>
              <a:t> 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solution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2068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answer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Convert to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2657</TotalTime>
  <Words>611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244</cp:revision>
  <dcterms:created xsi:type="dcterms:W3CDTF">2001-03-01T17:38:38Z</dcterms:created>
  <dcterms:modified xsi:type="dcterms:W3CDTF">2015-06-16T01:48:09Z</dcterms:modified>
</cp:coreProperties>
</file>