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93" r:id="rId11"/>
    <p:sldId id="294" r:id="rId12"/>
    <p:sldId id="295" r:id="rId13"/>
    <p:sldId id="296" r:id="rId14"/>
    <p:sldId id="297" r:id="rId15"/>
    <p:sldId id="268" r:id="rId16"/>
    <p:sldId id="266" r:id="rId17"/>
    <p:sldId id="267" r:id="rId18"/>
    <p:sldId id="269" r:id="rId19"/>
    <p:sldId id="271" r:id="rId20"/>
    <p:sldId id="270" r:id="rId21"/>
    <p:sldId id="275" r:id="rId22"/>
    <p:sldId id="272" r:id="rId23"/>
    <p:sldId id="273" r:id="rId24"/>
    <p:sldId id="274" r:id="rId25"/>
    <p:sldId id="280" r:id="rId26"/>
    <p:sldId id="276" r:id="rId27"/>
    <p:sldId id="277" r:id="rId28"/>
    <p:sldId id="278" r:id="rId29"/>
    <p:sldId id="279" r:id="rId30"/>
    <p:sldId id="281" r:id="rId31"/>
    <p:sldId id="282" r:id="rId32"/>
    <p:sldId id="283" r:id="rId33"/>
    <p:sldId id="284" r:id="rId34"/>
    <p:sldId id="285" r:id="rId35"/>
    <p:sldId id="286" r:id="rId36"/>
    <p:sldId id="288" r:id="rId37"/>
    <p:sldId id="287" r:id="rId38"/>
    <p:sldId id="289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1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1CCFA-98F7-433C-869B-B8E8A4FE8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3994-D68E-4817-890D-F298980C2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4B89-47C2-4D85-9349-CE21EEDFD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BDCE0-C868-4D75-A811-32BA387D5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7C5CC-341E-4C13-AA4D-623976D6D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59CD0-FC12-49E9-8B4A-73B87212F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CDCB7-4E82-4C9D-ADC5-6EE542566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9B20A-1D08-4D02-916B-9BE0E283D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332C-5C5F-499B-B0B3-A678AD3BE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9F540-2284-459C-AA3A-6B87EAF50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3E37-4598-4CE8-8AA5-4F349DB5D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D97745-93C6-4D23-9732-85F54F75D0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Spring Final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590800" y="228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410200" y="2286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0" y="1295400"/>
            <a:ext cx="304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191000" y="1371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6248400" y="1066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860925" y="879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7215188" y="8763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4251325" y="1565275"/>
            <a:ext cx="1844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</a:p>
          <a:p>
            <a:r>
              <a:rPr lang="en-US"/>
              <a:t>u: 9.21</a:t>
            </a:r>
          </a:p>
          <a:p>
            <a:r>
              <a:rPr lang="en-US"/>
              <a:t>v: 9.21</a:t>
            </a:r>
          </a:p>
          <a:p>
            <a:r>
              <a:rPr lang="en-US"/>
              <a:t>a: 0</a:t>
            </a:r>
          </a:p>
          <a:p>
            <a:r>
              <a:rPr lang="en-US"/>
              <a:t>t: 2.17</a:t>
            </a:r>
          </a:p>
          <a:p>
            <a:endParaRPr lang="en-US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6613525" y="1543050"/>
            <a:ext cx="1844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</a:p>
          <a:p>
            <a:r>
              <a:rPr lang="en-US"/>
              <a:t>u: 0</a:t>
            </a:r>
          </a:p>
          <a:p>
            <a:r>
              <a:rPr lang="en-US"/>
              <a:t>v: </a:t>
            </a:r>
          </a:p>
          <a:p>
            <a:r>
              <a:rPr lang="en-US"/>
              <a:t>a: -9.8</a:t>
            </a:r>
          </a:p>
          <a:p>
            <a:r>
              <a:rPr lang="en-US"/>
              <a:t>t: 2.17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590800" y="228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410200" y="2286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0" y="1295400"/>
            <a:ext cx="304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4191000" y="1371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6248400" y="1066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860925" y="879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7215188" y="8763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4251325" y="1565275"/>
            <a:ext cx="1844675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  <a:r>
              <a:rPr lang="en-US" b="1"/>
              <a:t>19.99 m</a:t>
            </a:r>
          </a:p>
          <a:p>
            <a:r>
              <a:rPr lang="en-US"/>
              <a:t>u: 9.21</a:t>
            </a:r>
          </a:p>
          <a:p>
            <a:r>
              <a:rPr lang="en-US"/>
              <a:t>v: 9.21</a:t>
            </a:r>
          </a:p>
          <a:p>
            <a:r>
              <a:rPr lang="en-US"/>
              <a:t>a: 0</a:t>
            </a:r>
          </a:p>
          <a:p>
            <a:r>
              <a:rPr lang="en-US"/>
              <a:t>t: 2.17</a:t>
            </a:r>
          </a:p>
          <a:p>
            <a:endParaRPr lang="en-US"/>
          </a:p>
          <a:p>
            <a:r>
              <a:rPr lang="en-US"/>
              <a:t>v = s/t, s = vt</a:t>
            </a:r>
          </a:p>
          <a:p>
            <a:r>
              <a:rPr lang="en-US"/>
              <a:t>s = </a:t>
            </a:r>
            <a:r>
              <a:rPr lang="en-US" sz="1400"/>
              <a:t>(2.17)(9.21)=19.99 m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13525" y="1543050"/>
            <a:ext cx="1844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</a:p>
          <a:p>
            <a:r>
              <a:rPr lang="en-US"/>
              <a:t>u: 0</a:t>
            </a:r>
          </a:p>
          <a:p>
            <a:r>
              <a:rPr lang="en-US"/>
              <a:t>v: </a:t>
            </a:r>
          </a:p>
          <a:p>
            <a:r>
              <a:rPr lang="en-US"/>
              <a:t>a: -9.8</a:t>
            </a:r>
          </a:p>
          <a:p>
            <a:r>
              <a:rPr lang="en-US"/>
              <a:t>t: 2.17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590800" y="228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10200" y="2286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0" y="1295400"/>
            <a:ext cx="304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4191000" y="1371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248400" y="1066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860925" y="879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7215188" y="8763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251325" y="1565275"/>
            <a:ext cx="1844675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  <a:r>
              <a:rPr lang="en-US" b="1"/>
              <a:t>19.99 m</a:t>
            </a:r>
          </a:p>
          <a:p>
            <a:r>
              <a:rPr lang="en-US"/>
              <a:t>u: 9.21</a:t>
            </a:r>
          </a:p>
          <a:p>
            <a:r>
              <a:rPr lang="en-US"/>
              <a:t>v: 9.21</a:t>
            </a:r>
          </a:p>
          <a:p>
            <a:r>
              <a:rPr lang="en-US"/>
              <a:t>a: 0</a:t>
            </a:r>
          </a:p>
          <a:p>
            <a:r>
              <a:rPr lang="en-US"/>
              <a:t>t: 2.17</a:t>
            </a:r>
          </a:p>
          <a:p>
            <a:endParaRPr lang="en-US"/>
          </a:p>
          <a:p>
            <a:r>
              <a:rPr lang="en-US"/>
              <a:t>v = s/t, s = vt</a:t>
            </a:r>
          </a:p>
          <a:p>
            <a:r>
              <a:rPr lang="en-US"/>
              <a:t>s = </a:t>
            </a:r>
            <a:r>
              <a:rPr lang="en-US" sz="1400"/>
              <a:t>(2.17)(9.21)=19.99 m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613525" y="1543050"/>
            <a:ext cx="18446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</a:p>
          <a:p>
            <a:r>
              <a:rPr lang="en-US"/>
              <a:t>u: 0</a:t>
            </a:r>
          </a:p>
          <a:p>
            <a:r>
              <a:rPr lang="en-US"/>
              <a:t>v:</a:t>
            </a:r>
            <a:r>
              <a:rPr lang="en-US" b="1"/>
              <a:t> -21.266</a:t>
            </a:r>
          </a:p>
          <a:p>
            <a:r>
              <a:rPr lang="en-US"/>
              <a:t>a: -9.8</a:t>
            </a:r>
          </a:p>
          <a:p>
            <a:r>
              <a:rPr lang="en-US"/>
              <a:t>t: 2.17</a:t>
            </a:r>
          </a:p>
          <a:p>
            <a:endParaRPr lang="en-US"/>
          </a:p>
          <a:p>
            <a:r>
              <a:rPr lang="en-US"/>
              <a:t>v = u+at</a:t>
            </a:r>
          </a:p>
          <a:p>
            <a:r>
              <a:rPr lang="en-US"/>
              <a:t>v = -21.266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590800" y="228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410200" y="2286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0" y="1295400"/>
            <a:ext cx="304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4191000" y="1371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248400" y="1066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860925" y="879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7215188" y="8763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251325" y="1565275"/>
            <a:ext cx="1844675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  <a:r>
              <a:rPr lang="en-US" b="1"/>
              <a:t>19.99 m</a:t>
            </a:r>
          </a:p>
          <a:p>
            <a:r>
              <a:rPr lang="en-US"/>
              <a:t>u: 9.21</a:t>
            </a:r>
          </a:p>
          <a:p>
            <a:r>
              <a:rPr lang="en-US"/>
              <a:t>v: 9.21</a:t>
            </a:r>
          </a:p>
          <a:p>
            <a:r>
              <a:rPr lang="en-US"/>
              <a:t>a: 0</a:t>
            </a:r>
          </a:p>
          <a:p>
            <a:r>
              <a:rPr lang="en-US"/>
              <a:t>t: 2.17</a:t>
            </a:r>
          </a:p>
          <a:p>
            <a:endParaRPr lang="en-US"/>
          </a:p>
          <a:p>
            <a:r>
              <a:rPr lang="en-US"/>
              <a:t>v = s/t, s = vt</a:t>
            </a:r>
          </a:p>
          <a:p>
            <a:r>
              <a:rPr lang="en-US"/>
              <a:t>s = </a:t>
            </a:r>
            <a:r>
              <a:rPr lang="en-US" sz="1400"/>
              <a:t>(2.17)(9.21)=19.99 m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6613525" y="1543050"/>
            <a:ext cx="18446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s: </a:t>
            </a:r>
            <a:r>
              <a:rPr lang="en-US" b="1"/>
              <a:t>-23.1</a:t>
            </a:r>
          </a:p>
          <a:p>
            <a:r>
              <a:rPr lang="en-US"/>
              <a:t>u: 0</a:t>
            </a:r>
          </a:p>
          <a:p>
            <a:r>
              <a:rPr lang="en-US"/>
              <a:t>v:</a:t>
            </a:r>
            <a:r>
              <a:rPr lang="en-US" b="1"/>
              <a:t> -21.266</a:t>
            </a:r>
          </a:p>
          <a:p>
            <a:r>
              <a:rPr lang="en-US"/>
              <a:t>a: -9.8</a:t>
            </a:r>
          </a:p>
          <a:p>
            <a:r>
              <a:rPr lang="en-US"/>
              <a:t>t: 2.17</a:t>
            </a:r>
          </a:p>
          <a:p>
            <a:endParaRPr lang="en-US"/>
          </a:p>
          <a:p>
            <a:r>
              <a:rPr lang="en-US"/>
              <a:t>v = u+at</a:t>
            </a:r>
          </a:p>
          <a:p>
            <a:r>
              <a:rPr lang="en-US"/>
              <a:t>v = -21.266</a:t>
            </a:r>
          </a:p>
          <a:p>
            <a:endParaRPr lang="en-US"/>
          </a:p>
          <a:p>
            <a:r>
              <a:rPr lang="en-US"/>
              <a:t>s = (u+v)t/2</a:t>
            </a:r>
          </a:p>
          <a:p>
            <a:r>
              <a:rPr lang="en-US"/>
              <a:t>s = -23.1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590800" y="2286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410200" y="2286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0" y="1295400"/>
            <a:ext cx="304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4251325" y="7112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Final Velocity of impact:</a:t>
            </a:r>
          </a:p>
        </p:txBody>
      </p:sp>
      <p:grpSp>
        <p:nvGrpSpPr>
          <p:cNvPr id="45086" name="Group 30"/>
          <p:cNvGrpSpPr>
            <a:grpSpLocks/>
          </p:cNvGrpSpPr>
          <p:nvPr/>
        </p:nvGrpSpPr>
        <p:grpSpPr bwMode="auto">
          <a:xfrm>
            <a:off x="4267200" y="2174875"/>
            <a:ext cx="3986213" cy="4378325"/>
            <a:chOff x="2688" y="1370"/>
            <a:chExt cx="2511" cy="2758"/>
          </a:xfrm>
        </p:grpSpPr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2688" y="1728"/>
              <a:ext cx="1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4176" y="1728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3158" y="1370"/>
              <a:ext cx="7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9.21 m/s</a:t>
              </a:r>
            </a:p>
          </p:txBody>
        </p:sp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>
              <a:off x="4166" y="2714"/>
              <a:ext cx="1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-21.266 m/s</a:t>
              </a:r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2688" y="1728"/>
              <a:ext cx="1488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3946525" y="1336675"/>
            <a:ext cx="316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VC Notation:</a:t>
            </a:r>
          </a:p>
          <a:p>
            <a:r>
              <a:rPr lang="en-US"/>
              <a:t>9.21 m/s x + -21.3 m/s y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565525" y="4156075"/>
            <a:ext cx="1762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Hyp:</a:t>
            </a:r>
          </a:p>
          <a:p>
            <a:r>
              <a:rPr lang="en-US"/>
              <a:t>23.2 m/s</a:t>
            </a:r>
          </a:p>
          <a:p>
            <a:r>
              <a:rPr lang="en-US"/>
              <a:t>(a</a:t>
            </a:r>
            <a:r>
              <a:rPr lang="en-US" baseline="30000"/>
              <a:t>2</a:t>
            </a:r>
            <a:r>
              <a:rPr lang="en-US"/>
              <a:t> + b</a:t>
            </a:r>
            <a:r>
              <a:rPr lang="en-US" baseline="30000"/>
              <a:t>2</a:t>
            </a:r>
            <a:r>
              <a:rPr lang="en-US"/>
              <a:t> = c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45090" name="Group 34"/>
          <p:cNvGrpSpPr>
            <a:grpSpLocks/>
          </p:cNvGrpSpPr>
          <p:nvPr/>
        </p:nvGrpSpPr>
        <p:grpSpPr bwMode="auto">
          <a:xfrm>
            <a:off x="4495800" y="2743200"/>
            <a:ext cx="3705225" cy="1279525"/>
            <a:chOff x="2832" y="1728"/>
            <a:chExt cx="2334" cy="806"/>
          </a:xfrm>
        </p:grpSpPr>
        <p:sp>
          <p:nvSpPr>
            <p:cNvPr id="45088" name="Freeform 32"/>
            <p:cNvSpPr>
              <a:spLocks/>
            </p:cNvSpPr>
            <p:nvPr/>
          </p:nvSpPr>
          <p:spPr bwMode="auto">
            <a:xfrm>
              <a:off x="2832" y="1728"/>
              <a:ext cx="192" cy="24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44" y="144"/>
                </a:cxn>
                <a:cxn ang="0">
                  <a:pos x="0" y="240"/>
                </a:cxn>
              </a:cxnLst>
              <a:rect l="0" t="0" r="r" b="b"/>
              <a:pathLst>
                <a:path w="192" h="240">
                  <a:moveTo>
                    <a:pt x="192" y="0"/>
                  </a:moveTo>
                  <a:cubicBezTo>
                    <a:pt x="184" y="52"/>
                    <a:pt x="176" y="104"/>
                    <a:pt x="144" y="144"/>
                  </a:cubicBezTo>
                  <a:cubicBezTo>
                    <a:pt x="112" y="184"/>
                    <a:pt x="56" y="212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Text Box 33"/>
            <p:cNvSpPr txBox="1">
              <a:spLocks noChangeArrowheads="1"/>
            </p:cNvSpPr>
            <p:nvPr/>
          </p:nvSpPr>
          <p:spPr bwMode="auto">
            <a:xfrm>
              <a:off x="3360" y="2016"/>
              <a:ext cx="1806" cy="5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 = tan</a:t>
              </a:r>
              <a:r>
                <a:rPr lang="en-US" baseline="30000">
                  <a:sym typeface="Symbol" pitchFamily="18" charset="2"/>
                </a:rPr>
                <a:t>-1</a:t>
              </a:r>
              <a:r>
                <a:rPr lang="en-US">
                  <a:sym typeface="Symbol" pitchFamily="18" charset="2"/>
                </a:rPr>
                <a:t>(21.266/9.21)</a:t>
              </a:r>
            </a:p>
            <a:p>
              <a:r>
                <a:rPr lang="en-US">
                  <a:sym typeface="Symbol" pitchFamily="18" charset="2"/>
                </a:rPr>
                <a:t> = 66.6</a:t>
              </a:r>
              <a:r>
                <a:rPr lang="en-US" baseline="30000">
                  <a:sym typeface="Symbol" pitchFamily="18" charset="2"/>
                </a:rPr>
                <a:t>o</a:t>
              </a:r>
            </a:p>
          </p:txBody>
        </p:sp>
      </p:grp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3276600" y="5400675"/>
            <a:ext cx="5649913" cy="9461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Speed is the Hypotenuse of this vector</a:t>
            </a:r>
          </a:p>
          <a:p>
            <a:r>
              <a:rPr lang="en-US" sz="2800"/>
              <a:t>Speed = 23.2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7" grpId="0" autoUpdateAnimBg="0"/>
      <p:bldP spid="4509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78213" y="2193925"/>
            <a:ext cx="2236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Page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acceleration of a 12 kg object if you exert 37 N of unbalanced force on it?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F = ma, a = F/m = (37 N)/(12 kg) </a:t>
            </a:r>
          </a:p>
          <a:p>
            <a:pPr eaLnBrk="0" hangingPunct="0"/>
            <a:r>
              <a:rPr lang="en-US" sz="4000"/>
              <a:t>= 3.083 ms</a:t>
            </a:r>
            <a:r>
              <a:rPr lang="en-US" sz="4000" baseline="30000"/>
              <a:t>-2</a:t>
            </a:r>
            <a:r>
              <a:rPr lang="en-US" sz="4000"/>
              <a:t> = 3.1 ms</a:t>
            </a:r>
            <a:r>
              <a:rPr lang="en-US" sz="4000" baseline="30000"/>
              <a:t>-2</a:t>
            </a:r>
          </a:p>
          <a:p>
            <a:pPr eaLnBrk="0" hangingPunct="0"/>
            <a:r>
              <a:rPr lang="en-US" sz="4000"/>
              <a:t>N/kg = (kg m/s/s)/kg = m/s/s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3.1 m/s/s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16 kg object going 23 ms</a:t>
            </a:r>
            <a:r>
              <a:rPr lang="en-US" sz="4000" baseline="30000"/>
              <a:t>-1</a:t>
            </a:r>
            <a:r>
              <a:rPr lang="en-US" sz="4000"/>
              <a:t> is stopped by a force in .125 s.  What force?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v = u + at, F = ma</a:t>
            </a:r>
          </a:p>
          <a:p>
            <a:pPr eaLnBrk="0" hangingPunct="0"/>
            <a:r>
              <a:rPr lang="en-US" sz="2800"/>
              <a:t>v = u + at, a = (v-u)/t = (0 - 23 ms</a:t>
            </a:r>
            <a:r>
              <a:rPr lang="en-US" sz="2800" baseline="30000"/>
              <a:t>-1</a:t>
            </a:r>
            <a:r>
              <a:rPr lang="en-US" sz="2800"/>
              <a:t>)/(.125 s) = -184 ms</a:t>
            </a:r>
            <a:r>
              <a:rPr lang="en-US" sz="2800" baseline="30000"/>
              <a:t>-2</a:t>
            </a:r>
          </a:p>
          <a:p>
            <a:pPr eaLnBrk="0" hangingPunct="0"/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F = ma = (16 kg)(-184 ms</a:t>
            </a:r>
            <a:r>
              <a:rPr lang="en-US" sz="2800" baseline="30000"/>
              <a:t>-2</a:t>
            </a:r>
            <a:r>
              <a:rPr lang="en-US" sz="2800"/>
              <a:t>) = -2944 N = -</a:t>
            </a:r>
            <a:r>
              <a:rPr lang="en-US" sz="2800" u="sng"/>
              <a:t>2900 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7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-2900 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.80 m/s/s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105400" y="16002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 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09800" y="9144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Making to the right +</a:t>
            </a:r>
          </a:p>
          <a:p>
            <a:r>
              <a:rPr lang="en-US" sz="4000" b="1"/>
              <a:t>&lt;7.0 N – 3.0 N&gt; = (5.0kg)a</a:t>
            </a:r>
          </a:p>
          <a:p>
            <a:r>
              <a:rPr lang="en-US" sz="4000" b="1"/>
              <a:t>4.0 N = (5.0kg)a</a:t>
            </a:r>
          </a:p>
          <a:p>
            <a:r>
              <a:rPr lang="en-US" sz="4000" b="1"/>
              <a:t>a = .80 m/s/s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22525" y="955675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Page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75000" y="898525"/>
            <a:ext cx="292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Page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2.41 m/s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-76200" y="4173538"/>
            <a:ext cx="9829800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Fs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Fs  +  0 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0      =</a:t>
            </a:r>
            <a:r>
              <a:rPr lang="en-US" sz="3600" b="1"/>
              <a:t>  </a:t>
            </a:r>
            <a:r>
              <a:rPr lang="en-US"/>
              <a:t>0   +  mgh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+    </a:t>
            </a:r>
            <a:r>
              <a:rPr lang="en-US" baseline="30000"/>
              <a:t>  </a:t>
            </a:r>
            <a:r>
              <a:rPr lang="en-US"/>
              <a:t>0</a:t>
            </a:r>
          </a:p>
          <a:p>
            <a:pPr algn="ctr"/>
            <a:r>
              <a:rPr lang="en-US" sz="2000"/>
              <a:t>(153 N)(13 m) +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(125 kg)(8.6 m/s)</a:t>
            </a:r>
            <a:r>
              <a:rPr lang="en-US" sz="2000" baseline="30000"/>
              <a:t>2 </a:t>
            </a:r>
            <a:r>
              <a:rPr lang="en-US" sz="2000"/>
              <a:t>=(125 kg)(9.8 m/s/s)(5.1 m) +  </a:t>
            </a:r>
            <a:r>
              <a:rPr lang="en-US" sz="2000" baseline="30000"/>
              <a:t>1</a:t>
            </a:r>
            <a:r>
              <a:rPr lang="en-US" sz="2000"/>
              <a:t>/</a:t>
            </a:r>
            <a:r>
              <a:rPr lang="en-US" sz="2000" baseline="-25000"/>
              <a:t>2</a:t>
            </a:r>
            <a:r>
              <a:rPr lang="en-US" sz="2000"/>
              <a:t>(125 kg)v</a:t>
            </a:r>
            <a:r>
              <a:rPr lang="en-US" sz="2000" baseline="30000"/>
              <a:t>2</a:t>
            </a:r>
            <a:endParaRPr lang="en-US" sz="2000"/>
          </a:p>
          <a:p>
            <a:pPr algn="ctr"/>
            <a:endParaRPr lang="en-US" sz="2000" baseline="30000"/>
          </a:p>
        </p:txBody>
      </p:sp>
      <p:grpSp>
        <p:nvGrpSpPr>
          <p:cNvPr id="16408" name="Group 24"/>
          <p:cNvGrpSpPr>
            <a:grpSpLocks/>
          </p:cNvGrpSpPr>
          <p:nvPr/>
        </p:nvGrpSpPr>
        <p:grpSpPr bwMode="auto">
          <a:xfrm rot="-582886">
            <a:off x="0" y="476250"/>
            <a:ext cx="9144000" cy="2419350"/>
            <a:chOff x="0" y="108"/>
            <a:chExt cx="5760" cy="1524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1344" y="960"/>
              <a:ext cx="864" cy="672"/>
              <a:chOff x="384" y="1200"/>
              <a:chExt cx="864" cy="672"/>
            </a:xfrm>
          </p:grpSpPr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432" y="1200"/>
                <a:ext cx="768" cy="528"/>
              </a:xfrm>
              <a:prstGeom prst="rect">
                <a:avLst/>
              </a:prstGeom>
              <a:solidFill>
                <a:srgbClr val="3399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Oval 7"/>
              <p:cNvSpPr>
                <a:spLocks noChangeArrowheads="1"/>
              </p:cNvSpPr>
              <p:nvPr/>
            </p:nvSpPr>
            <p:spPr bwMode="auto">
              <a:xfrm>
                <a:off x="384" y="1584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Oval 8"/>
              <p:cNvSpPr>
                <a:spLocks noChangeArrowheads="1"/>
              </p:cNvSpPr>
              <p:nvPr/>
            </p:nvSpPr>
            <p:spPr bwMode="auto">
              <a:xfrm>
                <a:off x="960" y="1584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200" y="528"/>
              <a:ext cx="98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 = 8.6 m/s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1443" y="1017"/>
              <a:ext cx="73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125 kg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784" y="108"/>
              <a:ext cx="2207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What final velocity?</a:t>
              </a: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672" y="100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H="1">
              <a:off x="576" y="110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384" y="120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0" name="Group 16"/>
            <p:cNvGrpSpPr>
              <a:grpSpLocks/>
            </p:cNvGrpSpPr>
            <p:nvPr/>
          </p:nvGrpSpPr>
          <p:grpSpPr bwMode="auto">
            <a:xfrm>
              <a:off x="432" y="1008"/>
              <a:ext cx="960" cy="624"/>
              <a:chOff x="144" y="1008"/>
              <a:chExt cx="960" cy="624"/>
            </a:xfrm>
          </p:grpSpPr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 flipH="1">
                <a:off x="144" y="1296"/>
                <a:ext cx="288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>
                <a:off x="432" y="1296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 flipV="1">
                <a:off x="406" y="1115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 flipH="1">
                <a:off x="432" y="1440"/>
                <a:ext cx="4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>
                <a:off x="768" y="1008"/>
                <a:ext cx="144" cy="14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48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219200" y="3671888"/>
            <a:ext cx="74818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Pushes with 153 N for 13 m - gains 5.1 m of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89125" y="727075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Page 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90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0574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828675" y="704850"/>
            <a:ext cx="10763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 m/s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057400" y="738188"/>
            <a:ext cx="1076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 m/s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858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 kg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1018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 kg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181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6200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105400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28600" y="3214688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                                         0 = (13kg)v + (17kg)(3.6m/s)</a:t>
            </a:r>
          </a:p>
          <a:p>
            <a:r>
              <a:rPr lang="en-US" sz="2800"/>
              <a:t>                                            0 = (13kg)v + 61.2kgm/s</a:t>
            </a:r>
          </a:p>
          <a:p>
            <a:r>
              <a:rPr lang="en-US" sz="2800"/>
              <a:t>                            -61.2kgm/s = (13kg)v</a:t>
            </a:r>
          </a:p>
          <a:p>
            <a:r>
              <a:rPr lang="en-US" sz="2800"/>
              <a:t>              (-61.2kgm/s)/(13kg) = -4.7 m/s = v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17488" y="6523038"/>
            <a:ext cx="6842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-4.7 m/s</a:t>
            </a:r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1757363" y="1966913"/>
            <a:ext cx="271462" cy="17621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752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7696200" y="1600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91400" y="838200"/>
            <a:ext cx="1381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3.6 m/s</a:t>
            </a:r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5976938" y="1905000"/>
            <a:ext cx="652462" cy="17621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943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1054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 kg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75120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57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5908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57200" y="1524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88925" y="704850"/>
            <a:ext cx="15843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16.0 m/s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362200" y="738188"/>
            <a:ext cx="1584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10.0 m/s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048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231 g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3812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281 g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172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934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3912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486400" y="2286000"/>
            <a:ext cx="28130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(Stuck together)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28600" y="3214688"/>
            <a:ext cx="86868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(.</a:t>
            </a:r>
            <a:r>
              <a:rPr lang="en-US" sz="3200"/>
              <a:t>231k</a:t>
            </a:r>
            <a:r>
              <a:rPr lang="en-US" sz="2800"/>
              <a:t>g)(16m/s) + (.281kg)(-10m/s) = (.512kg)v</a:t>
            </a:r>
          </a:p>
          <a:p>
            <a:r>
              <a:rPr lang="en-US" sz="2800"/>
              <a:t>                                         .886 kgm/s = (.512kg) v</a:t>
            </a:r>
          </a:p>
          <a:p>
            <a:r>
              <a:rPr lang="en-US" sz="2800"/>
              <a:t>                       (.886 kgm/s)/ (.512kg) = 1.73 m/s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17488" y="6523038"/>
            <a:ext cx="7096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1.73 m/s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2590800" y="1524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7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90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0574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235075" y="704850"/>
            <a:ext cx="14827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6.20m/s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58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1018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181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6200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6104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28600" y="3214688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          (13kg+17kg)(6.2m/s) = (13kg)(-1.2m/s)+(17kg)v</a:t>
            </a:r>
          </a:p>
          <a:p>
            <a:r>
              <a:rPr lang="en-US" sz="2800"/>
              <a:t>                                186kgm/s = -15.6kgm/s+(17kg)v</a:t>
            </a:r>
          </a:p>
          <a:p>
            <a:r>
              <a:rPr lang="en-US" sz="2800"/>
              <a:t>                             201.6kgm/s = (17kg)v</a:t>
            </a:r>
          </a:p>
          <a:p>
            <a:r>
              <a:rPr lang="en-US" sz="2800"/>
              <a:t>              (201.6kgm/s)/(17kg) = 11.9 m/s = v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7488" y="6523038"/>
            <a:ext cx="7096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11.9 m/s</a:t>
            </a:r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1757363" y="1966913"/>
            <a:ext cx="271462" cy="17621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752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696200" y="1600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181600" y="792163"/>
            <a:ext cx="1584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1.20 m/s</a:t>
            </a:r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5976938" y="1905000"/>
            <a:ext cx="652462" cy="17621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943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1054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75120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1524000" y="1600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5334000" y="160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9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55925" y="803275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Page 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velocity of orbit 7.2 x 10</a:t>
            </a:r>
            <a:r>
              <a:rPr lang="en-US" sz="4000" baseline="30000"/>
              <a:t>6</a:t>
            </a:r>
            <a:r>
              <a:rPr lang="en-US" sz="4000"/>
              <a:t> m from the earth’s center for a 23.5 kg object?  </a:t>
            </a:r>
          </a:p>
          <a:p>
            <a:r>
              <a:rPr lang="en-US" sz="4000"/>
              <a:t>M</a:t>
            </a:r>
            <a:r>
              <a:rPr lang="en-US" sz="4000" baseline="-25000"/>
              <a:t>e</a:t>
            </a:r>
            <a:r>
              <a:rPr lang="en-US" sz="4000"/>
              <a:t> = 5.98 x 10</a:t>
            </a:r>
            <a:r>
              <a:rPr lang="en-US" sz="4000" baseline="30000"/>
              <a:t>24</a:t>
            </a:r>
            <a:r>
              <a:rPr lang="en-US" sz="4000"/>
              <a:t> kg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422525" y="3006725"/>
            <a:ext cx="2911475" cy="955675"/>
            <a:chOff x="1526" y="1530"/>
            <a:chExt cx="1834" cy="602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2064" y="1536"/>
              <a:ext cx="12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1526" y="1530"/>
              <a:ext cx="649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  </a:t>
              </a:r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v</a:t>
              </a:r>
              <a:r>
                <a:rPr lang="en-US" sz="2800" u="sng" baseline="30000"/>
                <a:t>2</a:t>
              </a:r>
            </a:p>
            <a:p>
              <a:r>
                <a:rPr lang="en-US" sz="2800"/>
                <a:t>    r</a:t>
              </a:r>
            </a:p>
          </p:txBody>
        </p:sp>
      </p:grp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108325" y="5562600"/>
            <a:ext cx="1309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7443 m/s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747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7400 m/s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2438400" y="4327525"/>
            <a:ext cx="2911475" cy="1006475"/>
            <a:chOff x="1536" y="2400"/>
            <a:chExt cx="1834" cy="634"/>
          </a:xfrm>
        </p:grpSpPr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2074" y="2428"/>
              <a:ext cx="12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</a:t>
              </a:r>
              <a:r>
                <a:rPr lang="en-US" sz="2800" u="sng"/>
                <a:t>Gm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r</a:t>
              </a:r>
              <a:endParaRPr lang="en-US" sz="3200"/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1536" y="2422"/>
              <a:ext cx="522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 v = </a:t>
              </a:r>
              <a:endParaRPr lang="en-US" sz="2800" baseline="30000"/>
            </a:p>
            <a:p>
              <a:r>
                <a:rPr lang="en-US" sz="2800"/>
                <a:t>   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1920" y="2400"/>
              <a:ext cx="442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>
                  <a:sym typeface="Symbol" pitchFamily="18" charset="2"/>
                </a:rPr>
                <a:t></a:t>
              </a:r>
              <a:endParaRPr lang="en-US" sz="6000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2256" y="249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At what distance from the moon’s center is the orbital velocity 52.5 m/s?  </a:t>
            </a:r>
          </a:p>
          <a:p>
            <a:r>
              <a:rPr lang="en-US" sz="4000"/>
              <a:t>M</a:t>
            </a:r>
            <a:r>
              <a:rPr lang="en-US" sz="4000" baseline="-25000"/>
              <a:t>m</a:t>
            </a:r>
            <a:r>
              <a:rPr lang="en-US" sz="4000"/>
              <a:t> = 7.36 x 10</a:t>
            </a:r>
            <a:r>
              <a:rPr lang="en-US" sz="4000" baseline="30000"/>
              <a:t>22</a:t>
            </a:r>
            <a:r>
              <a:rPr lang="en-US" sz="4000"/>
              <a:t> kg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963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1.78 x 10</a:t>
            </a:r>
            <a:r>
              <a:rPr lang="en-US" sz="1200" baseline="30000"/>
              <a:t>9</a:t>
            </a:r>
            <a:r>
              <a:rPr lang="en-US" sz="1200"/>
              <a:t> 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2422525" y="2428875"/>
            <a:ext cx="2911475" cy="955675"/>
            <a:chOff x="1526" y="1530"/>
            <a:chExt cx="1834" cy="602"/>
          </a:xfrm>
        </p:grpSpPr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064" y="1536"/>
              <a:ext cx="12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1526" y="1530"/>
              <a:ext cx="649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  </a:t>
              </a:r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v</a:t>
              </a:r>
              <a:r>
                <a:rPr lang="en-US" sz="2800" u="sng" baseline="30000"/>
                <a:t>2</a:t>
              </a:r>
            </a:p>
            <a:p>
              <a:r>
                <a:rPr lang="en-US" sz="2800"/>
                <a:t>    r</a:t>
              </a:r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184525" y="5334000"/>
            <a:ext cx="2020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1781086621 m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879725" y="3854450"/>
            <a:ext cx="13208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 = </a:t>
            </a:r>
            <a:r>
              <a:rPr lang="en-US" sz="2800" u="sng"/>
              <a:t>Gm</a:t>
            </a:r>
            <a:r>
              <a:rPr lang="en-US" sz="2800" baseline="-25000"/>
              <a:t>c</a:t>
            </a:r>
          </a:p>
          <a:p>
            <a:pPr lvl="1"/>
            <a:r>
              <a:rPr lang="en-US" sz="2800"/>
              <a:t>  v</a:t>
            </a:r>
            <a:r>
              <a:rPr lang="en-US" sz="2800" baseline="30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  <p:bldP spid="2356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You are orbiting 2.3 km from the center of an asteroid in a 24,600 kg spacecraft with a period of 2500 seconds.  What must be the mass of the asteroid?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971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1.2 x 10</a:t>
            </a:r>
            <a:r>
              <a:rPr lang="en-US" sz="1200" baseline="30000"/>
              <a:t>15</a:t>
            </a:r>
            <a:r>
              <a:rPr lang="en-US" sz="1200"/>
              <a:t> kg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2514600" y="2895600"/>
            <a:ext cx="2971800" cy="946150"/>
            <a:chOff x="2304" y="1728"/>
            <a:chExt cx="1872" cy="596"/>
          </a:xfrm>
        </p:grpSpPr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832" y="1728"/>
              <a:ext cx="134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2304" y="1728"/>
              <a:ext cx="735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4</a:t>
              </a:r>
              <a:r>
                <a:rPr lang="en-US" sz="2800" u="sng">
                  <a:sym typeface="Symbol" pitchFamily="18" charset="2"/>
                </a:rPr>
                <a:t></a:t>
              </a:r>
              <a:r>
                <a:rPr lang="en-US" sz="2800" u="sng" baseline="30000">
                  <a:sym typeface="Symbol" pitchFamily="18" charset="2"/>
                </a:rPr>
                <a:t>2</a:t>
              </a:r>
              <a:r>
                <a:rPr lang="en-US" sz="2800" u="sng">
                  <a:sym typeface="Symbol" pitchFamily="18" charset="2"/>
                </a:rPr>
                <a:t>r</a:t>
              </a:r>
            </a:p>
            <a:p>
              <a:r>
                <a:rPr lang="en-US" sz="2800">
                  <a:sym typeface="Symbol" pitchFamily="18" charset="2"/>
                </a:rPr>
                <a:t>    T</a:t>
              </a:r>
              <a:r>
                <a:rPr lang="en-US" sz="2800" baseline="30000">
                  <a:sym typeface="Symbol" pitchFamily="18" charset="2"/>
                </a:rPr>
                <a:t>2</a:t>
              </a:r>
              <a:endParaRPr lang="en-US"/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276600" y="5715000"/>
            <a:ext cx="22177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1.15223E+15 kg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413125" y="4038600"/>
            <a:ext cx="1557338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r>
              <a:rPr lang="en-US" sz="2800" baseline="-25000"/>
              <a:t>c = </a:t>
            </a:r>
            <a:r>
              <a:rPr lang="en-US" sz="2800" u="sng"/>
              <a:t>4</a:t>
            </a:r>
            <a:r>
              <a:rPr lang="en-US" sz="2800" u="sng">
                <a:sym typeface="Symbol" pitchFamily="18" charset="2"/>
              </a:rPr>
              <a:t></a:t>
            </a:r>
            <a:r>
              <a:rPr lang="en-US" sz="2800" u="sng" baseline="30000">
                <a:sym typeface="Symbol" pitchFamily="18" charset="2"/>
              </a:rPr>
              <a:t>2</a:t>
            </a:r>
            <a:r>
              <a:rPr lang="en-US" sz="2800" u="sng">
                <a:sym typeface="Symbol" pitchFamily="18" charset="2"/>
              </a:rPr>
              <a:t>r</a:t>
            </a:r>
            <a:r>
              <a:rPr lang="en-US" sz="2800" u="sng" baseline="30000">
                <a:sym typeface="Symbol" pitchFamily="18" charset="2"/>
              </a:rPr>
              <a:t>3</a:t>
            </a:r>
          </a:p>
          <a:p>
            <a:r>
              <a:rPr lang="en-US" sz="2800">
                <a:sym typeface="Symbol" pitchFamily="18" charset="2"/>
              </a:rPr>
              <a:t>        GT</a:t>
            </a:r>
            <a:r>
              <a:rPr lang="en-US" sz="2800" baseline="30000">
                <a:sym typeface="Symbol" pitchFamily="18" charset="2"/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  <p:bldP spid="2458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930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You are orbiting 8.5 x 10</a:t>
            </a:r>
            <a:r>
              <a:rPr lang="en-US" sz="3600" baseline="30000"/>
              <a:t>6</a:t>
            </a:r>
            <a:r>
              <a:rPr lang="en-US" sz="3600"/>
              <a:t> m from the center of a planet with a  mass of 4.5 x 10</a:t>
            </a:r>
            <a:r>
              <a:rPr lang="en-US" sz="3600" baseline="30000"/>
              <a:t>24</a:t>
            </a:r>
            <a:r>
              <a:rPr lang="en-US" sz="3600"/>
              <a:t> kg.  Your spaceship has a mass of 45,120 kg.  What is your period of motion?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8270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9.0 x 10</a:t>
            </a:r>
            <a:r>
              <a:rPr lang="en-US" sz="1200" baseline="30000"/>
              <a:t>3</a:t>
            </a:r>
            <a:r>
              <a:rPr lang="en-US" sz="1200"/>
              <a:t> 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2514600" y="3048000"/>
            <a:ext cx="2971800" cy="946150"/>
            <a:chOff x="2304" y="1728"/>
            <a:chExt cx="1872" cy="596"/>
          </a:xfrm>
        </p:grpSpPr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2832" y="1728"/>
              <a:ext cx="134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2304" y="1728"/>
              <a:ext cx="735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4</a:t>
              </a:r>
              <a:r>
                <a:rPr lang="en-US" sz="2800" u="sng">
                  <a:sym typeface="Symbol" pitchFamily="18" charset="2"/>
                </a:rPr>
                <a:t></a:t>
              </a:r>
              <a:r>
                <a:rPr lang="en-US" sz="2800" u="sng" baseline="30000">
                  <a:sym typeface="Symbol" pitchFamily="18" charset="2"/>
                </a:rPr>
                <a:t>2</a:t>
              </a:r>
              <a:r>
                <a:rPr lang="en-US" sz="2800" u="sng">
                  <a:sym typeface="Symbol" pitchFamily="18" charset="2"/>
                </a:rPr>
                <a:t>r</a:t>
              </a:r>
            </a:p>
            <a:p>
              <a:r>
                <a:rPr lang="en-US" sz="2800">
                  <a:sym typeface="Symbol" pitchFamily="18" charset="2"/>
                </a:rPr>
                <a:t>    T</a:t>
              </a:r>
              <a:r>
                <a:rPr lang="en-US" sz="2800" baseline="30000">
                  <a:sym typeface="Symbol" pitchFamily="18" charset="2"/>
                </a:rPr>
                <a:t>2</a:t>
              </a:r>
              <a:endParaRPr lang="en-US"/>
            </a:p>
          </p:txBody>
        </p:sp>
      </p:grp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184525" y="5638800"/>
            <a:ext cx="12176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8987.5 s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2332038" y="4251325"/>
            <a:ext cx="3017837" cy="1158875"/>
            <a:chOff x="1469" y="2678"/>
            <a:chExt cx="1901" cy="730"/>
          </a:xfrm>
        </p:grpSpPr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2074" y="2706"/>
              <a:ext cx="12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   </a:t>
              </a:r>
              <a:r>
                <a:rPr lang="en-US" sz="2800" u="sng"/>
                <a:t>4</a:t>
              </a:r>
              <a:r>
                <a:rPr lang="en-US" sz="2800" u="sng">
                  <a:sym typeface="Symbol" pitchFamily="18" charset="2"/>
                </a:rPr>
                <a:t></a:t>
              </a:r>
              <a:r>
                <a:rPr lang="en-US" sz="2800" u="sng" baseline="30000">
                  <a:sym typeface="Symbol" pitchFamily="18" charset="2"/>
                </a:rPr>
                <a:t>2</a:t>
              </a:r>
              <a:r>
                <a:rPr lang="en-US" sz="2800" u="sng">
                  <a:sym typeface="Symbol" pitchFamily="18" charset="2"/>
                </a:rPr>
                <a:t>r</a:t>
              </a:r>
              <a:r>
                <a:rPr lang="en-US" sz="2800" u="sng" baseline="30000">
                  <a:sym typeface="Symbol" pitchFamily="18" charset="2"/>
                </a:rPr>
                <a:t>3</a:t>
              </a:r>
            </a:p>
            <a:p>
              <a:r>
                <a:rPr lang="en-US" sz="2800">
                  <a:sym typeface="Symbol" pitchFamily="18" charset="2"/>
                </a:rPr>
                <a:t>    G</a:t>
              </a:r>
              <a:r>
                <a:rPr lang="en-US" sz="2800"/>
                <a:t>m</a:t>
              </a:r>
              <a:r>
                <a:rPr lang="en-US" sz="2800" baseline="-25000"/>
                <a:t>c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1469" y="2812"/>
              <a:ext cx="547" cy="5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 T = </a:t>
              </a:r>
              <a:endParaRPr lang="en-US" sz="2800" baseline="30000"/>
            </a:p>
            <a:p>
              <a:r>
                <a:rPr lang="en-US" sz="2800"/>
                <a:t>   </a:t>
              </a: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1920" y="2678"/>
              <a:ext cx="442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>
                  <a:sym typeface="Symbol" pitchFamily="18" charset="2"/>
                </a:rPr>
                <a:t></a:t>
              </a:r>
              <a:endParaRPr lang="en-US" sz="6000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2246" y="2764"/>
              <a:ext cx="5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Black Elk leaves the diving board with an upward velocity.  The diving board is 15 m above the water, and he hits the water 3.2 seconds later.</a:t>
            </a:r>
          </a:p>
          <a:p>
            <a:r>
              <a:rPr lang="en-US" sz="3600"/>
              <a:t>a) what was his initial upward velocity?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3397250"/>
            <a:ext cx="868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s = -15 m, u = ?, v = ?, a = -9.8 m/s/s, t = 3.2 s</a:t>
            </a:r>
          </a:p>
          <a:p>
            <a:pPr eaLnBrk="0" hangingPunct="0"/>
            <a:r>
              <a:rPr lang="en-US" sz="3600"/>
              <a:t>use s = ut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at</a:t>
            </a:r>
            <a:r>
              <a:rPr lang="en-US" sz="3600" baseline="30000"/>
              <a:t>2</a:t>
            </a:r>
          </a:p>
          <a:p>
            <a:pPr eaLnBrk="0" hangingPunct="0"/>
            <a:r>
              <a:rPr lang="en-US" sz="3600"/>
              <a:t>u = 10.9925 m/s (kinda fast)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098925" y="1336675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Page 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Moving observer</a:t>
            </a:r>
          </a:p>
          <a:p>
            <a:r>
              <a:rPr lang="en-US" sz="3200"/>
              <a:t>higher frequency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f’ = f{1 </a:t>
            </a:r>
            <a:r>
              <a:rPr lang="en-US" sz="3200" u="sng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v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/v}</a:t>
            </a:r>
          </a:p>
          <a:p>
            <a:pPr lvl="1"/>
            <a:endParaRPr lang="en-US" sz="3200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f = 440.0 Hz, v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 = 18.0 m/s, v = 343 m/s, and +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8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463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person who is late for a concert runs at 18.0 m/s towards an A 440.0 Hz.  What frequency do they hear?  </a:t>
            </a:r>
            <a:r>
              <a:rPr lang="en-US"/>
              <a:t>(use v sound = 343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.45 m = </a:t>
            </a:r>
            <a:r>
              <a:rPr lang="en-US" sz="4400" baseline="30000"/>
              <a:t>5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  <a:p>
            <a:r>
              <a:rPr lang="en-US" sz="4000">
                <a:sym typeface="Symbol" pitchFamily="18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5</a:t>
            </a:r>
            <a:r>
              <a:rPr lang="en-US" sz="4000">
                <a:sym typeface="Symbol" pitchFamily="18" charset="2"/>
              </a:rPr>
              <a:t>(.45 m) = .36 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477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.36 m 36 cm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3" action="ppaction://hlinksldjump"/>
              </a:rPr>
              <a:t>W</a:t>
            </a:r>
            <a:endParaRPr lang="en-US" sz="2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7734300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The waveform is 45 cm long.  What is the </a:t>
            </a:r>
            <a:r>
              <a:rPr lang="en-US" sz="4000">
                <a:sym typeface="Symbol" pitchFamily="18" charset="2"/>
              </a:rPr>
              <a:t>?</a:t>
            </a:r>
            <a:r>
              <a:rPr lang="en-US" sz="3200"/>
              <a:t> </a:t>
            </a:r>
          </a:p>
        </p:txBody>
      </p:sp>
      <p:pic>
        <p:nvPicPr>
          <p:cNvPr id="29702" name="Picture 6" descr="G:\CHAP12\FIGURES\FG12_13A.PCT"/>
          <p:cNvPicPr>
            <a:picLocks noChangeAspect="1" noChangeArrowheads="1"/>
          </p:cNvPicPr>
          <p:nvPr/>
        </p:nvPicPr>
        <p:blipFill>
          <a:blip r:embed="rId4" cstate="print"/>
          <a:srcRect l="8002" t="70999" r="43988" b="6500"/>
          <a:stretch>
            <a:fillRect/>
          </a:stretch>
        </p:blipFill>
        <p:spPr bwMode="auto">
          <a:xfrm>
            <a:off x="609600" y="80963"/>
            <a:ext cx="7543800" cy="2357437"/>
          </a:xfrm>
          <a:prstGeom prst="rect">
            <a:avLst/>
          </a:prstGeom>
          <a:noFill/>
        </p:spPr>
      </p:pic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590800" y="762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86200" y="762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257800" y="762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629400" y="762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703" grpId="0" animBg="1"/>
      <p:bldP spid="29704" grpId="0" animBg="1"/>
      <p:bldP spid="29705" grpId="0" animBg="1"/>
      <p:bldP spid="2970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.62 = </a:t>
            </a:r>
            <a:r>
              <a:rPr lang="en-US" sz="4400" baseline="30000"/>
              <a:t>2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  <a:p>
            <a:r>
              <a:rPr lang="en-US" sz="4000">
                <a:sym typeface="Symbol" pitchFamily="18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2</a:t>
            </a:r>
            <a:r>
              <a:rPr lang="en-US" sz="4000">
                <a:sym typeface="Symbol" pitchFamily="18" charset="2"/>
              </a:rPr>
              <a:t>(.62 m) = 1.24 m</a:t>
            </a:r>
          </a:p>
          <a:p>
            <a:r>
              <a:rPr lang="en-US" sz="2800"/>
              <a:t>v = f</a:t>
            </a:r>
            <a:r>
              <a:rPr lang="en-US" sz="2800">
                <a:sym typeface="Symbol" pitchFamily="18" charset="2"/>
              </a:rPr>
              <a:t>, f = v/ = (343 m/s)/(1.24 m) =</a:t>
            </a:r>
            <a:r>
              <a:rPr lang="en-US" sz="4000">
                <a:sym typeface="Symbol" pitchFamily="18" charset="2"/>
              </a:rPr>
              <a:t> 277 Hz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28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1.24 m, 277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3" action="ppaction://hlinksldjump"/>
              </a:rPr>
              <a:t>W</a:t>
            </a:r>
            <a:endParaRPr lang="en-US" sz="28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920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 waveform is 62 cm long.  What is the </a:t>
            </a:r>
            <a:r>
              <a:rPr lang="en-US" sz="4000">
                <a:sym typeface="Symbol" pitchFamily="18" charset="2"/>
              </a:rPr>
              <a:t>?</a:t>
            </a:r>
          </a:p>
          <a:p>
            <a:r>
              <a:rPr lang="en-US" sz="4000">
                <a:sym typeface="Symbol" pitchFamily="18" charset="2"/>
              </a:rPr>
              <a:t>If it is a sound wave (v = 343 m/s), what is its frequency</a:t>
            </a:r>
            <a:r>
              <a:rPr lang="en-US" sz="3200"/>
              <a:t> (v = f</a:t>
            </a:r>
            <a:r>
              <a:rPr lang="en-US" sz="4000">
                <a:sym typeface="Symbol" pitchFamily="18" charset="2"/>
              </a:rPr>
              <a:t>)</a:t>
            </a:r>
          </a:p>
        </p:txBody>
      </p:sp>
      <p:pic>
        <p:nvPicPr>
          <p:cNvPr id="30726" name="Picture 6" descr="G:\CHAP12\FIGURES\FG12_12A.PCT"/>
          <p:cNvPicPr>
            <a:picLocks noChangeAspect="1" noChangeArrowheads="1"/>
          </p:cNvPicPr>
          <p:nvPr/>
        </p:nvPicPr>
        <p:blipFill>
          <a:blip r:embed="rId4" cstate="print"/>
          <a:srcRect l="9001" t="18854" r="41988" b="60989"/>
          <a:stretch>
            <a:fillRect/>
          </a:stretch>
        </p:blipFill>
        <p:spPr bwMode="auto">
          <a:xfrm>
            <a:off x="838200" y="228600"/>
            <a:ext cx="7467600" cy="2047875"/>
          </a:xfrm>
          <a:prstGeom prst="rect">
            <a:avLst/>
          </a:prstGeom>
          <a:noFill/>
        </p:spPr>
      </p:pic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876800" y="2286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  <p:bldP spid="307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219075"/>
            <a:ext cx="8016875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string is 32.0 cm long, and has a wave speed of 281.6 m/s.  Draw the first three modes of resonance.  Find for each mode 1. The wavelength, 2.  The frequency.  Hint v = f</a:t>
            </a:r>
            <a:r>
              <a:rPr lang="en-US" sz="2800">
                <a:sym typeface="Symbol" pitchFamily="18" charset="2"/>
              </a:rPr>
              <a:t></a:t>
            </a:r>
            <a:endParaRPr lang="en-US" sz="2800"/>
          </a:p>
        </p:txBody>
      </p:sp>
      <p:pic>
        <p:nvPicPr>
          <p:cNvPr id="31747" name="Picture 3" descr="G:\CHAP12\FIGURES\FG12_08.PCT"/>
          <p:cNvPicPr>
            <a:picLocks noChangeAspect="1" noChangeArrowheads="1"/>
          </p:cNvPicPr>
          <p:nvPr/>
        </p:nvPicPr>
        <p:blipFill>
          <a:blip r:embed="rId2" cstate="print"/>
          <a:srcRect l="17003" r="20984"/>
          <a:stretch>
            <a:fillRect/>
          </a:stretch>
        </p:blipFill>
        <p:spPr bwMode="auto">
          <a:xfrm>
            <a:off x="76200" y="1905000"/>
            <a:ext cx="4440238" cy="4775200"/>
          </a:xfrm>
          <a:prstGeom prst="rect">
            <a:avLst/>
          </a:prstGeom>
          <a:noFill/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495800" y="2260600"/>
            <a:ext cx="3946525" cy="822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.32 m = 2/4,  = .64 m, </a:t>
            </a:r>
          </a:p>
          <a:p>
            <a:r>
              <a:rPr lang="en-US">
                <a:sym typeface="Symbol" pitchFamily="18" charset="2"/>
              </a:rPr>
              <a:t>v = f, f = 281.6/.64 = 440 Hz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495800" y="3825875"/>
            <a:ext cx="3946525" cy="822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.32 m = 4/4,  = .32 m, </a:t>
            </a:r>
          </a:p>
          <a:p>
            <a:r>
              <a:rPr lang="en-US">
                <a:sym typeface="Symbol" pitchFamily="18" charset="2"/>
              </a:rPr>
              <a:t>v = f, f = 281.6/.32 = 880 Hz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495800" y="5426075"/>
            <a:ext cx="4792663" cy="822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.32 m = 6/4,  = .2133 m</a:t>
            </a:r>
          </a:p>
          <a:p>
            <a:r>
              <a:rPr lang="en-US">
                <a:sym typeface="Symbol" pitchFamily="18" charset="2"/>
              </a:rPr>
              <a:t>v = f, f = 281.6/ .2133 m = 1320 Hz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955925" y="1336675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Page 8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pV = nRT</a:t>
            </a:r>
          </a:p>
          <a:p>
            <a:r>
              <a:rPr lang="en-US" sz="3200"/>
              <a:t>p = 1.013 x 10</a:t>
            </a:r>
            <a:r>
              <a:rPr lang="en-US" sz="3200" baseline="30000"/>
              <a:t>5</a:t>
            </a:r>
            <a:r>
              <a:rPr lang="en-US" sz="3200"/>
              <a:t> Pa, n = 1.3, T = 273 K + 34 K,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58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.033 m</a:t>
            </a:r>
            <a:r>
              <a:rPr lang="en-US" sz="1200" baseline="30000">
                <a:sym typeface="Symbol" pitchFamily="18" charset="2"/>
              </a:rPr>
              <a:t>3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volume of 1.3 mol of N</a:t>
            </a:r>
            <a:r>
              <a:rPr lang="en-US" sz="3200" baseline="-25000"/>
              <a:t>2 </a:t>
            </a:r>
            <a:r>
              <a:rPr lang="en-US" sz="3200"/>
              <a:t>at 34 </a:t>
            </a:r>
            <a:r>
              <a:rPr lang="en-US" sz="3200" baseline="30000"/>
              <a:t>o</a:t>
            </a:r>
            <a:r>
              <a:rPr lang="en-US" sz="3200"/>
              <a:t>C, and 1.0 atm?  (1 atm = 1.013 x 10</a:t>
            </a:r>
            <a:r>
              <a:rPr lang="en-US" sz="3200" baseline="30000"/>
              <a:t>5</a:t>
            </a:r>
            <a:r>
              <a:rPr lang="en-US" sz="3200"/>
              <a:t> 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pV = nRT</a:t>
            </a:r>
          </a:p>
          <a:p>
            <a:r>
              <a:rPr lang="en-US" sz="3200"/>
              <a:t>(1.00)V = nR(283)</a:t>
            </a:r>
          </a:p>
          <a:p>
            <a:r>
              <a:rPr lang="en-US" sz="3200"/>
              <a:t>(1.15)V = nR(T??)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794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52.5 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 airtight drum at 1.00 atm and 10.0 </a:t>
            </a:r>
            <a:r>
              <a:rPr lang="en-US" sz="3200" baseline="30000"/>
              <a:t>o</a:t>
            </a:r>
            <a:r>
              <a:rPr lang="en-US" sz="3200"/>
              <a:t>C is heated until it reaches a pressure of 1.15 atm.  What is the new temperature in </a:t>
            </a:r>
            <a:r>
              <a:rPr lang="en-US" sz="3200" baseline="30000"/>
              <a:t>o</a:t>
            </a:r>
            <a:r>
              <a:rPr lang="en-US" sz="3200"/>
              <a:t>C? 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2528888"/>
            <a:ext cx="8763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Q = 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  <a:endParaRPr lang="en-US" sz="2000"/>
          </a:p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Q = 12,000 J, m = ??, c = 900. J </a:t>
            </a:r>
            <a:r>
              <a:rPr lang="en-US" sz="2800" baseline="30000"/>
              <a:t>o</a:t>
            </a:r>
            <a:r>
              <a:rPr lang="en-US" sz="2800"/>
              <a:t>C</a:t>
            </a:r>
            <a:r>
              <a:rPr lang="en-US" sz="2800" baseline="30000"/>
              <a:t>-1</a:t>
            </a:r>
            <a:r>
              <a:rPr lang="en-US" sz="2800"/>
              <a:t>kg</a:t>
            </a:r>
            <a:r>
              <a:rPr lang="en-US" sz="2800" baseline="30000"/>
              <a:t>-1</a:t>
            </a:r>
            <a:r>
              <a:rPr lang="en-US" sz="2800"/>
              <a:t>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T = 3.45 </a:t>
            </a:r>
            <a:r>
              <a:rPr lang="en-US" sz="2800" baseline="30000"/>
              <a:t>o</a:t>
            </a:r>
            <a:r>
              <a:rPr lang="en-US" sz="2800"/>
              <a:t>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3.9 kg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Anita Break notices that a chunk of Aluminium absorbs 12,000 J of heat while raising its temperature a mere 3.45 </a:t>
            </a:r>
            <a:r>
              <a:rPr lang="en-US" sz="3200" baseline="30000"/>
              <a:t>o</a:t>
            </a:r>
            <a:r>
              <a:rPr lang="en-US" sz="3200"/>
              <a:t>C   Of what mass is this chunk? (c = 900. J 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4114800"/>
            <a:ext cx="8763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Q = mL, power = work/time (= heat/time)</a:t>
            </a:r>
            <a:endParaRPr lang="en-US" sz="1800"/>
          </a:p>
          <a:p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Q = </a:t>
            </a:r>
            <a:r>
              <a:rPr lang="en-US" sz="3200"/>
              <a:t>??</a:t>
            </a:r>
            <a:r>
              <a:rPr lang="en-US" sz="3600"/>
              <a:t>, m = 12.0 kg, L = </a:t>
            </a:r>
            <a:r>
              <a:rPr lang="en-US" sz="2800">
                <a:sym typeface="Symbol" pitchFamily="18" charset="2"/>
              </a:rPr>
              <a:t>3.33 x 10</a:t>
            </a:r>
            <a:r>
              <a:rPr lang="en-US" sz="2800" baseline="30000">
                <a:sym typeface="Symbol" pitchFamily="18" charset="2"/>
              </a:rPr>
              <a:t>5 </a:t>
            </a:r>
            <a:r>
              <a:rPr lang="en-US" sz="3200"/>
              <a:t>J</a:t>
            </a:r>
            <a:r>
              <a:rPr lang="en-US" sz="3200" baseline="30000"/>
              <a:t>o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endParaRPr lang="en-US" sz="3600" baseline="30000"/>
          </a:p>
          <a:p>
            <a:r>
              <a:rPr lang="en-US" sz="3600"/>
              <a:t>3,996,000 J,   power = heat/time</a:t>
            </a:r>
          </a:p>
          <a:p>
            <a:r>
              <a:rPr lang="en-US" sz="3600"/>
              <a:t>heat = 3,996,000 J, power = 1500. J/s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09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2660 seconds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749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Aaron Alysis has a 1500. Watt heater.  What time will it take him to melt 12.0 kg of ice, assuming all of the heat goes into the water at 0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r>
              <a:rPr lang="en-US" sz="2800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H</a:t>
            </a:r>
            <a:r>
              <a:rPr lang="en-US" sz="2800" baseline="-25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O 			3.33 x 10</a:t>
            </a:r>
            <a:r>
              <a:rPr lang="en-US" sz="2800" baseline="30000">
                <a:sym typeface="Symbol" pitchFamily="18" charset="2"/>
              </a:rPr>
              <a:t>5</a:t>
            </a:r>
            <a:r>
              <a:rPr lang="en-US" sz="2800">
                <a:sym typeface="Symbol" pitchFamily="18" charset="2"/>
              </a:rPr>
              <a:t>		22.6 x 10</a:t>
            </a:r>
            <a:r>
              <a:rPr lang="en-US" sz="2800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Lead 			.25   x 10</a:t>
            </a:r>
            <a:r>
              <a:rPr lang="en-US" sz="2800" baseline="30000">
                <a:sym typeface="Symbol" pitchFamily="18" charset="2"/>
              </a:rPr>
              <a:t>5</a:t>
            </a:r>
            <a:r>
              <a:rPr lang="en-US" sz="2800">
                <a:sym typeface="Symbol" pitchFamily="18" charset="2"/>
              </a:rPr>
              <a:t>		8.7   x 10</a:t>
            </a:r>
            <a:r>
              <a:rPr lang="en-US" sz="2800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NH</a:t>
            </a:r>
            <a:r>
              <a:rPr lang="en-US" sz="2800" baseline="-25000">
                <a:sym typeface="Symbol" pitchFamily="18" charset="2"/>
              </a:rPr>
              <a:t>3</a:t>
            </a:r>
            <a:r>
              <a:rPr lang="en-US" sz="2800">
                <a:sym typeface="Symbol" pitchFamily="18" charset="2"/>
              </a:rPr>
              <a:t>			.33   x 10</a:t>
            </a:r>
            <a:r>
              <a:rPr lang="en-US" sz="2800" baseline="30000">
                <a:sym typeface="Symbol" pitchFamily="18" charset="2"/>
              </a:rPr>
              <a:t>5</a:t>
            </a:r>
            <a:r>
              <a:rPr lang="en-US" sz="2800">
                <a:sym typeface="Symbol" pitchFamily="18" charset="2"/>
              </a:rPr>
              <a:t>		1.37 x 10</a:t>
            </a:r>
            <a:r>
              <a:rPr lang="en-US" sz="2800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Black Elk leaves the diving board with an upward velocity.  The diving board is 15 m above the water, and he hits the water 3.2 seconds later.</a:t>
            </a:r>
          </a:p>
          <a:p>
            <a:r>
              <a:rPr lang="en-US" sz="3600"/>
              <a:t>b) What is his final velocity when he hits the water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37465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s = -15 m, u = 10.9925 m/s, v = ?, a = -9.8 m/s/s, t = 3.2 s</a:t>
            </a:r>
          </a:p>
          <a:p>
            <a:pPr eaLnBrk="0" hangingPunct="0"/>
            <a:r>
              <a:rPr lang="en-US" sz="2800"/>
              <a:t>use v = u + at</a:t>
            </a:r>
            <a:endParaRPr lang="en-US" sz="2800" baseline="30000"/>
          </a:p>
          <a:p>
            <a:pPr eaLnBrk="0" hangingPunct="0"/>
            <a:r>
              <a:rPr lang="en-US" sz="2800"/>
              <a:t>v = -20.3675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W = p </a:t>
            </a:r>
            <a:r>
              <a:rPr lang="en-US" sz="2800">
                <a:sym typeface="Symbol" pitchFamily="18" charset="2"/>
              </a:rPr>
              <a:t>V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p = 12,000 Pa, V = .500-.200 = .300</a:t>
            </a:r>
          </a:p>
          <a:p>
            <a:pPr eaLnBrk="0" hangingPunct="0"/>
            <a:r>
              <a:rPr lang="en-US" sz="2800">
                <a:sym typeface="Symbol" pitchFamily="18" charset="2"/>
              </a:rPr>
              <a:t>W = 3600 J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857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3600 J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Hugo First has a gas in a cylinder that expands from 200. liters to 500. liters at a pressure of 12 kPa.  What work did the gas do?  (1000 liters = 1 m</a:t>
            </a:r>
            <a:r>
              <a:rPr lang="en-US" sz="3200" baseline="30000"/>
              <a:t>3</a:t>
            </a:r>
            <a:r>
              <a:rPr lang="en-US" sz="3200"/>
              <a:t>,  1000 Pa = 1 kPa)</a:t>
            </a:r>
            <a:endParaRPr lang="en-US" sz="28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31067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efficiency =  </a:t>
            </a:r>
            <a:r>
              <a:rPr lang="en-US" sz="2800" u="sng"/>
              <a:t>Q</a:t>
            </a:r>
            <a:r>
              <a:rPr lang="en-US" sz="2800" baseline="-25000"/>
              <a:t>h</a:t>
            </a:r>
            <a:r>
              <a:rPr lang="en-US" sz="2800" u="sng" baseline="30000"/>
              <a:t> </a:t>
            </a:r>
            <a:r>
              <a:rPr lang="en-US" sz="2800" u="sng"/>
              <a:t>-</a:t>
            </a:r>
            <a:r>
              <a:rPr lang="en-US" sz="2800" u="sng" baseline="30000"/>
              <a:t> </a:t>
            </a:r>
            <a:r>
              <a:rPr lang="en-US" sz="2800" u="sng"/>
              <a:t>Q</a:t>
            </a:r>
            <a:r>
              <a:rPr lang="en-US" sz="2800" baseline="-25000"/>
              <a:t>c</a:t>
            </a:r>
            <a:endParaRPr lang="en-US" sz="2800"/>
          </a:p>
          <a:p>
            <a:pPr lvl="1"/>
            <a:r>
              <a:rPr lang="en-US" sz="2800"/>
              <a:t>	</a:t>
            </a:r>
            <a:r>
              <a:rPr lang="en-US" sz="2800" baseline="-25000"/>
              <a:t>	      </a:t>
            </a:r>
            <a:r>
              <a:rPr lang="en-US" sz="2800"/>
              <a:t>Q</a:t>
            </a:r>
            <a:r>
              <a:rPr lang="en-US" sz="2800" baseline="-25000"/>
              <a:t>h</a:t>
            </a:r>
          </a:p>
          <a:p>
            <a:pPr lvl="1"/>
            <a:endParaRPr lang="en-US" sz="2800"/>
          </a:p>
          <a:p>
            <a:pPr eaLnBrk="0" hangingPunct="0"/>
            <a:r>
              <a:rPr lang="en-US" sz="2800"/>
              <a:t>Q</a:t>
            </a:r>
            <a:r>
              <a:rPr lang="en-US" sz="2800" baseline="-25000"/>
              <a:t>h</a:t>
            </a:r>
            <a:r>
              <a:rPr lang="en-US" sz="2800" baseline="30000"/>
              <a:t> </a:t>
            </a:r>
            <a:r>
              <a:rPr lang="en-US" sz="2800"/>
              <a:t>-</a:t>
            </a:r>
            <a:r>
              <a:rPr lang="en-US" sz="2800" baseline="30000"/>
              <a:t> </a:t>
            </a:r>
            <a:r>
              <a:rPr lang="en-US" sz="2800"/>
              <a:t>Q</a:t>
            </a:r>
            <a:r>
              <a:rPr lang="en-US" sz="2800" baseline="-25000"/>
              <a:t>c</a:t>
            </a:r>
            <a:r>
              <a:rPr lang="en-US" sz="2800"/>
              <a:t> = W = 134 J, Q</a:t>
            </a:r>
            <a:r>
              <a:rPr lang="en-US" sz="2800" baseline="-25000"/>
              <a:t>c</a:t>
            </a:r>
            <a:r>
              <a:rPr lang="en-US" sz="2800"/>
              <a:t> = ???, Q</a:t>
            </a:r>
            <a:r>
              <a:rPr lang="en-US" sz="2800" baseline="-25000"/>
              <a:t>h</a:t>
            </a:r>
            <a:r>
              <a:rPr lang="en-US" sz="2800"/>
              <a:t> = ???, efficiency = .071429</a:t>
            </a:r>
          </a:p>
          <a:p>
            <a:pPr eaLnBrk="0" hangingPunct="0"/>
            <a:r>
              <a:rPr lang="en-US" sz="2800"/>
              <a:t>Q</a:t>
            </a:r>
            <a:r>
              <a:rPr lang="en-US" sz="2800" baseline="-25000"/>
              <a:t>h</a:t>
            </a:r>
            <a:r>
              <a:rPr lang="en-US" sz="2800"/>
              <a:t> = 1876 J, 1876 - 134 = Q</a:t>
            </a:r>
            <a:r>
              <a:rPr lang="en-US" sz="2800" baseline="-25000"/>
              <a:t>c</a:t>
            </a:r>
            <a:r>
              <a:rPr lang="en-US" sz="2800"/>
              <a:t> = 1742 J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827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1876 J, and 1742 is wasted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5288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Amanda Huggenkis operates a Sterling engine between the temperatures of 35 </a:t>
            </a:r>
            <a:r>
              <a:rPr lang="en-US" sz="3200" baseline="30000"/>
              <a:t>o</a:t>
            </a:r>
            <a:r>
              <a:rPr lang="en-US" sz="3200"/>
              <a:t>C and 13 </a:t>
            </a:r>
            <a:r>
              <a:rPr lang="en-US" sz="3200" baseline="30000"/>
              <a:t>o</a:t>
            </a:r>
            <a:r>
              <a:rPr lang="en-US" sz="3200"/>
              <a:t>C.  If the engine is to do 134 J of work, what heat must flow from the high temperature, and what heat is wasted?</a:t>
            </a:r>
          </a:p>
          <a:p>
            <a:r>
              <a:rPr lang="en-US" sz="3200"/>
              <a:t>Hint - we already know that efficiency = </a:t>
            </a:r>
            <a:r>
              <a:rPr lang="en-US" sz="2800"/>
              <a:t>.071429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Black Elk leaves the diving board with an upward velocity.  The diving board is 15 m above the water, and he hits the water 3.2 seconds later.</a:t>
            </a:r>
          </a:p>
          <a:p>
            <a:r>
              <a:rPr lang="en-US" sz="3600"/>
              <a:t>c) What is the maximum height above the diving board he rises to before coming down?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4281488"/>
            <a:ext cx="86868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s = ?, u = 10.9925 m/s, </a:t>
            </a:r>
            <a:r>
              <a:rPr lang="en-US" sz="3200" b="1"/>
              <a:t>v = 0</a:t>
            </a:r>
            <a:r>
              <a:rPr lang="en-US" sz="2800"/>
              <a:t>, a = -9.8 m/s/s, t = ?</a:t>
            </a:r>
          </a:p>
          <a:p>
            <a:pPr eaLnBrk="0" hangingPunct="0"/>
            <a:r>
              <a:rPr lang="en-US" sz="2800"/>
              <a:t>use v</a:t>
            </a:r>
            <a:r>
              <a:rPr lang="en-US" sz="2800" baseline="30000"/>
              <a:t>2</a:t>
            </a:r>
            <a:r>
              <a:rPr lang="en-US" sz="2800"/>
              <a:t> = u</a:t>
            </a:r>
            <a:r>
              <a:rPr lang="en-US" sz="2800" baseline="30000"/>
              <a:t>2</a:t>
            </a:r>
            <a:r>
              <a:rPr lang="en-US" sz="2800"/>
              <a:t> + 2as</a:t>
            </a:r>
            <a:endParaRPr lang="en-US" sz="2800" baseline="30000"/>
          </a:p>
          <a:p>
            <a:pPr eaLnBrk="0" hangingPunct="0"/>
            <a:r>
              <a:rPr lang="en-US" sz="2800"/>
              <a:t>s = 6.16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Black Elk leaves the diving board with an upward velocity.  The diving board is 15 m above the water, and he hits the water 3.2 seconds later.</a:t>
            </a:r>
          </a:p>
          <a:p>
            <a:r>
              <a:rPr lang="en-US" sz="3600"/>
              <a:t>d) What is his position at 3.1 seconds?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3746500"/>
            <a:ext cx="868680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s = ?, u = 10.9925 m/s, v = ?, a = -9.8 m/s/s, t = 3.1 s</a:t>
            </a:r>
          </a:p>
          <a:p>
            <a:pPr eaLnBrk="0" hangingPunct="0"/>
            <a:r>
              <a:rPr lang="en-US" sz="3600"/>
              <a:t>use s = ut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at</a:t>
            </a:r>
            <a:r>
              <a:rPr lang="en-US" sz="3600" baseline="30000"/>
              <a:t>2</a:t>
            </a:r>
          </a:p>
          <a:p>
            <a:pPr eaLnBrk="0" hangingPunct="0"/>
            <a:endParaRPr lang="en-US" sz="2800" baseline="30000"/>
          </a:p>
          <a:p>
            <a:pPr eaLnBrk="0" hangingPunct="0"/>
            <a:r>
              <a:rPr lang="en-US" sz="2800"/>
              <a:t>s = -13.0 m  (below the diving board - still about 2 m above the water)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Black Elk leaves the diving board with an upward velocity.  The diving board is 15 m above the water, and he hits the water 3.2 seconds later.</a:t>
            </a:r>
          </a:p>
          <a:p>
            <a:r>
              <a:rPr lang="en-US" sz="3200"/>
              <a:t>e) Draw position vs time and velocity vs time graphs of Black Elk’s motion while in the air.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0" y="3429000"/>
            <a:ext cx="8915400" cy="3200400"/>
            <a:chOff x="0" y="2160"/>
            <a:chExt cx="5616" cy="2016"/>
          </a:xfrm>
        </p:grpSpPr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480" y="2160"/>
              <a:ext cx="864" cy="172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288" y="192"/>
                </a:cxn>
                <a:cxn ang="0">
                  <a:pos x="864" y="1728"/>
                </a:cxn>
              </a:cxnLst>
              <a:rect l="0" t="0" r="r" b="b"/>
              <a:pathLst>
                <a:path w="864" h="1728">
                  <a:moveTo>
                    <a:pt x="0" y="576"/>
                  </a:moveTo>
                  <a:cubicBezTo>
                    <a:pt x="72" y="288"/>
                    <a:pt x="144" y="0"/>
                    <a:pt x="288" y="192"/>
                  </a:cubicBezTo>
                  <a:cubicBezTo>
                    <a:pt x="432" y="384"/>
                    <a:pt x="648" y="1056"/>
                    <a:pt x="864" y="1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0" y="2880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912" y="388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36" y="273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72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072" y="278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3024" y="2256"/>
              <a:ext cx="240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726" y="261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926" y="357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544" y="25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429000" y="2011363"/>
            <a:ext cx="26479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Page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124200" y="1717675"/>
            <a:ext cx="6019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2296</Words>
  <Application>Microsoft Office PowerPoint</Application>
  <PresentationFormat>On-screen Show (4:3)</PresentationFormat>
  <Paragraphs>363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Times New Roman</vt:lpstr>
      <vt:lpstr>Symbol</vt:lpstr>
      <vt:lpstr>Default Design</vt:lpstr>
      <vt:lpstr>Review for Spring Final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Spring Final</dc:title>
  <dc:creator>Tualatin Physics</dc:creator>
  <cp:lastModifiedBy>Murray, Christopher</cp:lastModifiedBy>
  <cp:revision>20</cp:revision>
  <dcterms:created xsi:type="dcterms:W3CDTF">2006-06-12T15:29:53Z</dcterms:created>
  <dcterms:modified xsi:type="dcterms:W3CDTF">2015-05-19T17:27:42Z</dcterms:modified>
</cp:coreProperties>
</file>