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9" r:id="rId2"/>
    <p:sldId id="282" r:id="rId3"/>
    <p:sldId id="285" r:id="rId4"/>
    <p:sldId id="284" r:id="rId5"/>
    <p:sldId id="260" r:id="rId6"/>
  </p:sldIdLst>
  <p:sldSz cx="9144000" cy="5715000" type="screen16x1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32" d="100"/>
          <a:sy n="132" d="100"/>
        </p:scale>
        <p:origin x="-1062" y="-90"/>
      </p:cViewPr>
      <p:guideLst>
        <p:guide orient="horz" pos="180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75355"/>
            <a:ext cx="7772400" cy="1225021"/>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238500"/>
            <a:ext cx="6400800" cy="14605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AB41A0C-0A2B-403B-A037-CCD7BF4A67C0}" type="datetimeFigureOut">
              <a:rPr lang="en-US" smtClean="0"/>
              <a:pPr/>
              <a:t>3/27/2024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8FD706-837E-497C-9C00-ACD6642637ED}"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AB41A0C-0A2B-403B-A037-CCD7BF4A67C0}" type="datetimeFigureOut">
              <a:rPr lang="en-US" smtClean="0"/>
              <a:pPr/>
              <a:t>3/27/2024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8FD706-837E-497C-9C00-ACD6642637E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28865"/>
            <a:ext cx="2057400" cy="4876271"/>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28865"/>
            <a:ext cx="6019800" cy="487627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AB41A0C-0A2B-403B-A037-CCD7BF4A67C0}" type="datetimeFigureOut">
              <a:rPr lang="en-US" smtClean="0"/>
              <a:pPr/>
              <a:t>3/27/2024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8FD706-837E-497C-9C00-ACD6642637E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AB41A0C-0A2B-403B-A037-CCD7BF4A67C0}" type="datetimeFigureOut">
              <a:rPr lang="en-US" smtClean="0"/>
              <a:pPr/>
              <a:t>3/27/2024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8FD706-837E-497C-9C00-ACD6642637ED}"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672417"/>
            <a:ext cx="7772400" cy="1135063"/>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422261"/>
            <a:ext cx="7772400" cy="1250156"/>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AB41A0C-0A2B-403B-A037-CCD7BF4A67C0}" type="datetimeFigureOut">
              <a:rPr lang="en-US" smtClean="0"/>
              <a:pPr/>
              <a:t>3/27/2024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8FD706-837E-497C-9C00-ACD6642637ED}"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333500"/>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333500"/>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AB41A0C-0A2B-403B-A037-CCD7BF4A67C0}" type="datetimeFigureOut">
              <a:rPr lang="en-US" smtClean="0"/>
              <a:pPr/>
              <a:t>3/27/2024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28FD706-837E-497C-9C00-ACD6642637ED}"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279261"/>
            <a:ext cx="4040188"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812396"/>
            <a:ext cx="4040188"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279261"/>
            <a:ext cx="4041775"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812396"/>
            <a:ext cx="4041775"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AB41A0C-0A2B-403B-A037-CCD7BF4A67C0}" type="datetimeFigureOut">
              <a:rPr lang="en-US" smtClean="0"/>
              <a:pPr/>
              <a:t>3/27/2024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28FD706-837E-497C-9C00-ACD6642637ED}"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AB41A0C-0A2B-403B-A037-CCD7BF4A67C0}" type="datetimeFigureOut">
              <a:rPr lang="en-US" smtClean="0"/>
              <a:pPr/>
              <a:t>3/27/2024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28FD706-837E-497C-9C00-ACD6642637E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AB41A0C-0A2B-403B-A037-CCD7BF4A67C0}" type="datetimeFigureOut">
              <a:rPr lang="en-US" smtClean="0"/>
              <a:pPr/>
              <a:t>3/27/2024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28FD706-837E-497C-9C00-ACD6642637E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27542"/>
            <a:ext cx="3008313" cy="968375"/>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27542"/>
            <a:ext cx="5111750" cy="487759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195917"/>
            <a:ext cx="3008313" cy="390921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AB41A0C-0A2B-403B-A037-CCD7BF4A67C0}" type="datetimeFigureOut">
              <a:rPr lang="en-US" smtClean="0"/>
              <a:pPr/>
              <a:t>3/27/2024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28FD706-837E-497C-9C00-ACD6642637ED}"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000500"/>
            <a:ext cx="5486400" cy="472282"/>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510646"/>
            <a:ext cx="5486400" cy="3429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472782"/>
            <a:ext cx="5486400" cy="6707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AB41A0C-0A2B-403B-A037-CCD7BF4A67C0}" type="datetimeFigureOut">
              <a:rPr lang="en-US" smtClean="0"/>
              <a:pPr/>
              <a:t>3/27/2024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28FD706-837E-497C-9C00-ACD6642637ED}"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28865"/>
            <a:ext cx="8229600" cy="9525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333500"/>
            <a:ext cx="8229600" cy="377163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5296959"/>
            <a:ext cx="2133600" cy="304271"/>
          </a:xfrm>
          <a:prstGeom prst="rect">
            <a:avLst/>
          </a:prstGeom>
        </p:spPr>
        <p:txBody>
          <a:bodyPr vert="horz" lIns="91440" tIns="45720" rIns="91440" bIns="45720" rtlCol="0" anchor="ctr"/>
          <a:lstStyle>
            <a:lvl1pPr algn="l">
              <a:defRPr sz="1200">
                <a:solidFill>
                  <a:schemeClr val="tx1">
                    <a:tint val="75000"/>
                  </a:schemeClr>
                </a:solidFill>
              </a:defRPr>
            </a:lvl1pPr>
          </a:lstStyle>
          <a:p>
            <a:fld id="{DAB41A0C-0A2B-403B-A037-CCD7BF4A67C0}" type="datetimeFigureOut">
              <a:rPr lang="en-US" smtClean="0"/>
              <a:pPr/>
              <a:t>3/27/2024</a:t>
            </a:fld>
            <a:endParaRPr lang="en-US"/>
          </a:p>
        </p:txBody>
      </p:sp>
      <p:sp>
        <p:nvSpPr>
          <p:cNvPr id="5" name="Footer Placeholder 4"/>
          <p:cNvSpPr>
            <a:spLocks noGrp="1"/>
          </p:cNvSpPr>
          <p:nvPr>
            <p:ph type="ftr" sz="quarter" idx="3"/>
          </p:nvPr>
        </p:nvSpPr>
        <p:spPr>
          <a:xfrm>
            <a:off x="3124200" y="5296959"/>
            <a:ext cx="2895600" cy="304271"/>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5296959"/>
            <a:ext cx="2133600" cy="304271"/>
          </a:xfrm>
          <a:prstGeom prst="rect">
            <a:avLst/>
          </a:prstGeom>
        </p:spPr>
        <p:txBody>
          <a:bodyPr vert="horz" lIns="91440" tIns="45720" rIns="91440" bIns="45720" rtlCol="0" anchor="ctr"/>
          <a:lstStyle>
            <a:lvl1pPr algn="r">
              <a:defRPr sz="1200">
                <a:solidFill>
                  <a:schemeClr val="tx1">
                    <a:tint val="75000"/>
                  </a:schemeClr>
                </a:solidFill>
              </a:defRPr>
            </a:lvl1pPr>
          </a:lstStyle>
          <a:p>
            <a:fld id="{228FD706-837E-497C-9C00-ACD6642637ED}"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t>FA12.2A</a:t>
            </a: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04800" y="266700"/>
            <a:ext cx="8610600" cy="1200329"/>
          </a:xfrm>
          <a:prstGeom prst="rect">
            <a:avLst/>
          </a:prstGeom>
          <a:noFill/>
        </p:spPr>
        <p:txBody>
          <a:bodyPr wrap="square" rtlCol="0">
            <a:spAutoFit/>
          </a:bodyPr>
          <a:lstStyle/>
          <a:p>
            <a:r>
              <a:rPr lang="en-US" dirty="0" smtClean="0"/>
              <a:t>3. </a:t>
            </a:r>
            <a:r>
              <a:rPr lang="en-US" dirty="0" smtClean="0"/>
              <a:t>A single slit with a diameter of 0.0215 mm is illuminated by 550 nm light.  What is the angle between the center of the central maximum, to the center of the first maximum on one side?</a:t>
            </a:r>
            <a:r>
              <a:rPr lang="en-US" dirty="0" smtClean="0"/>
              <a:t> (2.20</a:t>
            </a:r>
            <a:r>
              <a:rPr lang="en-US" baseline="30000" dirty="0" smtClean="0"/>
              <a:t>o</a:t>
            </a:r>
            <a:r>
              <a:rPr lang="en-US" dirty="0" smtClean="0"/>
              <a:t>)</a:t>
            </a:r>
            <a:endParaRPr lang="en-US" dirty="0" smtClean="0"/>
          </a:p>
          <a:p>
            <a:endParaRPr lang="en-US" dirty="0">
              <a:latin typeface="Times New Roman" pitchFamily="18" charset="0"/>
              <a:cs typeface="Times New Roman" pitchFamily="18" charset="0"/>
            </a:endParaRPr>
          </a:p>
        </p:txBody>
      </p:sp>
      <p:pic>
        <p:nvPicPr>
          <p:cNvPr id="4" name="Picture 3"/>
          <p:cNvPicPr/>
          <p:nvPr/>
        </p:nvPicPr>
        <p:blipFill>
          <a:blip r:embed="rId2" cstate="print"/>
          <a:srcRect/>
          <a:stretch>
            <a:fillRect/>
          </a:stretch>
        </p:blipFill>
        <p:spPr bwMode="auto">
          <a:xfrm>
            <a:off x="4724400" y="4457700"/>
            <a:ext cx="3699700" cy="477672"/>
          </a:xfrm>
          <a:prstGeom prst="rect">
            <a:avLst/>
          </a:prstGeom>
          <a:noFill/>
          <a:ln w="9525">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04800" y="266700"/>
            <a:ext cx="8610600" cy="1200329"/>
          </a:xfrm>
          <a:prstGeom prst="rect">
            <a:avLst/>
          </a:prstGeom>
          <a:noFill/>
        </p:spPr>
        <p:txBody>
          <a:bodyPr wrap="square" rtlCol="0">
            <a:spAutoFit/>
          </a:bodyPr>
          <a:lstStyle/>
          <a:p>
            <a:r>
              <a:rPr lang="en-US" dirty="0" smtClean="0"/>
              <a:t>4. </a:t>
            </a:r>
            <a:r>
              <a:rPr lang="en-US" dirty="0" smtClean="0"/>
              <a:t>A single slit has a diameter of 0.0450 mm and is illuminated by monochromatic light.  A screen 1.85 m away has a central maximum pattern that is 2.10 cm wide.  What is the wavelength of the light? (255 nm)</a:t>
            </a:r>
          </a:p>
          <a:p>
            <a:endParaRPr lang="en-US" dirty="0">
              <a:latin typeface="Times New Roman" pitchFamily="18" charset="0"/>
              <a:cs typeface="Times New Roman" pitchFamily="18" charset="0"/>
            </a:endParaRPr>
          </a:p>
        </p:txBody>
      </p:sp>
      <p:pic>
        <p:nvPicPr>
          <p:cNvPr id="6" name="Picture 5"/>
          <p:cNvPicPr/>
          <p:nvPr/>
        </p:nvPicPr>
        <p:blipFill>
          <a:blip r:embed="rId2" cstate="print"/>
          <a:srcRect/>
          <a:stretch>
            <a:fillRect/>
          </a:stretch>
        </p:blipFill>
        <p:spPr bwMode="auto">
          <a:xfrm>
            <a:off x="4724400" y="4457700"/>
            <a:ext cx="3699700" cy="477672"/>
          </a:xfrm>
          <a:prstGeom prst="rect">
            <a:avLst/>
          </a:prstGeom>
          <a:noFill/>
          <a:ln w="9525">
            <a:noFill/>
            <a:miter lim="800000"/>
            <a:headEnd/>
            <a:tailEnd/>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04800" y="266700"/>
            <a:ext cx="8610600" cy="923330"/>
          </a:xfrm>
          <a:prstGeom prst="rect">
            <a:avLst/>
          </a:prstGeom>
          <a:noFill/>
        </p:spPr>
        <p:txBody>
          <a:bodyPr wrap="square" rtlCol="0">
            <a:spAutoFit/>
          </a:bodyPr>
          <a:lstStyle/>
          <a:p>
            <a:r>
              <a:rPr lang="en-US" dirty="0" smtClean="0"/>
              <a:t>5. </a:t>
            </a:r>
            <a:r>
              <a:rPr lang="en-US" dirty="0" smtClean="0"/>
              <a:t>A diffraction grating has 2450 lines per cm.  It is illuminated by 632.8 nm light.  What angle separates the first order and the fifth order fringes</a:t>
            </a:r>
            <a:r>
              <a:rPr lang="en-US" dirty="0" smtClean="0"/>
              <a:t>? </a:t>
            </a:r>
            <a:r>
              <a:rPr lang="en-US" dirty="0" smtClean="0"/>
              <a:t>(</a:t>
            </a:r>
            <a:r>
              <a:rPr lang="en-US" dirty="0" smtClean="0"/>
              <a:t>41.9</a:t>
            </a:r>
            <a:r>
              <a:rPr lang="en-US" baseline="30000" dirty="0" smtClean="0"/>
              <a:t>o</a:t>
            </a:r>
            <a:r>
              <a:rPr lang="en-US" dirty="0" smtClean="0"/>
              <a:t>)</a:t>
            </a:r>
          </a:p>
          <a:p>
            <a:pPr marL="342900" indent="-342900">
              <a:buAutoNum type="arabicPeriod" startAt="4"/>
            </a:pPr>
            <a:endParaRPr lang="en-US" dirty="0">
              <a:latin typeface="Times New Roman" pitchFamily="18" charset="0"/>
              <a:cs typeface="Times New Roman" pitchFamily="18" charset="0"/>
            </a:endParaRPr>
          </a:p>
        </p:txBody>
      </p:sp>
      <p:pic>
        <p:nvPicPr>
          <p:cNvPr id="4" name="Picture 4"/>
          <p:cNvPicPr>
            <a:picLocks noChangeAspect="1" noChangeArrowheads="1"/>
          </p:cNvPicPr>
          <p:nvPr/>
        </p:nvPicPr>
        <p:blipFill>
          <a:blip r:embed="rId2" cstate="print"/>
          <a:srcRect/>
          <a:stretch>
            <a:fillRect/>
          </a:stretch>
        </p:blipFill>
        <p:spPr bwMode="auto">
          <a:xfrm>
            <a:off x="7162800" y="4914900"/>
            <a:ext cx="1785938" cy="569708"/>
          </a:xfrm>
          <a:prstGeom prst="rect">
            <a:avLst/>
          </a:prstGeom>
          <a:noFill/>
          <a:ln w="9525">
            <a:noFill/>
            <a:miter lim="800000"/>
            <a:headEnd/>
            <a:tailEnd/>
          </a:ln>
          <a:effec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04800" y="266700"/>
            <a:ext cx="8610600" cy="1477328"/>
          </a:xfrm>
          <a:prstGeom prst="rect">
            <a:avLst/>
          </a:prstGeom>
          <a:noFill/>
        </p:spPr>
        <p:txBody>
          <a:bodyPr wrap="square" rtlCol="0">
            <a:spAutoFit/>
          </a:bodyPr>
          <a:lstStyle/>
          <a:p>
            <a:r>
              <a:rPr lang="en-US" dirty="0" smtClean="0"/>
              <a:t>1-2: Two slits are separated by a distance of 0.112 mm and are illuminated by 512 nm light.  The interference pattern falls on a screen that is 4.80 m away.</a:t>
            </a:r>
          </a:p>
          <a:p>
            <a:r>
              <a:rPr lang="en-US" dirty="0" smtClean="0"/>
              <a:t>1. What distance separates the fringes on the screen? (2.19 cm)</a:t>
            </a:r>
          </a:p>
          <a:p>
            <a:r>
              <a:rPr lang="en-US" dirty="0" smtClean="0"/>
              <a:t>2. What is the angle between the central maximum and the third order maximum? 0.786</a:t>
            </a:r>
            <a:r>
              <a:rPr lang="en-US" baseline="30000" dirty="0" smtClean="0"/>
              <a:t>o</a:t>
            </a:r>
            <a:r>
              <a:rPr lang="en-US" dirty="0" smtClean="0"/>
              <a:t>)</a:t>
            </a:r>
          </a:p>
          <a:p>
            <a:endParaRPr lang="en-US" dirty="0">
              <a:latin typeface="Times New Roman" pitchFamily="18" charset="0"/>
              <a:cs typeface="Times New Roman" pitchFamily="18" charset="0"/>
            </a:endParaRPr>
          </a:p>
        </p:txBody>
      </p:sp>
      <p:pic>
        <p:nvPicPr>
          <p:cNvPr id="1027" name="Picture 3"/>
          <p:cNvPicPr>
            <a:picLocks noChangeAspect="1" noChangeArrowheads="1"/>
          </p:cNvPicPr>
          <p:nvPr/>
        </p:nvPicPr>
        <p:blipFill>
          <a:blip r:embed="rId2" cstate="print"/>
          <a:srcRect/>
          <a:stretch>
            <a:fillRect/>
          </a:stretch>
        </p:blipFill>
        <p:spPr bwMode="auto">
          <a:xfrm>
            <a:off x="7752976" y="2552700"/>
            <a:ext cx="1124324" cy="1000125"/>
          </a:xfrm>
          <a:prstGeom prst="rect">
            <a:avLst/>
          </a:prstGeom>
          <a:noFill/>
          <a:ln w="9525">
            <a:noFill/>
            <a:miter lim="800000"/>
            <a:headEnd/>
            <a:tailEnd/>
          </a:ln>
          <a:effectLst/>
        </p:spPr>
      </p:pic>
      <p:pic>
        <p:nvPicPr>
          <p:cNvPr id="1028" name="Picture 4"/>
          <p:cNvPicPr>
            <a:picLocks noChangeAspect="1" noChangeArrowheads="1"/>
          </p:cNvPicPr>
          <p:nvPr/>
        </p:nvPicPr>
        <p:blipFill>
          <a:blip r:embed="rId3" cstate="print"/>
          <a:srcRect/>
          <a:stretch>
            <a:fillRect/>
          </a:stretch>
        </p:blipFill>
        <p:spPr bwMode="auto">
          <a:xfrm>
            <a:off x="7162800" y="4152900"/>
            <a:ext cx="1785938" cy="569708"/>
          </a:xfrm>
          <a:prstGeom prst="rect">
            <a:avLst/>
          </a:prstGeom>
          <a:noFill/>
          <a:ln w="9525">
            <a:noFill/>
            <a:miter lim="800000"/>
            <a:headEnd/>
            <a:tailEnd/>
          </a:ln>
          <a:effectLst/>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a:maj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414</TotalTime>
  <Words>191</Words>
  <Application>Microsoft Office PowerPoint</Application>
  <PresentationFormat>On-screen Show (16:10)</PresentationFormat>
  <Paragraphs>7</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FA12.2A</vt:lpstr>
      <vt:lpstr>Slide 2</vt:lpstr>
      <vt:lpstr>Slide 3</vt:lpstr>
      <vt:lpstr>Slide 4</vt:lpstr>
      <vt:lpstr>Slide 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Chris Murray</dc:creator>
  <cp:lastModifiedBy>Chris Murray</cp:lastModifiedBy>
  <cp:revision>39</cp:revision>
  <dcterms:created xsi:type="dcterms:W3CDTF">2020-05-11T21:28:50Z</dcterms:created>
  <dcterms:modified xsi:type="dcterms:W3CDTF">2024-03-27T22:55:13Z</dcterms:modified>
</cp:coreProperties>
</file>