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60" r:id="rId3"/>
    <p:sldId id="261" r:id="rId4"/>
    <p:sldId id="262" r:id="rId5"/>
    <p:sldId id="263" r:id="rId6"/>
    <p:sldId id="280" r:id="rId7"/>
    <p:sldId id="264" r:id="rId8"/>
    <p:sldId id="265" r:id="rId9"/>
    <p:sldId id="266" r:id="rId10"/>
    <p:sldId id="267" r:id="rId11"/>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2" d="100"/>
          <a:sy n="132" d="100"/>
        </p:scale>
        <p:origin x="-1014" y="-90"/>
      </p:cViewPr>
      <p:guideLst>
        <p:guide orient="horz" pos="180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B41A0C-0A2B-403B-A037-CCD7BF4A67C0}"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B41A0C-0A2B-403B-A037-CCD7BF4A67C0}" type="datetimeFigureOut">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B41A0C-0A2B-403B-A037-CCD7BF4A67C0}" type="datetimeFigureOut">
              <a:rPr lang="en-US" smtClean="0"/>
              <a:pPr/>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B41A0C-0A2B-403B-A037-CCD7BF4A67C0}" type="datetimeFigureOut">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41A0C-0A2B-403B-A037-CCD7BF4A67C0}"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41A0C-0A2B-403B-A037-CCD7BF4A67C0}"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DAB41A0C-0A2B-403B-A037-CCD7BF4A67C0}" type="datetimeFigureOut">
              <a:rPr lang="en-US" smtClean="0"/>
              <a:pPr/>
              <a:t>5/12/2020</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228FD706-837E-497C-9C00-ACD6642637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Rayleigh Criterion: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200329"/>
          </a:xfrm>
          <a:prstGeom prst="rect">
            <a:avLst/>
          </a:prstGeom>
          <a:noFill/>
        </p:spPr>
        <p:txBody>
          <a:bodyPr wrap="square" rtlCol="0">
            <a:spAutoFit/>
          </a:bodyPr>
          <a:lstStyle/>
          <a:p>
            <a:r>
              <a:rPr lang="en-US" dirty="0" smtClean="0"/>
              <a:t>8. </a:t>
            </a:r>
            <a:r>
              <a:rPr lang="en-US" dirty="0" smtClean="0"/>
              <a:t>Unpolarized light falls on two polarizing filters that have their planes of polarization rotated 68.0</a:t>
            </a:r>
            <a:r>
              <a:rPr lang="en-US" baseline="30000" dirty="0" smtClean="0"/>
              <a:t>o</a:t>
            </a:r>
            <a:r>
              <a:rPr lang="en-US" dirty="0" smtClean="0"/>
              <a:t> from one another.  After the two filters, the intensity is 62.0 W m</a:t>
            </a:r>
            <a:r>
              <a:rPr lang="en-US" baseline="30000" dirty="0" smtClean="0"/>
              <a:t>-2</a:t>
            </a:r>
            <a:r>
              <a:rPr lang="en-US" dirty="0" smtClean="0"/>
              <a:t>.  What was the intensity before both filters? (884 W m</a:t>
            </a:r>
            <a:r>
              <a:rPr lang="en-US" baseline="30000" dirty="0" smtClean="0"/>
              <a:t>-2</a:t>
            </a:r>
            <a:r>
              <a:rPr lang="en-US" dirty="0" smtClean="0"/>
              <a:t>)</a:t>
            </a:r>
          </a:p>
          <a:p>
            <a:endParaRPr lang="en-US" dirty="0">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cstate="print"/>
          <a:srcRect/>
          <a:stretch>
            <a:fillRect/>
          </a:stretch>
        </p:blipFill>
        <p:spPr bwMode="auto">
          <a:xfrm>
            <a:off x="7162800" y="4457700"/>
            <a:ext cx="1843088" cy="540319"/>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200329"/>
          </a:xfrm>
          <a:prstGeom prst="rect">
            <a:avLst/>
          </a:prstGeom>
          <a:noFill/>
        </p:spPr>
        <p:txBody>
          <a:bodyPr wrap="square" rtlCol="0">
            <a:spAutoFit/>
          </a:bodyPr>
          <a:lstStyle/>
          <a:p>
            <a:r>
              <a:rPr lang="en-US" dirty="0" smtClean="0">
                <a:latin typeface="Times New Roman" pitchFamily="18" charset="0"/>
                <a:cs typeface="Times New Roman" pitchFamily="18" charset="0"/>
              </a:rPr>
              <a:t>1. What is the smallest angle that can be resolved by the Karl G. </a:t>
            </a:r>
            <a:r>
              <a:rPr lang="en-US" dirty="0" err="1" smtClean="0">
                <a:latin typeface="Times New Roman" pitchFamily="18" charset="0"/>
                <a:cs typeface="Times New Roman" pitchFamily="18" charset="0"/>
              </a:rPr>
              <a:t>Jansky</a:t>
            </a:r>
            <a:r>
              <a:rPr lang="en-US" dirty="0" smtClean="0">
                <a:latin typeface="Times New Roman" pitchFamily="18" charset="0"/>
                <a:cs typeface="Times New Roman" pitchFamily="18" charset="0"/>
              </a:rPr>
              <a:t> Very Large Array in New Mexico?  It has a possible aperture of 42 km, and uses a wavelength of 0.6 cm.  (2x10</a:t>
            </a:r>
            <a:r>
              <a:rPr lang="en-US" baseline="30000" dirty="0" smtClean="0">
                <a:latin typeface="Times New Roman" pitchFamily="18" charset="0"/>
                <a:cs typeface="Times New Roman" pitchFamily="18" charset="0"/>
              </a:rPr>
              <a:t>-7</a:t>
            </a:r>
            <a:r>
              <a:rPr lang="en-US" dirty="0" smtClean="0">
                <a:latin typeface="Times New Roman" pitchFamily="18" charset="0"/>
                <a:cs typeface="Times New Roman" pitchFamily="18" charset="0"/>
              </a:rPr>
              <a:t> radians)</a:t>
            </a:r>
          </a:p>
          <a:p>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srcRect/>
          <a:stretch>
            <a:fillRect/>
          </a:stretch>
        </p:blipFill>
        <p:spPr bwMode="auto">
          <a:xfrm>
            <a:off x="7467600" y="4533900"/>
            <a:ext cx="1309688" cy="73838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923330"/>
          </a:xfrm>
          <a:prstGeom prst="rect">
            <a:avLst/>
          </a:prstGeom>
          <a:noFill/>
        </p:spPr>
        <p:txBody>
          <a:bodyPr wrap="square" rtlCol="0">
            <a:spAutoFit/>
          </a:bodyPr>
          <a:lstStyle/>
          <a:p>
            <a:r>
              <a:rPr lang="en-US" dirty="0" smtClean="0"/>
              <a:t>2. What size radar (λ = 1.2 cm) dish could resolve an aircraft that subtends an angle of 0.14</a:t>
            </a:r>
            <a:r>
              <a:rPr lang="en-US" baseline="30000" dirty="0" smtClean="0"/>
              <a:t>o</a:t>
            </a:r>
            <a:r>
              <a:rPr lang="en-US" dirty="0" smtClean="0"/>
              <a:t> (Convert that angle to radians) (6.0 m)</a:t>
            </a:r>
          </a:p>
          <a:p>
            <a:endParaRPr lang="en-US" dirty="0">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cstate="print"/>
          <a:srcRect/>
          <a:stretch>
            <a:fillRect/>
          </a:stretch>
        </p:blipFill>
        <p:spPr bwMode="auto">
          <a:xfrm>
            <a:off x="7467600" y="4533900"/>
            <a:ext cx="1309688" cy="738384"/>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200329"/>
          </a:xfrm>
          <a:prstGeom prst="rect">
            <a:avLst/>
          </a:prstGeom>
          <a:noFill/>
        </p:spPr>
        <p:txBody>
          <a:bodyPr wrap="square" rtlCol="0">
            <a:spAutoFit/>
          </a:bodyPr>
          <a:lstStyle/>
          <a:p>
            <a:r>
              <a:rPr lang="en-US" dirty="0" smtClean="0"/>
              <a:t>3. A spotting telescope has an aperture of 0.102 m and uses visible light (use 550. nm as the wavelength).  What is its minimum resolution angle?  What minimum size object can it resolve at a distance of 400. m?  (6.58x10</a:t>
            </a:r>
            <a:r>
              <a:rPr lang="en-US" baseline="30000" dirty="0" smtClean="0"/>
              <a:t>-6</a:t>
            </a:r>
            <a:r>
              <a:rPr lang="en-US" dirty="0" smtClean="0"/>
              <a:t> </a:t>
            </a:r>
            <a:r>
              <a:rPr lang="en-US" dirty="0" err="1" smtClean="0"/>
              <a:t>rad</a:t>
            </a:r>
            <a:r>
              <a:rPr lang="en-US" dirty="0" smtClean="0"/>
              <a:t>, 2.63 mm)</a:t>
            </a:r>
          </a:p>
          <a:p>
            <a:endParaRPr lang="en-US" dirty="0">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cstate="print"/>
          <a:srcRect/>
          <a:stretch>
            <a:fillRect/>
          </a:stretch>
        </p:blipFill>
        <p:spPr bwMode="auto">
          <a:xfrm>
            <a:off x="7467600" y="4533900"/>
            <a:ext cx="1309688" cy="738384"/>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2031325"/>
          </a:xfrm>
          <a:prstGeom prst="rect">
            <a:avLst/>
          </a:prstGeom>
          <a:noFill/>
        </p:spPr>
        <p:txBody>
          <a:bodyPr wrap="square" rtlCol="0">
            <a:spAutoFit/>
          </a:bodyPr>
          <a:lstStyle/>
          <a:p>
            <a:r>
              <a:rPr lang="en-US" dirty="0" smtClean="0"/>
              <a:t>4. Looney Tunes who deny that the moon landing ever happened say that the Hubble could have been used to take pictures of the landing stages left behind by the Apollo missions.  The landing stage was 9.4 meters wide, the moon is 384.4 million meters away, and the aperture of the Hubble is 0.305 m.  Use 550 nm as the wavelength.  Can the Hubble resolve an object that size on the moon?  What is the minimum size it can resolve? (No, the angle is about 100x too small.  846 m)</a:t>
            </a:r>
          </a:p>
          <a:p>
            <a:endParaRPr lang="en-US" dirty="0">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cstate="print"/>
          <a:srcRect/>
          <a:stretch>
            <a:fillRect/>
          </a:stretch>
        </p:blipFill>
        <p:spPr bwMode="auto">
          <a:xfrm>
            <a:off x="7467600" y="4533900"/>
            <a:ext cx="1309688" cy="738384"/>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Polarization</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477328"/>
          </a:xfrm>
          <a:prstGeom prst="rect">
            <a:avLst/>
          </a:prstGeom>
          <a:noFill/>
        </p:spPr>
        <p:txBody>
          <a:bodyPr wrap="square" rtlCol="0">
            <a:spAutoFit/>
          </a:bodyPr>
          <a:lstStyle/>
          <a:p>
            <a:r>
              <a:rPr lang="en-US" dirty="0" smtClean="0"/>
              <a:t>5. </a:t>
            </a:r>
            <a:r>
              <a:rPr lang="en-US" dirty="0" smtClean="0"/>
              <a:t>Vertically polarized light with an intensity of 430. W m</a:t>
            </a:r>
            <a:r>
              <a:rPr lang="en-US" baseline="30000" dirty="0" smtClean="0"/>
              <a:t>-2</a:t>
            </a:r>
            <a:r>
              <a:rPr lang="en-US" dirty="0" smtClean="0"/>
              <a:t> falls upon a perfect polarizing filter that makes an angle of 17.0</a:t>
            </a:r>
            <a:r>
              <a:rPr lang="en-US" baseline="30000" dirty="0" smtClean="0"/>
              <a:t>o</a:t>
            </a:r>
            <a:r>
              <a:rPr lang="en-US" dirty="0" smtClean="0"/>
              <a:t> with the vertical.  </a:t>
            </a:r>
          </a:p>
          <a:p>
            <a:r>
              <a:rPr lang="en-US" dirty="0" smtClean="0"/>
              <a:t>a. What is the intensity of the light after the filter? (393 W m</a:t>
            </a:r>
            <a:r>
              <a:rPr lang="en-US" baseline="30000" dirty="0" smtClean="0"/>
              <a:t>-2</a:t>
            </a:r>
            <a:r>
              <a:rPr lang="en-US" dirty="0" smtClean="0"/>
              <a:t>)</a:t>
            </a:r>
          </a:p>
          <a:p>
            <a:r>
              <a:rPr lang="en-US" dirty="0" smtClean="0"/>
              <a:t>b. At what angle would the intensity be 54.0 W m</a:t>
            </a:r>
            <a:r>
              <a:rPr lang="en-US" baseline="30000" dirty="0" smtClean="0"/>
              <a:t>-2</a:t>
            </a:r>
            <a:r>
              <a:rPr lang="en-US" dirty="0" smtClean="0"/>
              <a:t>? (69.2</a:t>
            </a:r>
            <a:r>
              <a:rPr lang="en-US" baseline="30000" dirty="0" smtClean="0"/>
              <a:t>o</a:t>
            </a:r>
            <a:r>
              <a:rPr lang="en-US" dirty="0" smtClean="0"/>
              <a:t>)</a:t>
            </a:r>
          </a:p>
          <a:p>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7162800" y="4457700"/>
            <a:ext cx="1843088" cy="540319"/>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200329"/>
          </a:xfrm>
          <a:prstGeom prst="rect">
            <a:avLst/>
          </a:prstGeom>
          <a:noFill/>
        </p:spPr>
        <p:txBody>
          <a:bodyPr wrap="square" rtlCol="0">
            <a:spAutoFit/>
          </a:bodyPr>
          <a:lstStyle/>
          <a:p>
            <a:r>
              <a:rPr lang="en-US" dirty="0" smtClean="0"/>
              <a:t>6. </a:t>
            </a:r>
            <a:r>
              <a:rPr lang="en-US" dirty="0" smtClean="0"/>
              <a:t>Vertically polarized light strikes a filter that makes an angle of 48.0</a:t>
            </a:r>
            <a:r>
              <a:rPr lang="en-US" baseline="30000" dirty="0" smtClean="0"/>
              <a:t>o</a:t>
            </a:r>
            <a:r>
              <a:rPr lang="en-US" dirty="0" smtClean="0"/>
              <a:t> with the vertical.  After the filter the intensity is 102 W m</a:t>
            </a:r>
            <a:r>
              <a:rPr lang="en-US" baseline="30000" dirty="0" smtClean="0"/>
              <a:t>-2</a:t>
            </a:r>
            <a:r>
              <a:rPr lang="en-US" dirty="0" smtClean="0"/>
              <a:t>.  What was the intensity before the filter? (228 W m</a:t>
            </a:r>
            <a:r>
              <a:rPr lang="en-US" baseline="30000" dirty="0" smtClean="0"/>
              <a:t>-2</a:t>
            </a:r>
            <a:r>
              <a:rPr lang="en-US" dirty="0" smtClean="0"/>
              <a:t>)</a:t>
            </a:r>
          </a:p>
          <a:p>
            <a:endParaRPr lang="en-US"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cstate="print"/>
          <a:srcRect/>
          <a:stretch>
            <a:fillRect/>
          </a:stretch>
        </p:blipFill>
        <p:spPr bwMode="auto">
          <a:xfrm>
            <a:off x="7162800" y="4457700"/>
            <a:ext cx="1843088" cy="540319"/>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2308324"/>
          </a:xfrm>
          <a:prstGeom prst="rect">
            <a:avLst/>
          </a:prstGeom>
          <a:noFill/>
        </p:spPr>
        <p:txBody>
          <a:bodyPr wrap="square" rtlCol="0">
            <a:spAutoFit/>
          </a:bodyPr>
          <a:lstStyle/>
          <a:p>
            <a:r>
              <a:rPr lang="en-US" dirty="0" smtClean="0"/>
              <a:t>7. </a:t>
            </a:r>
            <a:r>
              <a:rPr lang="en-US" dirty="0" smtClean="0"/>
              <a:t>Unpolarized light with an intensity of 200. W m</a:t>
            </a:r>
            <a:r>
              <a:rPr lang="en-US" baseline="30000" dirty="0" smtClean="0"/>
              <a:t>-2</a:t>
            </a:r>
            <a:r>
              <a:rPr lang="en-US" dirty="0" smtClean="0"/>
              <a:t> falls upon a vertical polarizer that is 100% efficient.  Behind that filter is another polarizing filter that has been rotated so its plane of polarization makes a 34.0</a:t>
            </a:r>
            <a:r>
              <a:rPr lang="en-US" baseline="30000" dirty="0" smtClean="0"/>
              <a:t>o</a:t>
            </a:r>
            <a:r>
              <a:rPr lang="en-US" dirty="0" smtClean="0"/>
              <a:t> angle with the vertical.</a:t>
            </a:r>
          </a:p>
          <a:p>
            <a:r>
              <a:rPr lang="en-US" dirty="0" smtClean="0"/>
              <a:t>a. What is the intensity after the first filter? (100. W m</a:t>
            </a:r>
            <a:r>
              <a:rPr lang="en-US" baseline="30000" dirty="0" smtClean="0"/>
              <a:t>-2</a:t>
            </a:r>
            <a:r>
              <a:rPr lang="en-US" dirty="0" smtClean="0"/>
              <a:t>)</a:t>
            </a:r>
          </a:p>
          <a:p>
            <a:r>
              <a:rPr lang="en-US" dirty="0" smtClean="0"/>
              <a:t>b. What is the intensity after the second filter? (68.7 W m</a:t>
            </a:r>
            <a:r>
              <a:rPr lang="en-US" baseline="30000" dirty="0" smtClean="0"/>
              <a:t>-2</a:t>
            </a:r>
            <a:r>
              <a:rPr lang="en-US" dirty="0" smtClean="0"/>
              <a:t>)</a:t>
            </a:r>
          </a:p>
          <a:p>
            <a:r>
              <a:rPr lang="en-US" dirty="0" smtClean="0"/>
              <a:t>c. What angle of rotation would you need to reduce the transmitted intensity to 50.0 W m</a:t>
            </a:r>
            <a:r>
              <a:rPr lang="en-US" baseline="30000" dirty="0" smtClean="0"/>
              <a:t>-2</a:t>
            </a:r>
            <a:r>
              <a:rPr lang="en-US" dirty="0" smtClean="0"/>
              <a:t>? (45.0</a:t>
            </a:r>
            <a:r>
              <a:rPr lang="en-US" baseline="30000" dirty="0" smtClean="0"/>
              <a:t>o</a:t>
            </a:r>
            <a:r>
              <a:rPr lang="en-US" dirty="0" smtClean="0"/>
              <a:t>)</a:t>
            </a:r>
          </a:p>
          <a:p>
            <a:endParaRPr lang="en-US" dirty="0">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cstate="print"/>
          <a:srcRect/>
          <a:stretch>
            <a:fillRect/>
          </a:stretch>
        </p:blipFill>
        <p:spPr bwMode="auto">
          <a:xfrm>
            <a:off x="7162800" y="4457700"/>
            <a:ext cx="1843088" cy="540319"/>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489</Words>
  <Application>Microsoft Office PowerPoint</Application>
  <PresentationFormat>On-screen Show (16:10)</PresentationFormat>
  <Paragraphs>15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Rayleigh Criterion:</vt:lpstr>
      <vt:lpstr>Slide 2</vt:lpstr>
      <vt:lpstr>Slide 3</vt:lpstr>
      <vt:lpstr>Slide 4</vt:lpstr>
      <vt:lpstr>Slide 5</vt:lpstr>
      <vt:lpstr>Polarization</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Murray</dc:creator>
  <cp:lastModifiedBy>Chris Murray</cp:lastModifiedBy>
  <cp:revision>12</cp:revision>
  <dcterms:created xsi:type="dcterms:W3CDTF">2020-05-11T21:28:50Z</dcterms:created>
  <dcterms:modified xsi:type="dcterms:W3CDTF">2020-05-12T21:07:47Z</dcterms:modified>
</cp:coreProperties>
</file>