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0" r:id="rId3"/>
    <p:sldId id="261" r:id="rId4"/>
    <p:sldId id="262" r:id="rId5"/>
    <p:sldId id="263" r:id="rId6"/>
    <p:sldId id="264" r:id="rId7"/>
    <p:sldId id="265" r:id="rId8"/>
    <p:sldId id="258" r:id="rId9"/>
    <p:sldId id="259" r:id="rId10"/>
    <p:sldId id="257" r:id="rId11"/>
    <p:sldId id="256" r:id="rId12"/>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014" y="-90"/>
      </p:cViewPr>
      <p:guideLst>
        <p:guide orient="horz" pos="180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B41A0C-0A2B-403B-A037-CCD7BF4A67C0}"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B41A0C-0A2B-403B-A037-CCD7BF4A67C0}"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41A0C-0A2B-403B-A037-CCD7BF4A67C0}"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DAB41A0C-0A2B-403B-A037-CCD7BF4A67C0}" type="datetimeFigureOut">
              <a:rPr lang="en-US" smtClean="0"/>
              <a:pPr/>
              <a:t>5/12/2020</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28FD706-837E-497C-9C00-ACD6642637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42900"/>
            <a:ext cx="8534400" cy="1754326"/>
          </a:xfrm>
          <a:prstGeom prst="rect">
            <a:avLst/>
          </a:prstGeom>
          <a:noFill/>
        </p:spPr>
        <p:txBody>
          <a:bodyPr wrap="square" rtlCol="0">
            <a:spAutoFit/>
          </a:bodyPr>
          <a:lstStyle/>
          <a:p>
            <a:r>
              <a:rPr lang="en-US" dirty="0" smtClean="0">
                <a:latin typeface="Times New Roman" pitchFamily="18" charset="0"/>
                <a:cs typeface="Times New Roman" pitchFamily="18" charset="0"/>
              </a:rPr>
              <a:t>0. Sound travels at 1498 m/s in water, and 343 m/s in the air.  An explosion occurs on the surface of the water 1250 m away.  What time does it take the sound to reach you in the air?  What time does it take the sound to reach you in the water?  What amount of time separates the arrival of the sound in the water and in the air? </a:t>
            </a:r>
          </a:p>
          <a:p>
            <a:r>
              <a:rPr lang="en-US" dirty="0" smtClean="0">
                <a:latin typeface="Times New Roman" pitchFamily="18" charset="0"/>
                <a:cs typeface="Times New Roman" pitchFamily="18" charset="0"/>
              </a:rPr>
              <a:t>(Air: 3.644 s, Water: 0.834 s, Difference: 2.81 s)</a:t>
            </a:r>
          </a:p>
          <a:p>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2600" y="1460500"/>
            <a:ext cx="2667000" cy="1714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905001" y="2159000"/>
            <a:ext cx="989373" cy="369332"/>
          </a:xfrm>
          <a:prstGeom prst="rect">
            <a:avLst/>
          </a:prstGeom>
          <a:noFill/>
        </p:spPr>
        <p:txBody>
          <a:bodyPr wrap="none" rtlCol="0">
            <a:spAutoFit/>
          </a:bodyPr>
          <a:lstStyle/>
          <a:p>
            <a:r>
              <a:rPr lang="en-US" dirty="0" smtClean="0"/>
              <a:t>n = 1.57 </a:t>
            </a:r>
            <a:endParaRPr lang="en-US" dirty="0"/>
          </a:p>
        </p:txBody>
      </p:sp>
      <p:cxnSp>
        <p:nvCxnSpPr>
          <p:cNvPr id="7" name="Straight Connector 6"/>
          <p:cNvCxnSpPr>
            <a:endCxn id="3" idx="0"/>
          </p:cNvCxnSpPr>
          <p:nvPr/>
        </p:nvCxnSpPr>
        <p:spPr>
          <a:xfrm>
            <a:off x="1981200" y="317500"/>
            <a:ext cx="1104900" cy="1143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819401" y="381000"/>
            <a:ext cx="989373" cy="369332"/>
          </a:xfrm>
          <a:prstGeom prst="rect">
            <a:avLst/>
          </a:prstGeom>
          <a:noFill/>
        </p:spPr>
        <p:txBody>
          <a:bodyPr wrap="none" rtlCol="0">
            <a:spAutoFit/>
          </a:bodyPr>
          <a:lstStyle/>
          <a:p>
            <a:r>
              <a:rPr lang="en-US" dirty="0" smtClean="0"/>
              <a:t>n = 1.00 </a:t>
            </a:r>
            <a:endParaRPr lang="en-US" dirty="0"/>
          </a:p>
        </p:txBody>
      </p:sp>
      <p:cxnSp>
        <p:nvCxnSpPr>
          <p:cNvPr id="9" name="Straight Connector 8"/>
          <p:cNvCxnSpPr/>
          <p:nvPr/>
        </p:nvCxnSpPr>
        <p:spPr>
          <a:xfrm>
            <a:off x="3097042" y="1478735"/>
            <a:ext cx="560559" cy="16962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59488" y="3175000"/>
            <a:ext cx="1104900" cy="1143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rot="15828268">
            <a:off x="2772515" y="1254455"/>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1752601" y="1143000"/>
            <a:ext cx="1048685" cy="369332"/>
          </a:xfrm>
          <a:prstGeom prst="rect">
            <a:avLst/>
          </a:prstGeom>
          <a:noFill/>
        </p:spPr>
        <p:txBody>
          <a:bodyPr wrap="none" rtlCol="0">
            <a:spAutoFit/>
          </a:bodyPr>
          <a:lstStyle/>
          <a:p>
            <a:r>
              <a:rPr lang="el-GR" dirty="0" smtClean="0"/>
              <a:t>ϴ</a:t>
            </a:r>
            <a:r>
              <a:rPr lang="en-US" dirty="0" smtClean="0"/>
              <a:t> = 51.1</a:t>
            </a:r>
            <a:r>
              <a:rPr lang="en-US" baseline="30000" dirty="0" smtClean="0"/>
              <a:t>o</a:t>
            </a:r>
            <a:endParaRPr lang="en-US" baseline="30000" dirty="0"/>
          </a:p>
        </p:txBody>
      </p:sp>
      <p:sp>
        <p:nvSpPr>
          <p:cNvPr id="14" name="Arc 13"/>
          <p:cNvSpPr/>
          <p:nvPr/>
        </p:nvSpPr>
        <p:spPr>
          <a:xfrm rot="5136517">
            <a:off x="2999581" y="1298443"/>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276601" y="1651000"/>
            <a:ext cx="665567" cy="369332"/>
          </a:xfrm>
          <a:prstGeom prst="rect">
            <a:avLst/>
          </a:prstGeom>
          <a:noFill/>
        </p:spPr>
        <p:txBody>
          <a:bodyPr wrap="none" rtlCol="0">
            <a:spAutoFit/>
          </a:bodyPr>
          <a:lstStyle/>
          <a:p>
            <a:r>
              <a:rPr lang="el-GR" dirty="0" smtClean="0"/>
              <a:t>ϴ</a:t>
            </a:r>
            <a:r>
              <a:rPr lang="en-US" dirty="0" smtClean="0"/>
              <a:t> = ?</a:t>
            </a:r>
            <a:endParaRPr lang="en-US" baseline="30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1676400" y="762000"/>
            <a:ext cx="2209800" cy="2476500"/>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90601" y="2095500"/>
            <a:ext cx="989373" cy="369332"/>
          </a:xfrm>
          <a:prstGeom prst="rect">
            <a:avLst/>
          </a:prstGeom>
          <a:noFill/>
        </p:spPr>
        <p:txBody>
          <a:bodyPr wrap="none" rtlCol="0">
            <a:spAutoFit/>
          </a:bodyPr>
          <a:lstStyle/>
          <a:p>
            <a:r>
              <a:rPr lang="en-US" dirty="0" smtClean="0"/>
              <a:t>n = 1.00 </a:t>
            </a:r>
            <a:endParaRPr lang="en-US" dirty="0"/>
          </a:p>
        </p:txBody>
      </p:sp>
      <p:sp>
        <p:nvSpPr>
          <p:cNvPr id="6" name="TextBox 5"/>
          <p:cNvSpPr txBox="1"/>
          <p:nvPr/>
        </p:nvSpPr>
        <p:spPr>
          <a:xfrm>
            <a:off x="2286001" y="2794000"/>
            <a:ext cx="989373" cy="369332"/>
          </a:xfrm>
          <a:prstGeom prst="rect">
            <a:avLst/>
          </a:prstGeom>
          <a:noFill/>
        </p:spPr>
        <p:txBody>
          <a:bodyPr wrap="none" rtlCol="0">
            <a:spAutoFit/>
          </a:bodyPr>
          <a:lstStyle/>
          <a:p>
            <a:r>
              <a:rPr lang="en-US" dirty="0" smtClean="0"/>
              <a:t>n = 1.50 </a:t>
            </a:r>
            <a:endParaRPr lang="en-US" dirty="0"/>
          </a:p>
        </p:txBody>
      </p:sp>
      <p:sp>
        <p:nvSpPr>
          <p:cNvPr id="7" name="Arc 6"/>
          <p:cNvSpPr/>
          <p:nvPr/>
        </p:nvSpPr>
        <p:spPr>
          <a:xfrm rot="8075087">
            <a:off x="2648386" y="804289"/>
            <a:ext cx="254000" cy="3048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3124201" y="825500"/>
            <a:ext cx="1048685" cy="369332"/>
          </a:xfrm>
          <a:prstGeom prst="rect">
            <a:avLst/>
          </a:prstGeom>
          <a:noFill/>
        </p:spPr>
        <p:txBody>
          <a:bodyPr wrap="none" rtlCol="0">
            <a:spAutoFit/>
          </a:bodyPr>
          <a:lstStyle/>
          <a:p>
            <a:r>
              <a:rPr lang="el-GR" dirty="0" smtClean="0"/>
              <a:t>ϴ</a:t>
            </a:r>
            <a:r>
              <a:rPr lang="en-US" dirty="0" smtClean="0"/>
              <a:t> = 40.8</a:t>
            </a:r>
            <a:r>
              <a:rPr lang="en-US" baseline="30000" dirty="0" smtClean="0"/>
              <a:t>o</a:t>
            </a:r>
            <a:endParaRPr lang="en-US" baseline="30000" dirty="0"/>
          </a:p>
        </p:txBody>
      </p:sp>
      <p:cxnSp>
        <p:nvCxnSpPr>
          <p:cNvPr id="10" name="Straight Connector 9"/>
          <p:cNvCxnSpPr/>
          <p:nvPr/>
        </p:nvCxnSpPr>
        <p:spPr>
          <a:xfrm>
            <a:off x="457200" y="1714500"/>
            <a:ext cx="1905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 y="266700"/>
            <a:ext cx="8846425" cy="20574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52400" y="190500"/>
            <a:ext cx="8679109" cy="1676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57200" y="342900"/>
            <a:ext cx="2266950" cy="23717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609600" y="495300"/>
            <a:ext cx="2171700" cy="23526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228600" y="342900"/>
            <a:ext cx="2286000" cy="23241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52400" y="266700"/>
            <a:ext cx="7924800" cy="372402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2600" y="1460500"/>
            <a:ext cx="2667000" cy="1714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905001" y="2159000"/>
            <a:ext cx="688009" cy="369332"/>
          </a:xfrm>
          <a:prstGeom prst="rect">
            <a:avLst/>
          </a:prstGeom>
          <a:noFill/>
        </p:spPr>
        <p:txBody>
          <a:bodyPr wrap="none" rtlCol="0">
            <a:spAutoFit/>
          </a:bodyPr>
          <a:lstStyle/>
          <a:p>
            <a:r>
              <a:rPr lang="en-US" dirty="0" smtClean="0"/>
              <a:t>n = ? </a:t>
            </a:r>
            <a:endParaRPr lang="en-US" dirty="0"/>
          </a:p>
        </p:txBody>
      </p:sp>
      <p:cxnSp>
        <p:nvCxnSpPr>
          <p:cNvPr id="7" name="Straight Connector 6"/>
          <p:cNvCxnSpPr>
            <a:endCxn id="3" idx="0"/>
          </p:cNvCxnSpPr>
          <p:nvPr/>
        </p:nvCxnSpPr>
        <p:spPr>
          <a:xfrm>
            <a:off x="2286000" y="254000"/>
            <a:ext cx="800100" cy="1206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667001" y="254000"/>
            <a:ext cx="989373" cy="369332"/>
          </a:xfrm>
          <a:prstGeom prst="rect">
            <a:avLst/>
          </a:prstGeom>
          <a:noFill/>
        </p:spPr>
        <p:txBody>
          <a:bodyPr wrap="none" rtlCol="0">
            <a:spAutoFit/>
          </a:bodyPr>
          <a:lstStyle/>
          <a:p>
            <a:r>
              <a:rPr lang="en-US" dirty="0" smtClean="0"/>
              <a:t>n = 1.12 </a:t>
            </a:r>
            <a:endParaRPr lang="en-US" dirty="0"/>
          </a:p>
        </p:txBody>
      </p:sp>
      <p:cxnSp>
        <p:nvCxnSpPr>
          <p:cNvPr id="9" name="Straight Connector 8"/>
          <p:cNvCxnSpPr/>
          <p:nvPr/>
        </p:nvCxnSpPr>
        <p:spPr>
          <a:xfrm>
            <a:off x="3097042" y="1478735"/>
            <a:ext cx="560559" cy="16962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rot="17579519">
            <a:off x="2870597" y="934853"/>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276601" y="698500"/>
            <a:ext cx="1048685" cy="369332"/>
          </a:xfrm>
          <a:prstGeom prst="rect">
            <a:avLst/>
          </a:prstGeom>
          <a:noFill/>
        </p:spPr>
        <p:txBody>
          <a:bodyPr wrap="none" rtlCol="0">
            <a:spAutoFit/>
          </a:bodyPr>
          <a:lstStyle/>
          <a:p>
            <a:r>
              <a:rPr lang="el-GR" dirty="0" smtClean="0"/>
              <a:t>ϴ</a:t>
            </a:r>
            <a:r>
              <a:rPr lang="en-US" dirty="0" smtClean="0"/>
              <a:t> = 29.1</a:t>
            </a:r>
            <a:r>
              <a:rPr lang="en-US" baseline="30000" dirty="0" smtClean="0"/>
              <a:t>o</a:t>
            </a:r>
            <a:endParaRPr lang="en-US" baseline="30000" dirty="0"/>
          </a:p>
        </p:txBody>
      </p:sp>
      <p:sp>
        <p:nvSpPr>
          <p:cNvPr id="14" name="Arc 13"/>
          <p:cNvSpPr/>
          <p:nvPr/>
        </p:nvSpPr>
        <p:spPr>
          <a:xfrm rot="8059646">
            <a:off x="3082440" y="2065991"/>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429000" y="2159000"/>
            <a:ext cx="1048685" cy="369332"/>
          </a:xfrm>
          <a:prstGeom prst="rect">
            <a:avLst/>
          </a:prstGeom>
          <a:noFill/>
        </p:spPr>
        <p:txBody>
          <a:bodyPr wrap="none" rtlCol="0">
            <a:spAutoFit/>
          </a:bodyPr>
          <a:lstStyle/>
          <a:p>
            <a:r>
              <a:rPr lang="el-GR" dirty="0" smtClean="0"/>
              <a:t>ϴ</a:t>
            </a:r>
            <a:r>
              <a:rPr lang="en-US" dirty="0" smtClean="0"/>
              <a:t> = 15.3</a:t>
            </a:r>
            <a:r>
              <a:rPr lang="en-US" baseline="30000" dirty="0" smtClean="0"/>
              <a:t>o</a:t>
            </a:r>
            <a:endParaRPr lang="en-US" baseline="30000" dirty="0"/>
          </a:p>
        </p:txBody>
      </p:sp>
      <p:cxnSp>
        <p:nvCxnSpPr>
          <p:cNvPr id="19" name="Straight Connector 18"/>
          <p:cNvCxnSpPr/>
          <p:nvPr/>
        </p:nvCxnSpPr>
        <p:spPr>
          <a:xfrm>
            <a:off x="3097041" y="762000"/>
            <a:ext cx="0" cy="2794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2600" y="1460500"/>
            <a:ext cx="2667000" cy="17145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905001" y="2159000"/>
            <a:ext cx="989373" cy="369332"/>
          </a:xfrm>
          <a:prstGeom prst="rect">
            <a:avLst/>
          </a:prstGeom>
          <a:noFill/>
        </p:spPr>
        <p:txBody>
          <a:bodyPr wrap="none" rtlCol="0">
            <a:spAutoFit/>
          </a:bodyPr>
          <a:lstStyle/>
          <a:p>
            <a:r>
              <a:rPr lang="en-US" dirty="0" smtClean="0"/>
              <a:t>n = 1.45 </a:t>
            </a:r>
            <a:endParaRPr lang="en-US" dirty="0"/>
          </a:p>
        </p:txBody>
      </p:sp>
      <p:cxnSp>
        <p:nvCxnSpPr>
          <p:cNvPr id="7" name="Straight Connector 6"/>
          <p:cNvCxnSpPr>
            <a:endCxn id="3" idx="0"/>
          </p:cNvCxnSpPr>
          <p:nvPr/>
        </p:nvCxnSpPr>
        <p:spPr>
          <a:xfrm>
            <a:off x="1905000" y="571500"/>
            <a:ext cx="1181100" cy="889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667001" y="254000"/>
            <a:ext cx="989373" cy="369332"/>
          </a:xfrm>
          <a:prstGeom prst="rect">
            <a:avLst/>
          </a:prstGeom>
          <a:noFill/>
        </p:spPr>
        <p:txBody>
          <a:bodyPr wrap="none" rtlCol="0">
            <a:spAutoFit/>
          </a:bodyPr>
          <a:lstStyle/>
          <a:p>
            <a:r>
              <a:rPr lang="en-US" dirty="0" smtClean="0"/>
              <a:t>n = 1.00 </a:t>
            </a:r>
            <a:endParaRPr lang="en-US" dirty="0"/>
          </a:p>
        </p:txBody>
      </p:sp>
      <p:cxnSp>
        <p:nvCxnSpPr>
          <p:cNvPr id="9" name="Straight Connector 8"/>
          <p:cNvCxnSpPr/>
          <p:nvPr/>
        </p:nvCxnSpPr>
        <p:spPr>
          <a:xfrm>
            <a:off x="3097042" y="1478735"/>
            <a:ext cx="1017759" cy="16962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Arc 11"/>
          <p:cNvSpPr/>
          <p:nvPr/>
        </p:nvSpPr>
        <p:spPr>
          <a:xfrm rot="17579519">
            <a:off x="2870597" y="1160648"/>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276601" y="698500"/>
            <a:ext cx="665567" cy="369332"/>
          </a:xfrm>
          <a:prstGeom prst="rect">
            <a:avLst/>
          </a:prstGeom>
          <a:noFill/>
        </p:spPr>
        <p:txBody>
          <a:bodyPr wrap="none" rtlCol="0">
            <a:spAutoFit/>
          </a:bodyPr>
          <a:lstStyle/>
          <a:p>
            <a:r>
              <a:rPr lang="el-GR" dirty="0" smtClean="0"/>
              <a:t>ϴ</a:t>
            </a:r>
            <a:r>
              <a:rPr lang="en-US" dirty="0" smtClean="0"/>
              <a:t> = ?</a:t>
            </a:r>
            <a:endParaRPr lang="en-US" baseline="30000" dirty="0"/>
          </a:p>
        </p:txBody>
      </p:sp>
      <p:sp>
        <p:nvSpPr>
          <p:cNvPr id="14" name="Arc 13"/>
          <p:cNvSpPr/>
          <p:nvPr/>
        </p:nvSpPr>
        <p:spPr>
          <a:xfrm rot="8059646">
            <a:off x="3082440" y="1684992"/>
            <a:ext cx="317500" cy="3810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370916" y="1651000"/>
            <a:ext cx="1048685" cy="369332"/>
          </a:xfrm>
          <a:prstGeom prst="rect">
            <a:avLst/>
          </a:prstGeom>
          <a:noFill/>
        </p:spPr>
        <p:txBody>
          <a:bodyPr wrap="none" rtlCol="0">
            <a:spAutoFit/>
          </a:bodyPr>
          <a:lstStyle/>
          <a:p>
            <a:r>
              <a:rPr lang="el-GR" dirty="0" smtClean="0"/>
              <a:t>ϴ</a:t>
            </a:r>
            <a:r>
              <a:rPr lang="en-US" dirty="0" smtClean="0"/>
              <a:t> = 26.5</a:t>
            </a:r>
            <a:r>
              <a:rPr lang="en-US" baseline="30000" dirty="0" smtClean="0"/>
              <a:t>o</a:t>
            </a:r>
            <a:endParaRPr lang="en-US" baseline="30000" dirty="0"/>
          </a:p>
        </p:txBody>
      </p:sp>
      <p:cxnSp>
        <p:nvCxnSpPr>
          <p:cNvPr id="19" name="Straight Connector 18"/>
          <p:cNvCxnSpPr/>
          <p:nvPr/>
        </p:nvCxnSpPr>
        <p:spPr>
          <a:xfrm>
            <a:off x="3097041" y="762000"/>
            <a:ext cx="0" cy="2794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137</Words>
  <Application>Microsoft Office PowerPoint</Application>
  <PresentationFormat>On-screen Show (16:10)</PresentationFormat>
  <Paragraphs>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Murray</dc:creator>
  <cp:lastModifiedBy>Chris Murray</cp:lastModifiedBy>
  <cp:revision>11</cp:revision>
  <dcterms:created xsi:type="dcterms:W3CDTF">2020-05-11T21:28:50Z</dcterms:created>
  <dcterms:modified xsi:type="dcterms:W3CDTF">2020-05-12T22:13:18Z</dcterms:modified>
</cp:coreProperties>
</file>