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9" r:id="rId2"/>
    <p:sldId id="260" r:id="rId3"/>
    <p:sldId id="280" r:id="rId4"/>
    <p:sldId id="281" r:id="rId5"/>
    <p:sldId id="282" r:id="rId6"/>
    <p:sldId id="283" r:id="rId7"/>
    <p:sldId id="284" r:id="rId8"/>
    <p:sldId id="285" r:id="rId9"/>
    <p:sldId id="286" r:id="rId10"/>
    <p:sldId id="287" r:id="rId11"/>
  </p:sldIdLst>
  <p:sldSz cx="9144000" cy="5715000" type="screen16x1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2" d="100"/>
          <a:sy n="132" d="100"/>
        </p:scale>
        <p:origin x="-1014" y="-90"/>
      </p:cViewPr>
      <p:guideLst>
        <p:guide orient="horz" pos="180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AB41A0C-0A2B-403B-A037-CCD7BF4A67C0}"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8FD706-837E-497C-9C00-ACD6642637E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B41A0C-0A2B-403B-A037-CCD7BF4A67C0}"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8FD706-837E-497C-9C00-ACD6642637E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B41A0C-0A2B-403B-A037-CCD7BF4A67C0}"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8FD706-837E-497C-9C00-ACD6642637E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B41A0C-0A2B-403B-A037-CCD7BF4A67C0}"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8FD706-837E-497C-9C00-ACD6642637E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B41A0C-0A2B-403B-A037-CCD7BF4A67C0}" type="datetimeFigureOut">
              <a:rPr lang="en-US" smtClean="0"/>
              <a:pPr/>
              <a:t>5/12/2020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8FD706-837E-497C-9C00-ACD6642637E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AB41A0C-0A2B-403B-A037-CCD7BF4A67C0}" type="datetimeFigureOut">
              <a:rPr lang="en-US" smtClean="0"/>
              <a:pPr/>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8FD706-837E-497C-9C00-ACD6642637E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AB41A0C-0A2B-403B-A037-CCD7BF4A67C0}" type="datetimeFigureOut">
              <a:rPr lang="en-US" smtClean="0"/>
              <a:pPr/>
              <a:t>5/12/2020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8FD706-837E-497C-9C00-ACD6642637E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AB41A0C-0A2B-403B-A037-CCD7BF4A67C0}" type="datetimeFigureOut">
              <a:rPr lang="en-US" smtClean="0"/>
              <a:pPr/>
              <a:t>5/12/2020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8FD706-837E-497C-9C00-ACD6642637E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B41A0C-0A2B-403B-A037-CCD7BF4A67C0}" type="datetimeFigureOut">
              <a:rPr lang="en-US" smtClean="0"/>
              <a:pPr/>
              <a:t>5/12/2020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8FD706-837E-497C-9C00-ACD6642637E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B41A0C-0A2B-403B-A037-CCD7BF4A67C0}" type="datetimeFigureOut">
              <a:rPr lang="en-US" smtClean="0"/>
              <a:pPr/>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8FD706-837E-497C-9C00-ACD6642637E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B41A0C-0A2B-403B-A037-CCD7BF4A67C0}" type="datetimeFigureOut">
              <a:rPr lang="en-US" smtClean="0"/>
              <a:pPr/>
              <a:t>5/12/2020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8FD706-837E-497C-9C00-ACD6642637E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DAB41A0C-0A2B-403B-A037-CCD7BF4A67C0}" type="datetimeFigureOut">
              <a:rPr lang="en-US" smtClean="0"/>
              <a:pPr/>
              <a:t>5/12/2020</a:t>
            </a:fld>
            <a:endParaRPr lang="en-US"/>
          </a:p>
        </p:txBody>
      </p:sp>
      <p:sp>
        <p:nvSpPr>
          <p:cNvPr id="5" name="Footer Placeholder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228FD706-837E-497C-9C00-ACD6642637E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diffraction</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266700"/>
            <a:ext cx="8610600" cy="1200329"/>
          </a:xfrm>
          <a:prstGeom prst="rect">
            <a:avLst/>
          </a:prstGeom>
          <a:noFill/>
        </p:spPr>
        <p:txBody>
          <a:bodyPr wrap="square" rtlCol="0">
            <a:spAutoFit/>
          </a:bodyPr>
          <a:lstStyle/>
          <a:p>
            <a:r>
              <a:rPr lang="en-US" dirty="0" smtClean="0"/>
              <a:t>9.  A 3.80 mm-wide beam of 432.7 nm light illuminates 1,112 slits in a diffraction grating.  </a:t>
            </a:r>
          </a:p>
          <a:p>
            <a:r>
              <a:rPr lang="en-US" dirty="0" smtClean="0"/>
              <a:t>a. What is the smallest difference in wavelength from this wavelength that the grating can resolve in the second order? (0.195 nm)</a:t>
            </a:r>
          </a:p>
          <a:p>
            <a:r>
              <a:rPr lang="en-US" dirty="0" smtClean="0"/>
              <a:t>b. How many slits per cm does this grating have? (2930 lines per cm</a:t>
            </a:r>
            <a:r>
              <a:rPr lang="en-US" dirty="0" smtClean="0"/>
              <a:t>)</a:t>
            </a:r>
            <a:endParaRPr lang="en-US" dirty="0" smtClean="0"/>
          </a:p>
        </p:txBody>
      </p:sp>
      <p:pic>
        <p:nvPicPr>
          <p:cNvPr id="8194" name="Picture 2"/>
          <p:cNvPicPr>
            <a:picLocks noChangeAspect="1" noChangeArrowheads="1"/>
          </p:cNvPicPr>
          <p:nvPr/>
        </p:nvPicPr>
        <p:blipFill>
          <a:blip r:embed="rId2" cstate="print"/>
          <a:srcRect/>
          <a:stretch>
            <a:fillRect/>
          </a:stretch>
        </p:blipFill>
        <p:spPr bwMode="auto">
          <a:xfrm>
            <a:off x="7315200" y="3695700"/>
            <a:ext cx="1357313" cy="53950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266700"/>
            <a:ext cx="8610600" cy="2031325"/>
          </a:xfrm>
          <a:prstGeom prst="rect">
            <a:avLst/>
          </a:prstGeom>
          <a:noFill/>
        </p:spPr>
        <p:txBody>
          <a:bodyPr wrap="square" rtlCol="0">
            <a:spAutoFit/>
          </a:bodyPr>
          <a:lstStyle/>
          <a:p>
            <a:r>
              <a:rPr lang="en-US" dirty="0" smtClean="0"/>
              <a:t>1.  A  parallel beam of light from a laser with a wavelength of 632.8 </a:t>
            </a:r>
            <a:r>
              <a:rPr lang="en-US" b="1" u="sng" dirty="0" smtClean="0"/>
              <a:t>nm</a:t>
            </a:r>
            <a:r>
              <a:rPr lang="en-US" dirty="0" smtClean="0"/>
              <a:t> falls on two very narrow slits 0.0320 </a:t>
            </a:r>
            <a:r>
              <a:rPr lang="en-US" b="1" u="sng" dirty="0" smtClean="0"/>
              <a:t>mm</a:t>
            </a:r>
            <a:r>
              <a:rPr lang="en-US" dirty="0" smtClean="0"/>
              <a:t> apart.  </a:t>
            </a:r>
          </a:p>
          <a:p>
            <a:r>
              <a:rPr lang="en-US" dirty="0" smtClean="0"/>
              <a:t>a. The bright fringes are 6.7 cm apart on a screen some distance away.  What is the distance to the screen? (3.39 m)</a:t>
            </a:r>
          </a:p>
          <a:p>
            <a:r>
              <a:rPr lang="en-US" dirty="0" smtClean="0"/>
              <a:t>b. What angle separates the central fringe, and the third order fringe?  What distance is this on the screen? (3.40</a:t>
            </a:r>
            <a:r>
              <a:rPr lang="en-US" baseline="30000" dirty="0" smtClean="0"/>
              <a:t>o</a:t>
            </a:r>
            <a:r>
              <a:rPr lang="en-US" dirty="0" smtClean="0"/>
              <a:t>, 20.1 cm)</a:t>
            </a:r>
          </a:p>
          <a:p>
            <a:endParaRPr lang="en-US" dirty="0">
              <a:latin typeface="Times New Roman" pitchFamily="18" charset="0"/>
              <a:cs typeface="Times New Roman" pitchFamily="18" charset="0"/>
            </a:endParaRPr>
          </a:p>
        </p:txBody>
      </p:sp>
      <p:pic>
        <p:nvPicPr>
          <p:cNvPr id="1027" name="Picture 3"/>
          <p:cNvPicPr>
            <a:picLocks noChangeAspect="1" noChangeArrowheads="1"/>
          </p:cNvPicPr>
          <p:nvPr/>
        </p:nvPicPr>
        <p:blipFill>
          <a:blip r:embed="rId2" cstate="print"/>
          <a:srcRect/>
          <a:stretch>
            <a:fillRect/>
          </a:stretch>
        </p:blipFill>
        <p:spPr bwMode="auto">
          <a:xfrm>
            <a:off x="7752976" y="2552700"/>
            <a:ext cx="1124324" cy="1000125"/>
          </a:xfrm>
          <a:prstGeom prst="rect">
            <a:avLst/>
          </a:prstGeom>
          <a:noFill/>
          <a:ln w="9525">
            <a:noFill/>
            <a:miter lim="800000"/>
            <a:headEnd/>
            <a:tailEnd/>
          </a:ln>
          <a:effectLst/>
        </p:spPr>
      </p:pic>
      <p:pic>
        <p:nvPicPr>
          <p:cNvPr id="1028" name="Picture 4"/>
          <p:cNvPicPr>
            <a:picLocks noChangeAspect="1" noChangeArrowheads="1"/>
          </p:cNvPicPr>
          <p:nvPr/>
        </p:nvPicPr>
        <p:blipFill>
          <a:blip r:embed="rId3" cstate="print"/>
          <a:srcRect/>
          <a:stretch>
            <a:fillRect/>
          </a:stretch>
        </p:blipFill>
        <p:spPr bwMode="auto">
          <a:xfrm>
            <a:off x="7162800" y="4152900"/>
            <a:ext cx="1785938" cy="569708"/>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266700"/>
            <a:ext cx="8610600" cy="1754326"/>
          </a:xfrm>
          <a:prstGeom prst="rect">
            <a:avLst/>
          </a:prstGeom>
          <a:noFill/>
        </p:spPr>
        <p:txBody>
          <a:bodyPr wrap="square" rtlCol="0">
            <a:spAutoFit/>
          </a:bodyPr>
          <a:lstStyle/>
          <a:p>
            <a:r>
              <a:rPr lang="en-US" dirty="0" smtClean="0"/>
              <a:t>2.  Two narrow slits are separated by 0.0895 mm are illuminated by monochromatic light.  The fringes on the screen 2.10 m away are 9.72 mm apart.  </a:t>
            </a:r>
          </a:p>
          <a:p>
            <a:r>
              <a:rPr lang="en-US" dirty="0" smtClean="0"/>
              <a:t>a. What is the wavelength of light?  (414 nm)</a:t>
            </a:r>
          </a:p>
          <a:p>
            <a:r>
              <a:rPr lang="en-US" dirty="0" smtClean="0"/>
              <a:t>b. What angle separates the central bright spot and the 4th order fringe?  What distance is this on the screen? ( 1.06</a:t>
            </a:r>
            <a:r>
              <a:rPr lang="en-US" baseline="30000" dirty="0" smtClean="0"/>
              <a:t>o</a:t>
            </a:r>
            <a:r>
              <a:rPr lang="en-US" dirty="0" smtClean="0"/>
              <a:t>, 3.89 cm)</a:t>
            </a:r>
          </a:p>
          <a:p>
            <a:endParaRPr lang="en-US" dirty="0">
              <a:latin typeface="Times New Roman" pitchFamily="18" charset="0"/>
              <a:cs typeface="Times New Roman" pitchFamily="18" charset="0"/>
            </a:endParaRPr>
          </a:p>
        </p:txBody>
      </p:sp>
      <p:pic>
        <p:nvPicPr>
          <p:cNvPr id="3" name="Picture 3"/>
          <p:cNvPicPr>
            <a:picLocks noChangeAspect="1" noChangeArrowheads="1"/>
          </p:cNvPicPr>
          <p:nvPr/>
        </p:nvPicPr>
        <p:blipFill>
          <a:blip r:embed="rId2" cstate="print"/>
          <a:srcRect/>
          <a:stretch>
            <a:fillRect/>
          </a:stretch>
        </p:blipFill>
        <p:spPr bwMode="auto">
          <a:xfrm>
            <a:off x="7752976" y="2552700"/>
            <a:ext cx="1124324" cy="1000125"/>
          </a:xfrm>
          <a:prstGeom prst="rect">
            <a:avLst/>
          </a:prstGeom>
          <a:noFill/>
          <a:ln w="9525">
            <a:noFill/>
            <a:miter lim="800000"/>
            <a:headEnd/>
            <a:tailEnd/>
          </a:ln>
          <a:effectLst/>
        </p:spPr>
      </p:pic>
      <p:pic>
        <p:nvPicPr>
          <p:cNvPr id="4" name="Picture 4"/>
          <p:cNvPicPr>
            <a:picLocks noChangeAspect="1" noChangeArrowheads="1"/>
          </p:cNvPicPr>
          <p:nvPr/>
        </p:nvPicPr>
        <p:blipFill>
          <a:blip r:embed="rId3" cstate="print"/>
          <a:srcRect/>
          <a:stretch>
            <a:fillRect/>
          </a:stretch>
        </p:blipFill>
        <p:spPr bwMode="auto">
          <a:xfrm>
            <a:off x="7162800" y="4152900"/>
            <a:ext cx="1785938" cy="569708"/>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266700"/>
            <a:ext cx="8610600" cy="1200329"/>
          </a:xfrm>
          <a:prstGeom prst="rect">
            <a:avLst/>
          </a:prstGeom>
          <a:noFill/>
        </p:spPr>
        <p:txBody>
          <a:bodyPr wrap="square" rtlCol="0">
            <a:spAutoFit/>
          </a:bodyPr>
          <a:lstStyle/>
          <a:p>
            <a:r>
              <a:rPr lang="en-US" dirty="0" smtClean="0"/>
              <a:t>3.  Two slits make an interference pattern with 550. nm light on a screen that is 4.50 m away.  The distance separating the third order fringe on the left from the third order on the right is 5.14 cm.  What is the distance separating the slits? (2.89x10</a:t>
            </a:r>
            <a:r>
              <a:rPr lang="en-US" baseline="30000" dirty="0" smtClean="0"/>
              <a:t>-4</a:t>
            </a:r>
            <a:r>
              <a:rPr lang="en-US" dirty="0" smtClean="0"/>
              <a:t> m or 0.289 mm)</a:t>
            </a:r>
          </a:p>
          <a:p>
            <a:endParaRPr lang="en-US" dirty="0">
              <a:latin typeface="Times New Roman" pitchFamily="18" charset="0"/>
              <a:cs typeface="Times New Roman" pitchFamily="18" charset="0"/>
            </a:endParaRPr>
          </a:p>
        </p:txBody>
      </p:sp>
      <p:pic>
        <p:nvPicPr>
          <p:cNvPr id="3" name="Picture 3"/>
          <p:cNvPicPr>
            <a:picLocks noChangeAspect="1" noChangeArrowheads="1"/>
          </p:cNvPicPr>
          <p:nvPr/>
        </p:nvPicPr>
        <p:blipFill>
          <a:blip r:embed="rId2" cstate="print"/>
          <a:srcRect/>
          <a:stretch>
            <a:fillRect/>
          </a:stretch>
        </p:blipFill>
        <p:spPr bwMode="auto">
          <a:xfrm>
            <a:off x="7752976" y="2552700"/>
            <a:ext cx="1124324" cy="1000125"/>
          </a:xfrm>
          <a:prstGeom prst="rect">
            <a:avLst/>
          </a:prstGeom>
          <a:noFill/>
          <a:ln w="9525">
            <a:noFill/>
            <a:miter lim="800000"/>
            <a:headEnd/>
            <a:tailEnd/>
          </a:ln>
          <a:effectLst/>
        </p:spPr>
      </p:pic>
      <p:pic>
        <p:nvPicPr>
          <p:cNvPr id="4" name="Picture 4"/>
          <p:cNvPicPr>
            <a:picLocks noChangeAspect="1" noChangeArrowheads="1"/>
          </p:cNvPicPr>
          <p:nvPr/>
        </p:nvPicPr>
        <p:blipFill>
          <a:blip r:embed="rId3" cstate="print"/>
          <a:srcRect/>
          <a:stretch>
            <a:fillRect/>
          </a:stretch>
        </p:blipFill>
        <p:spPr bwMode="auto">
          <a:xfrm>
            <a:off x="7162800" y="4152900"/>
            <a:ext cx="1785938" cy="569708"/>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266700"/>
            <a:ext cx="8610600" cy="1754326"/>
          </a:xfrm>
          <a:prstGeom prst="rect">
            <a:avLst/>
          </a:prstGeom>
          <a:noFill/>
        </p:spPr>
        <p:txBody>
          <a:bodyPr wrap="square" rtlCol="0">
            <a:spAutoFit/>
          </a:bodyPr>
          <a:lstStyle/>
          <a:p>
            <a:r>
              <a:rPr lang="en-US" dirty="0" smtClean="0"/>
              <a:t>4.  If 410. nm light falls on a slit 0.0320 mm wide, </a:t>
            </a:r>
          </a:p>
          <a:p>
            <a:r>
              <a:rPr lang="en-US" dirty="0" smtClean="0"/>
              <a:t>a. What is the full angular width of the central diffraction peak? (0.0256 </a:t>
            </a:r>
            <a:r>
              <a:rPr lang="en-US" dirty="0" err="1" smtClean="0"/>
              <a:t>rad</a:t>
            </a:r>
            <a:r>
              <a:rPr lang="en-US" dirty="0" smtClean="0"/>
              <a:t> or 1.47</a:t>
            </a:r>
            <a:r>
              <a:rPr lang="en-US" baseline="30000" dirty="0" smtClean="0"/>
              <a:t>o</a:t>
            </a:r>
            <a:r>
              <a:rPr lang="en-US" dirty="0" smtClean="0"/>
              <a:t>)</a:t>
            </a:r>
          </a:p>
          <a:p>
            <a:r>
              <a:rPr lang="en-US" dirty="0" smtClean="0"/>
              <a:t>b. What is its width on a screen that is 3.60 m away?  (9.22 cm)</a:t>
            </a:r>
          </a:p>
          <a:p>
            <a:r>
              <a:rPr lang="en-US" dirty="0" smtClean="0"/>
              <a:t>c. What distance separates the central maximum from the next maximum on a screen 7.10 m away?  (13.6 cm)</a:t>
            </a:r>
          </a:p>
          <a:p>
            <a:endParaRPr lang="en-US" dirty="0">
              <a:latin typeface="Times New Roman" pitchFamily="18" charset="0"/>
              <a:cs typeface="Times New Roman" pitchFamily="18" charset="0"/>
            </a:endParaRPr>
          </a:p>
        </p:txBody>
      </p:sp>
      <p:pic>
        <p:nvPicPr>
          <p:cNvPr id="3" name="Picture 2"/>
          <p:cNvPicPr>
            <a:picLocks noChangeAspect="1" noChangeArrowheads="1"/>
          </p:cNvPicPr>
          <p:nvPr/>
        </p:nvPicPr>
        <p:blipFill>
          <a:blip r:embed="rId2" cstate="print"/>
          <a:srcRect/>
          <a:stretch>
            <a:fillRect/>
          </a:stretch>
        </p:blipFill>
        <p:spPr bwMode="auto">
          <a:xfrm>
            <a:off x="3886200" y="3314700"/>
            <a:ext cx="3200400" cy="187642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114300"/>
            <a:ext cx="8610600" cy="2585323"/>
          </a:xfrm>
          <a:prstGeom prst="rect">
            <a:avLst/>
          </a:prstGeom>
          <a:noFill/>
        </p:spPr>
        <p:txBody>
          <a:bodyPr wrap="square" rtlCol="0">
            <a:spAutoFit/>
          </a:bodyPr>
          <a:lstStyle/>
          <a:p>
            <a:r>
              <a:rPr lang="en-US" dirty="0" smtClean="0"/>
              <a:t>5.  Light from a helium–neon laser passes through a narrow slit and is incident on a screen 5.20 m from the slit. The graph to the right shows the variation with distance x along the screen of intensity I of the light on the screen.  The wavelength of the laser is 632.8 nm.  </a:t>
            </a:r>
          </a:p>
          <a:p>
            <a:r>
              <a:rPr lang="en-US" dirty="0" smtClean="0"/>
              <a:t>a. Determine the width of the slit.  (1.01 mm)</a:t>
            </a:r>
          </a:p>
          <a:p>
            <a:r>
              <a:rPr lang="en-US" dirty="0" smtClean="0"/>
              <a:t>b. What two changes would happen to the pattern if we were to increase this width? (central maximum: brighter, narrower)</a:t>
            </a:r>
          </a:p>
          <a:p>
            <a:r>
              <a:rPr lang="en-US" dirty="0" smtClean="0"/>
              <a:t>b. What would happen to the pattern if we were to increase the wavelength of the light? (central maximum: broader, other maxima more spread out)</a:t>
            </a:r>
          </a:p>
          <a:p>
            <a:endParaRPr lang="en-US" dirty="0">
              <a:latin typeface="Times New Roman" pitchFamily="18" charset="0"/>
              <a:cs typeface="Times New Roman" pitchFamily="18" charset="0"/>
            </a:endParaRPr>
          </a:p>
        </p:txBody>
      </p:sp>
      <p:pic>
        <p:nvPicPr>
          <p:cNvPr id="3" name="Picture 2"/>
          <p:cNvPicPr/>
          <p:nvPr/>
        </p:nvPicPr>
        <p:blipFill>
          <a:blip r:embed="rId2" cstate="print"/>
          <a:srcRect/>
          <a:stretch>
            <a:fillRect/>
          </a:stretch>
        </p:blipFill>
        <p:spPr bwMode="auto">
          <a:xfrm>
            <a:off x="6172200" y="2705100"/>
            <a:ext cx="2714874" cy="2133600"/>
          </a:xfrm>
          <a:prstGeom prst="rect">
            <a:avLst/>
          </a:prstGeom>
          <a:noFill/>
          <a:ln w="9525">
            <a:noFill/>
            <a:miter lim="800000"/>
            <a:headEnd/>
            <a:tailEnd/>
          </a:ln>
        </p:spPr>
      </p:pic>
      <p:pic>
        <p:nvPicPr>
          <p:cNvPr id="4" name="Picture 2"/>
          <p:cNvPicPr>
            <a:picLocks noChangeAspect="1" noChangeArrowheads="1"/>
          </p:cNvPicPr>
          <p:nvPr/>
        </p:nvPicPr>
        <p:blipFill>
          <a:blip r:embed="rId3" cstate="print"/>
          <a:srcRect/>
          <a:stretch>
            <a:fillRect/>
          </a:stretch>
        </p:blipFill>
        <p:spPr bwMode="auto">
          <a:xfrm>
            <a:off x="0" y="3838575"/>
            <a:ext cx="3200400" cy="187642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266700"/>
            <a:ext cx="8610600" cy="1200329"/>
          </a:xfrm>
          <a:prstGeom prst="rect">
            <a:avLst/>
          </a:prstGeom>
          <a:noFill/>
        </p:spPr>
        <p:txBody>
          <a:bodyPr wrap="square" rtlCol="0">
            <a:spAutoFit/>
          </a:bodyPr>
          <a:lstStyle/>
          <a:p>
            <a:r>
              <a:rPr lang="en-US" dirty="0" smtClean="0"/>
              <a:t>6. A diffraction grating produces a third order spectral line at 23.0</a:t>
            </a:r>
            <a:r>
              <a:rPr lang="en-US" baseline="30000" dirty="0" smtClean="0"/>
              <a:t>o</a:t>
            </a:r>
            <a:r>
              <a:rPr lang="en-US" dirty="0" smtClean="0"/>
              <a:t> for 815 nm light.</a:t>
            </a:r>
          </a:p>
          <a:p>
            <a:r>
              <a:rPr lang="en-US" dirty="0" smtClean="0"/>
              <a:t>a. What is the distance between the slits or lines? (6.26x10</a:t>
            </a:r>
            <a:r>
              <a:rPr lang="en-US" baseline="30000" dirty="0" smtClean="0"/>
              <a:t>-6</a:t>
            </a:r>
            <a:r>
              <a:rPr lang="en-US" dirty="0" smtClean="0"/>
              <a:t> m)</a:t>
            </a:r>
          </a:p>
          <a:p>
            <a:r>
              <a:rPr lang="en-US" dirty="0" smtClean="0"/>
              <a:t>b. How many lines are there per cm? (1598)</a:t>
            </a:r>
          </a:p>
          <a:p>
            <a:endParaRPr lang="en-US" dirty="0">
              <a:latin typeface="Times New Roman" pitchFamily="18" charset="0"/>
              <a:cs typeface="Times New Roman" pitchFamily="18" charset="0"/>
            </a:endParaRPr>
          </a:p>
        </p:txBody>
      </p:sp>
      <p:pic>
        <p:nvPicPr>
          <p:cNvPr id="4" name="Picture 4"/>
          <p:cNvPicPr>
            <a:picLocks noChangeAspect="1" noChangeArrowheads="1"/>
          </p:cNvPicPr>
          <p:nvPr/>
        </p:nvPicPr>
        <p:blipFill>
          <a:blip r:embed="rId2" cstate="print"/>
          <a:srcRect/>
          <a:stretch>
            <a:fillRect/>
          </a:stretch>
        </p:blipFill>
        <p:spPr bwMode="auto">
          <a:xfrm>
            <a:off x="7162800" y="4152900"/>
            <a:ext cx="1785938" cy="569708"/>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266700"/>
            <a:ext cx="8610600" cy="1754326"/>
          </a:xfrm>
          <a:prstGeom prst="rect">
            <a:avLst/>
          </a:prstGeom>
          <a:noFill/>
        </p:spPr>
        <p:txBody>
          <a:bodyPr wrap="square" rtlCol="0">
            <a:spAutoFit/>
          </a:bodyPr>
          <a:lstStyle/>
          <a:p>
            <a:r>
              <a:rPr lang="en-US" dirty="0" smtClean="0"/>
              <a:t>7.  A diffraction grating has 640. lines per millimeter.  It is illuminated by monochromatic light.  There is an angle of 17.2</a:t>
            </a:r>
            <a:r>
              <a:rPr lang="en-US" baseline="30000" dirty="0" smtClean="0"/>
              <a:t>o</a:t>
            </a:r>
            <a:r>
              <a:rPr lang="en-US" dirty="0" smtClean="0"/>
              <a:t> between the central maximum and the second order maximum on one side.</a:t>
            </a:r>
          </a:p>
          <a:p>
            <a:r>
              <a:rPr lang="en-US" dirty="0" smtClean="0"/>
              <a:t>a. What is the distance between the slits or lines? (1.56x10</a:t>
            </a:r>
            <a:r>
              <a:rPr lang="en-US" baseline="30000" dirty="0" smtClean="0"/>
              <a:t>-6</a:t>
            </a:r>
            <a:r>
              <a:rPr lang="en-US" dirty="0" smtClean="0"/>
              <a:t> m)</a:t>
            </a:r>
          </a:p>
          <a:p>
            <a:r>
              <a:rPr lang="en-US" dirty="0" smtClean="0"/>
              <a:t>b. What is the wavelength of light being used? (231 nm)</a:t>
            </a:r>
          </a:p>
          <a:p>
            <a:endParaRPr lang="en-US" dirty="0">
              <a:latin typeface="Times New Roman" pitchFamily="18" charset="0"/>
              <a:cs typeface="Times New Roman" pitchFamily="18" charset="0"/>
            </a:endParaRPr>
          </a:p>
        </p:txBody>
      </p:sp>
      <p:pic>
        <p:nvPicPr>
          <p:cNvPr id="3" name="Picture 4"/>
          <p:cNvPicPr>
            <a:picLocks noChangeAspect="1" noChangeArrowheads="1"/>
          </p:cNvPicPr>
          <p:nvPr/>
        </p:nvPicPr>
        <p:blipFill>
          <a:blip r:embed="rId2" cstate="print"/>
          <a:srcRect/>
          <a:stretch>
            <a:fillRect/>
          </a:stretch>
        </p:blipFill>
        <p:spPr bwMode="auto">
          <a:xfrm>
            <a:off x="7162800" y="4152900"/>
            <a:ext cx="1785938" cy="569708"/>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266700"/>
            <a:ext cx="8610600" cy="1200329"/>
          </a:xfrm>
          <a:prstGeom prst="rect">
            <a:avLst/>
          </a:prstGeom>
          <a:noFill/>
        </p:spPr>
        <p:txBody>
          <a:bodyPr wrap="square" rtlCol="0">
            <a:spAutoFit/>
          </a:bodyPr>
          <a:lstStyle/>
          <a:p>
            <a:r>
              <a:rPr lang="en-US" dirty="0" smtClean="0"/>
              <a:t>8.  A diffraction grating is used to resolve two lines in a spectrum in the first order.  The two lines have wavelengths of 632.185 nm and 631.341 nm.  Determine the minimum number of slits in the grating that will enable the two lines to be resolved.  (749 slits)</a:t>
            </a:r>
          </a:p>
          <a:p>
            <a:endParaRPr lang="en-US" dirty="0">
              <a:latin typeface="Times New Roman" pitchFamily="18" charset="0"/>
              <a:cs typeface="Times New Roman" pitchFamily="18" charset="0"/>
            </a:endParaRPr>
          </a:p>
        </p:txBody>
      </p:sp>
      <p:pic>
        <p:nvPicPr>
          <p:cNvPr id="7170" name="Picture 2"/>
          <p:cNvPicPr>
            <a:picLocks noChangeAspect="1" noChangeArrowheads="1"/>
          </p:cNvPicPr>
          <p:nvPr/>
        </p:nvPicPr>
        <p:blipFill>
          <a:blip r:embed="rId2" cstate="print"/>
          <a:srcRect/>
          <a:stretch>
            <a:fillRect/>
          </a:stretch>
        </p:blipFill>
        <p:spPr bwMode="auto">
          <a:xfrm>
            <a:off x="7162800" y="3238500"/>
            <a:ext cx="1509713" cy="600075"/>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401</TotalTime>
  <Words>649</Words>
  <Application>Microsoft Office PowerPoint</Application>
  <PresentationFormat>On-screen Show (16:10)</PresentationFormat>
  <Paragraphs>26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diffraction</vt:lpstr>
      <vt:lpstr>Slide 2</vt:lpstr>
      <vt:lpstr>Slide 3</vt:lpstr>
      <vt:lpstr>Slide 4</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Murray</dc:creator>
  <cp:lastModifiedBy>Chris Murray</cp:lastModifiedBy>
  <cp:revision>34</cp:revision>
  <dcterms:created xsi:type="dcterms:W3CDTF">2020-05-11T21:28:50Z</dcterms:created>
  <dcterms:modified xsi:type="dcterms:W3CDTF">2020-05-12T21:02:42Z</dcterms:modified>
</cp:coreProperties>
</file>