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4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3"/>
  </p:normalViewPr>
  <p:slideViewPr>
    <p:cSldViewPr>
      <p:cViewPr varScale="1">
        <p:scale>
          <a:sx n="144" d="100"/>
          <a:sy n="144" d="100"/>
        </p:scale>
        <p:origin x="520" y="1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2E813-E322-F448-ACF2-90C6041EAA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6459-0C13-FA4D-B8BA-E106A18B8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FD49D-0866-F64A-850D-C93B1B23A8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2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5AC57-F457-E44B-9233-CE361D9DAC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751BE-E858-3E4D-84FC-8826CF1139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8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CC816-B632-4F40-A8D4-476BDC4323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3D77C-E77B-AB40-BF14-82FEFAB2C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6F2B5-D919-E647-B989-E2788A78B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B3BDD-D05F-634B-BC5B-FF81D4EBC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62E8B-694C-FD4E-A909-70E33058A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9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5AB7B-38CF-9D43-8EDC-34299683D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7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65D2DA-3278-0D4D-AAA3-9FA301EFA7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4800" y="190500"/>
            <a:ext cx="60003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Damping and energy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is the amplitude graph for an oscillator with damping being driven at its resonant frequency.  It starts at rest.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47700"/>
            <a:ext cx="5238750" cy="196215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339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When does the system reach equilibrium?  (Power input = Power dissipated)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How does the Power input compare to the Power dissipated at 10 seconds?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How does the Power input compare to the Power dissipated at 45 seconds?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How would decreasing the Q factor change the equilibrium amplitude of the oscillator?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How would increasing the Power input change the equilibrium amplitude?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"/>
            <a:ext cx="89826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30861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c. Suppose it is being driven with a period of 30 seconds, where is the driver with respect to equilibrium (+x</a:t>
            </a:r>
            <a:r>
              <a:rPr lang="en-US" sz="1800" baseline="-25000" dirty="0"/>
              <a:t>o</a:t>
            </a:r>
            <a:r>
              <a:rPr lang="en-US" sz="1800" dirty="0"/>
              <a:t>, -</a:t>
            </a:r>
            <a:r>
              <a:rPr lang="en-US" sz="1800" dirty="0" err="1"/>
              <a:t>x</a:t>
            </a:r>
            <a:r>
              <a:rPr lang="en-US" sz="1800" baseline="-25000" dirty="0" err="1"/>
              <a:t>o</a:t>
            </a:r>
            <a:r>
              <a:rPr lang="en-US" sz="1800" dirty="0" err="1"/>
              <a:t>,or</a:t>
            </a:r>
            <a:r>
              <a:rPr lang="en-US" sz="1800" dirty="0"/>
              <a:t> 0) at 1, 2, 3 and 4 seconds? What direction is the driver going?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c. x: +x</a:t>
            </a:r>
            <a:r>
              <a:rPr lang="en-US" sz="1800" baseline="-25000" dirty="0"/>
              <a:t>o</a:t>
            </a:r>
            <a:r>
              <a:rPr lang="en-US" sz="1800" dirty="0"/>
              <a:t> /0/-x</a:t>
            </a:r>
            <a:r>
              <a:rPr lang="en-US" sz="1800" baseline="-25000" dirty="0"/>
              <a:t>o</a:t>
            </a:r>
            <a:r>
              <a:rPr lang="en-US" sz="1800" dirty="0"/>
              <a:t> /0, v: 0/-/0/+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143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101A47-E28B-D14C-A89D-63081640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19796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299"/>
            <a:ext cx="8991600" cy="348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3. An oscillator has a Q factor of 24 and starts with an amplitude of 16 cm.  What is the amplitude of the oscillator after one complete cycle? (13.7 cm ≈ 14 cm)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4. An oscillator has a Q factor of 9.2.  After one complete cycle, it has an amplitude of 31 cm.  What was its original amplitude? (55 cm)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14300"/>
            <a:ext cx="888744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6. An oscillator has an initial amplitude of 1.30 m, a mass of 2.80 kg, and a period of 8.40 s.  What is its initial stored energy?  If it loses power initially at a rate of 0.275 W, what is its Q value? (1.32 J, 3.6)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EB0AC-B83E-FA4D-A30B-F64A0E721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4300"/>
            <a:ext cx="9144000" cy="8626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00100"/>
            <a:ext cx="4967288" cy="250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1143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B. A car’s suspension has this variation of amplitude of vibration vs. driving frequency with a moderate amount of damping:</a:t>
            </a:r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5433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 What is the resonant frequency of the system? </a:t>
            </a:r>
          </a:p>
          <a:p>
            <a:r>
              <a:rPr lang="en-US" sz="1800" dirty="0"/>
              <a:t>2. Draw a curve for a slightly higher Q factor. </a:t>
            </a:r>
          </a:p>
          <a:p>
            <a:r>
              <a:rPr lang="en-US" sz="1800" dirty="0"/>
              <a:t>3. Draw a curve for a slightly lower Q factor.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00100"/>
            <a:ext cx="4967288" cy="250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1143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 4. A car’s suspension has this variation of amplitude of vibration vs. driving frequency with a moderate amount of damping:</a:t>
            </a:r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5433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4. Some washboard bumps on a gravel road are 1.85 m apart.  At what speed will the car hit the bumps at the resonant frequency of the car’s suspension?</a:t>
            </a:r>
          </a:p>
          <a:p>
            <a:r>
              <a:rPr lang="en-US" sz="1800" dirty="0"/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00100"/>
            <a:ext cx="4967288" cy="250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1143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 5. A car’s suspension has this variation of amplitude of vibration vs. driving frequency with a moderate amount of damping:</a:t>
            </a:r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5433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5. Another set of washboard bumps seems to make the car go crazy when it is going 15.0 m/s.  How far apart are they?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00100"/>
            <a:ext cx="4967288" cy="250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1143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 6. A car’s suspension has this variation of amplitude of vibration vs. driving frequency with a moderate amount of damping:</a:t>
            </a:r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5433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6. Is it better (as far as the amplitude of the suspension) to drive </a:t>
            </a:r>
            <a:r>
              <a:rPr lang="en-US" sz="1800" u="sng" dirty="0"/>
              <a:t>much faster</a:t>
            </a:r>
            <a:r>
              <a:rPr lang="en-US" sz="1800" dirty="0"/>
              <a:t> or </a:t>
            </a:r>
            <a:r>
              <a:rPr lang="en-US" sz="1800" u="sng" dirty="0"/>
              <a:t>much slower</a:t>
            </a:r>
            <a:r>
              <a:rPr lang="en-US" sz="1800" dirty="0"/>
              <a:t> than the resonant frequency of the suspension on a washboard road?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"/>
            <a:ext cx="861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C. Resonance and Phase lag</a:t>
            </a:r>
            <a:endParaRPr lang="en-US" sz="1800" dirty="0"/>
          </a:p>
          <a:p>
            <a:r>
              <a:rPr lang="en-US" sz="1800" b="1" dirty="0"/>
              <a:t>1. An oscillator has a natural resonant frequency of 256 Hz and it is lightly damped.  We can drive it at a variety of frequencies.</a:t>
            </a:r>
            <a:endParaRPr lang="en-US" sz="1800" dirty="0"/>
          </a:p>
          <a:p>
            <a:r>
              <a:rPr lang="en-US" sz="1800" dirty="0"/>
              <a:t>a. What is its </a:t>
            </a:r>
            <a:r>
              <a:rPr lang="en-US" sz="1800" u="sng" dirty="0"/>
              <a:t>relative amplitude</a:t>
            </a:r>
            <a:r>
              <a:rPr lang="en-US" sz="1800" dirty="0"/>
              <a:t> and </a:t>
            </a:r>
            <a:r>
              <a:rPr lang="en-US" sz="1800" u="sng" dirty="0"/>
              <a:t>phase relative to the driver</a:t>
            </a:r>
            <a:r>
              <a:rPr lang="en-US" sz="1800" dirty="0"/>
              <a:t> when it is being driven with a frequency of 100 Hz?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b. What is its </a:t>
            </a:r>
            <a:r>
              <a:rPr lang="en-US" sz="1800" u="sng" dirty="0"/>
              <a:t>relative amplitude</a:t>
            </a:r>
            <a:r>
              <a:rPr lang="en-US" sz="1800" dirty="0"/>
              <a:t> and </a:t>
            </a:r>
            <a:r>
              <a:rPr lang="en-US" sz="1800" u="sng" dirty="0"/>
              <a:t>phase relative to the driver</a:t>
            </a:r>
            <a:r>
              <a:rPr lang="en-US" sz="1800" dirty="0"/>
              <a:t> when it is being driven with a frequency of 256 Hz?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c. What is its </a:t>
            </a:r>
            <a:r>
              <a:rPr lang="en-US" sz="1800" u="sng" dirty="0"/>
              <a:t>relative amplitude</a:t>
            </a:r>
            <a:r>
              <a:rPr lang="en-US" sz="1800" dirty="0"/>
              <a:t> and </a:t>
            </a:r>
            <a:r>
              <a:rPr lang="en-US" sz="1800" u="sng" dirty="0"/>
              <a:t>phase relative to the driver</a:t>
            </a:r>
            <a:r>
              <a:rPr lang="en-US" sz="1800" dirty="0"/>
              <a:t> when it is being driven with a frequency of 1000 Hz</a:t>
            </a:r>
          </a:p>
          <a:p>
            <a:r>
              <a:rPr lang="en-US" sz="1800" dirty="0"/>
              <a:t> </a:t>
            </a:r>
          </a:p>
          <a:p>
            <a:endParaRPr lang="en-US" sz="1800" dirty="0"/>
          </a:p>
          <a:p>
            <a:r>
              <a:rPr lang="en-US" sz="1800" dirty="0"/>
              <a:t>(1a. small amp./in phase, b. large amp./90</a:t>
            </a:r>
            <a:r>
              <a:rPr lang="en-US" sz="1800" baseline="30000" dirty="0"/>
              <a:t>o</a:t>
            </a:r>
            <a:r>
              <a:rPr lang="en-US" sz="1800" dirty="0"/>
              <a:t> behind driver, c. small amp./180</a:t>
            </a:r>
            <a:r>
              <a:rPr lang="en-US" sz="1800" baseline="30000" dirty="0"/>
              <a:t>o</a:t>
            </a:r>
            <a:r>
              <a:rPr lang="en-US" sz="1800" dirty="0"/>
              <a:t> behind driver)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"/>
            <a:ext cx="861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 2. An oscillator has a natural resonant period of 4.00 seconds and it is lightly damped.  We can drive it at a variety of periods.</a:t>
            </a:r>
            <a:endParaRPr lang="en-US" sz="1800" dirty="0"/>
          </a:p>
          <a:p>
            <a:r>
              <a:rPr lang="en-US" sz="1800" dirty="0"/>
              <a:t>a. What is its </a:t>
            </a:r>
            <a:r>
              <a:rPr lang="en-US" sz="1800" u="sng" dirty="0"/>
              <a:t>relative amplitude</a:t>
            </a:r>
            <a:r>
              <a:rPr lang="en-US" sz="1800" dirty="0"/>
              <a:t> and </a:t>
            </a:r>
            <a:r>
              <a:rPr lang="en-US" sz="1800" u="sng" dirty="0"/>
              <a:t>phase relative to the driver</a:t>
            </a:r>
            <a:r>
              <a:rPr lang="en-US" sz="1800" dirty="0"/>
              <a:t> when it is being driven with a period of 0.500 seconds?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 </a:t>
            </a:r>
          </a:p>
          <a:p>
            <a:endParaRPr lang="en-US" sz="1800" dirty="0"/>
          </a:p>
          <a:p>
            <a:r>
              <a:rPr lang="en-US" sz="1800" dirty="0"/>
              <a:t>b. What is its </a:t>
            </a:r>
            <a:r>
              <a:rPr lang="en-US" sz="1800" u="sng" dirty="0"/>
              <a:t>relative amplitude</a:t>
            </a:r>
            <a:r>
              <a:rPr lang="en-US" sz="1800" dirty="0"/>
              <a:t> and </a:t>
            </a:r>
            <a:r>
              <a:rPr lang="en-US" sz="1800" u="sng" dirty="0"/>
              <a:t>phase relative to the driver</a:t>
            </a:r>
            <a:r>
              <a:rPr lang="en-US" sz="1800" dirty="0"/>
              <a:t> when it is being driven with a period of 20.0 seconds?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 </a:t>
            </a:r>
          </a:p>
          <a:p>
            <a:endParaRPr lang="en-US" sz="1800" dirty="0"/>
          </a:p>
          <a:p>
            <a:r>
              <a:rPr lang="en-US" sz="1800" dirty="0"/>
              <a:t>c. What is its </a:t>
            </a:r>
            <a:r>
              <a:rPr lang="en-US" sz="1800" u="sng" dirty="0"/>
              <a:t>relative amplitude</a:t>
            </a:r>
            <a:r>
              <a:rPr lang="en-US" sz="1800" dirty="0"/>
              <a:t> and </a:t>
            </a:r>
            <a:r>
              <a:rPr lang="en-US" sz="1800" u="sng" dirty="0"/>
              <a:t>phase relative to the driver</a:t>
            </a:r>
            <a:r>
              <a:rPr lang="en-US" sz="1800" dirty="0"/>
              <a:t> when it is being driven with a period of 4.00 seconds?</a:t>
            </a:r>
          </a:p>
          <a:p>
            <a:r>
              <a:rPr lang="en-US" sz="1800" dirty="0"/>
              <a:t> 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(2a. small amp./180</a:t>
            </a:r>
            <a:r>
              <a:rPr lang="en-US" sz="1800" baseline="30000" dirty="0"/>
              <a:t>o</a:t>
            </a:r>
            <a:r>
              <a:rPr lang="en-US" sz="1800" dirty="0"/>
              <a:t> behind driver, b. small amp./in phase, c. large amp./90</a:t>
            </a:r>
            <a:r>
              <a:rPr lang="en-US" sz="1800" baseline="30000" dirty="0"/>
              <a:t>o</a:t>
            </a:r>
            <a:r>
              <a:rPr lang="en-US" sz="1800" dirty="0"/>
              <a:t> behind driver)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"/>
            <a:ext cx="89826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30861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a. Suppose it is being driven with a period of 4.0 seconds, where is the driver with respect to equilibrium (+x</a:t>
            </a:r>
            <a:r>
              <a:rPr lang="en-US" sz="1800" baseline="-25000" dirty="0"/>
              <a:t>o</a:t>
            </a:r>
            <a:r>
              <a:rPr lang="en-US" sz="1800" dirty="0"/>
              <a:t>, -</a:t>
            </a:r>
            <a:r>
              <a:rPr lang="en-US" sz="1800" dirty="0" err="1"/>
              <a:t>x</a:t>
            </a:r>
            <a:r>
              <a:rPr lang="en-US" sz="1800" baseline="-25000" dirty="0" err="1"/>
              <a:t>o</a:t>
            </a:r>
            <a:r>
              <a:rPr lang="en-US" sz="1800" dirty="0" err="1"/>
              <a:t>,or</a:t>
            </a:r>
            <a:r>
              <a:rPr lang="en-US" sz="1800" dirty="0"/>
              <a:t> 0) at 1, 2, 3 and 4 seconds?  What direction is the driver going?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3a. x: 0/-x</a:t>
            </a:r>
            <a:r>
              <a:rPr lang="en-US" sz="1800" baseline="-25000" dirty="0"/>
              <a:t>o</a:t>
            </a:r>
            <a:r>
              <a:rPr lang="en-US" sz="1800" dirty="0"/>
              <a:t>/0/+x</a:t>
            </a:r>
            <a:r>
              <a:rPr lang="en-US" sz="1800" baseline="-25000" dirty="0"/>
              <a:t>o</a:t>
            </a:r>
            <a:r>
              <a:rPr lang="en-US" sz="1800" dirty="0"/>
              <a:t>, v: -/0/+/0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"/>
            <a:ext cx="89826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30861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b. Suppose it is being driven with a period of 1.0 seconds, where is the driver with respect to equilibrium (+x</a:t>
            </a:r>
            <a:r>
              <a:rPr lang="en-US" sz="1800" baseline="-25000" dirty="0"/>
              <a:t>o</a:t>
            </a:r>
            <a:r>
              <a:rPr lang="en-US" sz="1800" dirty="0"/>
              <a:t>, -</a:t>
            </a:r>
            <a:r>
              <a:rPr lang="en-US" sz="1800" dirty="0" err="1"/>
              <a:t>x</a:t>
            </a:r>
            <a:r>
              <a:rPr lang="en-US" sz="1800" baseline="-25000" dirty="0" err="1"/>
              <a:t>o</a:t>
            </a:r>
            <a:r>
              <a:rPr lang="en-US" sz="1800" dirty="0" err="1"/>
              <a:t>,or</a:t>
            </a:r>
            <a:r>
              <a:rPr lang="en-US" sz="1800" dirty="0"/>
              <a:t> 0) at 1, 2, 3 and 4 seconds? What direction is the driver going?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b. x: -x</a:t>
            </a:r>
            <a:r>
              <a:rPr lang="en-US" sz="1800" baseline="-25000" dirty="0"/>
              <a:t>o</a:t>
            </a:r>
            <a:r>
              <a:rPr lang="en-US" sz="1800" dirty="0"/>
              <a:t> /0/+x</a:t>
            </a:r>
            <a:r>
              <a:rPr lang="en-US" sz="1800" baseline="-25000" dirty="0"/>
              <a:t>o</a:t>
            </a:r>
            <a:r>
              <a:rPr lang="en-US" sz="1800" dirty="0"/>
              <a:t> /0, v: 0/+/0/-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938</Words>
  <Application>Microsoft Macintosh PowerPoint</Application>
  <PresentationFormat>On-screen Show (16:10)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Tualatin High School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Microsoft Office User</cp:lastModifiedBy>
  <cp:revision>208</cp:revision>
  <dcterms:created xsi:type="dcterms:W3CDTF">2015-03-04T16:15:08Z</dcterms:created>
  <dcterms:modified xsi:type="dcterms:W3CDTF">2020-04-26T19:12:40Z</dcterms:modified>
</cp:coreProperties>
</file>