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0" r:id="rId3"/>
    <p:sldId id="300" r:id="rId4"/>
    <p:sldId id="301" r:id="rId5"/>
    <p:sldId id="302" r:id="rId6"/>
    <p:sldId id="303" r:id="rId7"/>
    <p:sldId id="306" r:id="rId8"/>
    <p:sldId id="305" r:id="rId9"/>
    <p:sldId id="304" r:id="rId1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43"/>
  </p:normalViewPr>
  <p:slideViewPr>
    <p:cSldViewPr>
      <p:cViewPr varScale="1">
        <p:scale>
          <a:sx n="144" d="100"/>
          <a:sy n="144" d="100"/>
        </p:scale>
        <p:origin x="520" y="17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B41A0C-0A2B-403B-A037-CCD7BF4A67C0}" type="datetimeFigureOut">
              <a:rPr lang="en-US" smtClean="0"/>
              <a:pPr/>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41A0C-0A2B-403B-A037-CCD7BF4A67C0}" type="datetimeFigureOut">
              <a:rPr lang="en-US" smtClean="0"/>
              <a:pPr/>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41A0C-0A2B-403B-A037-CCD7BF4A67C0}" type="datetimeFigureOut">
              <a:rPr lang="en-US" smtClean="0"/>
              <a:pPr/>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41A0C-0A2B-403B-A037-CCD7BF4A67C0}" type="datetimeFigureOut">
              <a:rPr lang="en-US" smtClean="0"/>
              <a:pPr/>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41A0C-0A2B-403B-A037-CCD7BF4A67C0}" type="datetimeFigureOut">
              <a:rPr lang="en-US" smtClean="0"/>
              <a:pPr/>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B41A0C-0A2B-403B-A037-CCD7BF4A67C0}" type="datetimeFigureOut">
              <a:rPr lang="en-US" smtClean="0"/>
              <a:pPr/>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B41A0C-0A2B-403B-A037-CCD7BF4A67C0}" type="datetimeFigureOut">
              <a:rPr lang="en-US" smtClean="0"/>
              <a:pPr/>
              <a:t>6/10/20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B41A0C-0A2B-403B-A037-CCD7BF4A67C0}" type="datetimeFigureOut">
              <a:rPr lang="en-US" smtClean="0"/>
              <a:pPr/>
              <a:t>6/10/20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41A0C-0A2B-403B-A037-CCD7BF4A67C0}" type="datetimeFigureOut">
              <a:rPr lang="en-US" smtClean="0"/>
              <a:pPr/>
              <a:t>6/10/20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41A0C-0A2B-403B-A037-CCD7BF4A67C0}" type="datetimeFigureOut">
              <a:rPr lang="en-US" smtClean="0"/>
              <a:pPr/>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41A0C-0A2B-403B-A037-CCD7BF4A67C0}" type="datetimeFigureOut">
              <a:rPr lang="en-US" smtClean="0"/>
              <a:pPr/>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FD706-837E-497C-9C00-ACD6642637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AB41A0C-0A2B-403B-A037-CCD7BF4A67C0}" type="datetimeFigureOut">
              <a:rPr lang="en-US" smtClean="0"/>
              <a:pPr/>
              <a:t>6/10/20</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28FD706-837E-497C-9C00-ACD6642637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mn-lt"/>
              </a:rPr>
              <a:t>12 J1 Thin Films</a:t>
            </a:r>
            <a:endParaRPr lang="en-US" dirty="0">
              <a:latin typeface="+mn-lt"/>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90500"/>
            <a:ext cx="8763000" cy="1569660"/>
          </a:xfrm>
          <a:prstGeom prst="rect">
            <a:avLst/>
          </a:prstGeom>
          <a:noFill/>
        </p:spPr>
        <p:txBody>
          <a:bodyPr wrap="square" rtlCol="0">
            <a:spAutoFit/>
          </a:bodyPr>
          <a:lstStyle/>
          <a:p>
            <a:r>
              <a:rPr lang="en-US" sz="2400" dirty="0"/>
              <a:t>Thin Film Interference (TFI) – This is when an incident wave’s reflection from the front of the film interferes with its reflection(s?) from the back of the film.  (Why there are colors on soap bubbles)</a:t>
            </a:r>
            <a:endParaRPr lang="en-US" sz="2400" baseline="30000" dirty="0"/>
          </a:p>
          <a:p>
            <a:endParaRPr lang="en-US" sz="2400" dirty="0"/>
          </a:p>
        </p:txBody>
      </p:sp>
      <p:sp>
        <p:nvSpPr>
          <p:cNvPr id="7" name="TextBox 6"/>
          <p:cNvSpPr txBox="1"/>
          <p:nvPr/>
        </p:nvSpPr>
        <p:spPr>
          <a:xfrm>
            <a:off x="5410200" y="1790700"/>
            <a:ext cx="3267241" cy="1569660"/>
          </a:xfrm>
          <a:prstGeom prst="rect">
            <a:avLst/>
          </a:prstGeom>
          <a:noFill/>
        </p:spPr>
        <p:txBody>
          <a:bodyPr wrap="none" rtlCol="0">
            <a:spAutoFit/>
          </a:bodyPr>
          <a:lstStyle/>
          <a:p>
            <a:r>
              <a:rPr lang="en-US" sz="2000" dirty="0"/>
              <a:t>d 	– film thickness in m</a:t>
            </a:r>
            <a:endParaRPr lang="en-US" sz="2000" baseline="30000" dirty="0"/>
          </a:p>
          <a:p>
            <a:r>
              <a:rPr lang="en-US" sz="2000" dirty="0"/>
              <a:t>n 	– index of refraction</a:t>
            </a:r>
          </a:p>
          <a:p>
            <a:r>
              <a:rPr lang="en-US" sz="2000" dirty="0"/>
              <a:t>m 	– An integer</a:t>
            </a:r>
            <a:endParaRPr lang="en-US" sz="2000" baseline="30000" dirty="0"/>
          </a:p>
          <a:p>
            <a:r>
              <a:rPr lang="el-GR" sz="2000" dirty="0"/>
              <a:t>λ</a:t>
            </a:r>
            <a:r>
              <a:rPr lang="en-US" sz="2000" dirty="0"/>
              <a:t> 	– Wavelength in m</a:t>
            </a:r>
          </a:p>
          <a:p>
            <a:r>
              <a:rPr lang="en-US" sz="1600" dirty="0"/>
              <a:t>(9.3 in the data packet)</a:t>
            </a:r>
          </a:p>
        </p:txBody>
      </p:sp>
      <p:pic>
        <p:nvPicPr>
          <p:cNvPr id="1027" name="Picture 3"/>
          <p:cNvPicPr>
            <a:picLocks noChangeAspect="1" noChangeArrowheads="1"/>
          </p:cNvPicPr>
          <p:nvPr/>
        </p:nvPicPr>
        <p:blipFill>
          <a:blip r:embed="rId2" cstate="print"/>
          <a:srcRect/>
          <a:stretch>
            <a:fillRect/>
          </a:stretch>
        </p:blipFill>
        <p:spPr bwMode="auto">
          <a:xfrm>
            <a:off x="381000" y="1790700"/>
            <a:ext cx="4365797" cy="685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57199" y="2787753"/>
            <a:ext cx="3657601" cy="309744"/>
          </a:xfrm>
          <a:prstGeom prst="rect">
            <a:avLst/>
          </a:prstGeom>
          <a:noFill/>
          <a:ln w="9525">
            <a:noFill/>
            <a:miter lim="800000"/>
            <a:headEnd/>
            <a:tailEnd/>
          </a:ln>
          <a:effectLst/>
        </p:spPr>
      </p:pic>
      <p:sp>
        <p:nvSpPr>
          <p:cNvPr id="12" name="Rectangle 11"/>
          <p:cNvSpPr/>
          <p:nvPr/>
        </p:nvSpPr>
        <p:spPr>
          <a:xfrm>
            <a:off x="609600" y="4076700"/>
            <a:ext cx="3124200" cy="685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066800" y="3543300"/>
            <a:ext cx="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71600" y="3543300"/>
            <a:ext cx="0" cy="533400"/>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47800" y="3543300"/>
            <a:ext cx="0" cy="1219200"/>
          </a:xfrm>
          <a:prstGeom prst="straightConnector1">
            <a:avLst/>
          </a:prstGeom>
          <a:ln w="127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33600" y="4229100"/>
            <a:ext cx="1600118" cy="369332"/>
          </a:xfrm>
          <a:prstGeom prst="rect">
            <a:avLst/>
          </a:prstGeom>
          <a:noFill/>
        </p:spPr>
        <p:txBody>
          <a:bodyPr wrap="none" rtlCol="0">
            <a:spAutoFit/>
          </a:bodyPr>
          <a:lstStyle/>
          <a:p>
            <a:r>
              <a:rPr lang="en-US" dirty="0"/>
              <a:t>n &gt; 1 </a:t>
            </a:r>
            <a:r>
              <a:rPr lang="en-US" sz="900" dirty="0"/>
              <a:t>(slow, more dense)</a:t>
            </a:r>
            <a:endParaRPr lang="en-US" dirty="0"/>
          </a:p>
        </p:txBody>
      </p:sp>
      <p:sp>
        <p:nvSpPr>
          <p:cNvPr id="19" name="TextBox 18"/>
          <p:cNvSpPr txBox="1"/>
          <p:nvPr/>
        </p:nvSpPr>
        <p:spPr>
          <a:xfrm>
            <a:off x="3810000" y="4229100"/>
            <a:ext cx="300082" cy="369332"/>
          </a:xfrm>
          <a:prstGeom prst="rect">
            <a:avLst/>
          </a:prstGeom>
          <a:noFill/>
        </p:spPr>
        <p:txBody>
          <a:bodyPr wrap="none" rtlCol="0">
            <a:spAutoFit/>
          </a:bodyPr>
          <a:lstStyle/>
          <a:p>
            <a:r>
              <a:rPr lang="en-US" dirty="0"/>
              <a:t>d</a:t>
            </a:r>
          </a:p>
        </p:txBody>
      </p:sp>
      <p:cxnSp>
        <p:nvCxnSpPr>
          <p:cNvPr id="22" name="Straight Connector 21"/>
          <p:cNvCxnSpPr/>
          <p:nvPr/>
        </p:nvCxnSpPr>
        <p:spPr>
          <a:xfrm>
            <a:off x="3810000" y="4076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10000" y="47625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143000" y="3543300"/>
            <a:ext cx="0" cy="1219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33600" y="3543300"/>
            <a:ext cx="457200" cy="369332"/>
          </a:xfrm>
          <a:prstGeom prst="rect">
            <a:avLst/>
          </a:prstGeom>
          <a:noFill/>
        </p:spPr>
        <p:txBody>
          <a:bodyPr wrap="square" rtlCol="0">
            <a:spAutoFit/>
          </a:bodyPr>
          <a:lstStyle/>
          <a:p>
            <a:r>
              <a:rPr lang="en-US" dirty="0"/>
              <a:t>air</a:t>
            </a:r>
          </a:p>
        </p:txBody>
      </p:sp>
      <p:sp>
        <p:nvSpPr>
          <p:cNvPr id="27" name="TextBox 26"/>
          <p:cNvSpPr txBox="1"/>
          <p:nvPr/>
        </p:nvSpPr>
        <p:spPr>
          <a:xfrm>
            <a:off x="2133600" y="4850368"/>
            <a:ext cx="457200" cy="369332"/>
          </a:xfrm>
          <a:prstGeom prst="rect">
            <a:avLst/>
          </a:prstGeom>
          <a:noFill/>
        </p:spPr>
        <p:txBody>
          <a:bodyPr wrap="square" rtlCol="0">
            <a:spAutoFit/>
          </a:bodyPr>
          <a:lstStyle/>
          <a:p>
            <a:r>
              <a:rPr lang="en-US" dirty="0"/>
              <a:t>air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a:stretch>
            <a:fillRect/>
          </a:stretch>
        </p:blipFill>
        <p:spPr bwMode="auto">
          <a:xfrm>
            <a:off x="381000" y="-144610"/>
            <a:ext cx="8178574" cy="585961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0" y="-342900"/>
            <a:ext cx="3218085" cy="2927334"/>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193523" y="0"/>
            <a:ext cx="2950478" cy="28575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0" y="2528218"/>
            <a:ext cx="3362325" cy="3186782"/>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4800601" y="2814274"/>
            <a:ext cx="4343400" cy="290072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800100"/>
            <a:ext cx="8991600" cy="1631216"/>
          </a:xfrm>
          <a:prstGeom prst="rect">
            <a:avLst/>
          </a:prstGeom>
          <a:noFill/>
        </p:spPr>
        <p:txBody>
          <a:bodyPr wrap="square" rtlCol="0">
            <a:spAutoFit/>
          </a:bodyPr>
          <a:lstStyle/>
          <a:p>
            <a:pPr algn="just"/>
            <a:r>
              <a:rPr lang="en-US" sz="2000" dirty="0"/>
              <a:t>Example:  A film of oil with an index of refraction of 1.48 floats on water with an index of refraction of 1.33.  A region looks blue because it is constructively interfering at 450. nm.  What is the minimum thickness the oil layer could have to effect this constructive interference?  What are the next two thicknesses that would effect this same color? </a:t>
            </a:r>
            <a:r>
              <a:rPr lang="en-US" sz="1200" dirty="0"/>
              <a:t>(76.0 nm, 228 nm, 380. nm)</a:t>
            </a:r>
            <a:endParaRPr lang="en-US" sz="2000" dirty="0"/>
          </a:p>
        </p:txBody>
      </p:sp>
      <p:pic>
        <p:nvPicPr>
          <p:cNvPr id="1027" name="Picture 3"/>
          <p:cNvPicPr>
            <a:picLocks noChangeAspect="1" noChangeArrowheads="1"/>
          </p:cNvPicPr>
          <p:nvPr/>
        </p:nvPicPr>
        <p:blipFill>
          <a:blip r:embed="rId2" cstate="print"/>
          <a:srcRect/>
          <a:stretch>
            <a:fillRect/>
          </a:stretch>
        </p:blipFill>
        <p:spPr bwMode="auto">
          <a:xfrm>
            <a:off x="381000" y="63900"/>
            <a:ext cx="4365797" cy="685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257800" y="266700"/>
            <a:ext cx="3657601" cy="30974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839200" cy="1200329"/>
          </a:xfrm>
          <a:prstGeom prst="rect">
            <a:avLst/>
          </a:prstGeom>
          <a:noFill/>
        </p:spPr>
        <p:txBody>
          <a:bodyPr wrap="square" rtlCol="0">
            <a:spAutoFit/>
          </a:bodyPr>
          <a:lstStyle/>
          <a:p>
            <a:r>
              <a:rPr lang="en-US" sz="2400" dirty="0"/>
              <a:t>A thin film of glass has an index of refraction of 1.53 and creates constructive interference at 575 nm.  What is the minimum thickness it could have?  What is the next greatest thickness it could have?</a:t>
            </a:r>
          </a:p>
        </p:txBody>
      </p:sp>
      <p:sp>
        <p:nvSpPr>
          <p:cNvPr id="3" name="TextBox 2"/>
          <p:cNvSpPr txBox="1"/>
          <p:nvPr/>
        </p:nvSpPr>
        <p:spPr>
          <a:xfrm>
            <a:off x="228600" y="5262890"/>
            <a:ext cx="1675459" cy="261610"/>
          </a:xfrm>
          <a:prstGeom prst="rect">
            <a:avLst/>
          </a:prstGeom>
          <a:noFill/>
        </p:spPr>
        <p:txBody>
          <a:bodyPr wrap="none" rtlCol="0">
            <a:spAutoFit/>
          </a:bodyPr>
          <a:lstStyle/>
          <a:p>
            <a:r>
              <a:rPr lang="en-US" sz="1100" dirty="0"/>
              <a:t>94.0 nm, 282 nm, 470. nm</a:t>
            </a:r>
            <a:endParaRPr lang="en-US" sz="1100" baseline="30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839200" cy="830997"/>
          </a:xfrm>
          <a:prstGeom prst="rect">
            <a:avLst/>
          </a:prstGeom>
          <a:noFill/>
        </p:spPr>
        <p:txBody>
          <a:bodyPr wrap="square" rtlCol="0">
            <a:spAutoFit/>
          </a:bodyPr>
          <a:lstStyle/>
          <a:p>
            <a:r>
              <a:rPr lang="en-US" sz="2400" dirty="0"/>
              <a:t>What is the smallest thickness of a thin soap film with n = 1.37 that would appear black of illuminated by 520. nm light?</a:t>
            </a:r>
          </a:p>
        </p:txBody>
      </p:sp>
      <p:sp>
        <p:nvSpPr>
          <p:cNvPr id="3" name="TextBox 2"/>
          <p:cNvSpPr txBox="1"/>
          <p:nvPr/>
        </p:nvSpPr>
        <p:spPr>
          <a:xfrm>
            <a:off x="228600" y="5262890"/>
            <a:ext cx="646331" cy="261610"/>
          </a:xfrm>
          <a:prstGeom prst="rect">
            <a:avLst/>
          </a:prstGeom>
          <a:noFill/>
        </p:spPr>
        <p:txBody>
          <a:bodyPr wrap="none" rtlCol="0">
            <a:spAutoFit/>
          </a:bodyPr>
          <a:lstStyle/>
          <a:p>
            <a:r>
              <a:rPr lang="en-US" sz="1100" dirty="0"/>
              <a:t>190. nm</a:t>
            </a:r>
            <a:endParaRPr lang="en-US" sz="1100" baseline="30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839200" cy="1200329"/>
          </a:xfrm>
          <a:prstGeom prst="rect">
            <a:avLst/>
          </a:prstGeom>
          <a:noFill/>
        </p:spPr>
        <p:txBody>
          <a:bodyPr wrap="square" rtlCol="0">
            <a:spAutoFit/>
          </a:bodyPr>
          <a:lstStyle/>
          <a:p>
            <a:r>
              <a:rPr lang="en-US" sz="2400" dirty="0"/>
              <a:t>A soap bubble is 82.5 nm thick where it is creating a bright band of color at 463 nm light.  Where it is thinner than that, it creates no visible bands.  What is the index of refraction of the soap bubble?</a:t>
            </a:r>
          </a:p>
        </p:txBody>
      </p:sp>
      <p:sp>
        <p:nvSpPr>
          <p:cNvPr id="3" name="TextBox 2"/>
          <p:cNvSpPr txBox="1"/>
          <p:nvPr/>
        </p:nvSpPr>
        <p:spPr>
          <a:xfrm>
            <a:off x="228600" y="5262890"/>
            <a:ext cx="431528" cy="261610"/>
          </a:xfrm>
          <a:prstGeom prst="rect">
            <a:avLst/>
          </a:prstGeom>
          <a:noFill/>
        </p:spPr>
        <p:txBody>
          <a:bodyPr wrap="none" rtlCol="0">
            <a:spAutoFit/>
          </a:bodyPr>
          <a:lstStyle/>
          <a:p>
            <a:r>
              <a:rPr lang="en-US" sz="1100" dirty="0"/>
              <a:t>1.40</a:t>
            </a:r>
            <a:endParaRPr lang="en-US" sz="1100" baseline="30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839200" cy="830997"/>
          </a:xfrm>
          <a:prstGeom prst="rect">
            <a:avLst/>
          </a:prstGeom>
          <a:noFill/>
        </p:spPr>
        <p:txBody>
          <a:bodyPr wrap="square" rtlCol="0">
            <a:spAutoFit/>
          </a:bodyPr>
          <a:lstStyle/>
          <a:p>
            <a:r>
              <a:rPr lang="en-US" sz="2400" dirty="0"/>
              <a:t>A soap bubble has an n = 1.42, and is 231 nm thick.  What is the biggest wavelength that would appear black at this location?</a:t>
            </a:r>
          </a:p>
        </p:txBody>
      </p:sp>
      <p:sp>
        <p:nvSpPr>
          <p:cNvPr id="3" name="TextBox 2"/>
          <p:cNvSpPr txBox="1"/>
          <p:nvPr/>
        </p:nvSpPr>
        <p:spPr>
          <a:xfrm>
            <a:off x="228600" y="5262890"/>
            <a:ext cx="611065" cy="261610"/>
          </a:xfrm>
          <a:prstGeom prst="rect">
            <a:avLst/>
          </a:prstGeom>
          <a:noFill/>
        </p:spPr>
        <p:txBody>
          <a:bodyPr wrap="none" rtlCol="0">
            <a:spAutoFit/>
          </a:bodyPr>
          <a:lstStyle/>
          <a:p>
            <a:r>
              <a:rPr lang="en-US" sz="1100" dirty="0"/>
              <a:t>656 nm</a:t>
            </a:r>
            <a:endParaRPr lang="en-US" sz="1100" baseline="30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839200" cy="830997"/>
          </a:xfrm>
          <a:prstGeom prst="rect">
            <a:avLst/>
          </a:prstGeom>
          <a:noFill/>
        </p:spPr>
        <p:txBody>
          <a:bodyPr wrap="square" rtlCol="0">
            <a:spAutoFit/>
          </a:bodyPr>
          <a:lstStyle/>
          <a:p>
            <a:r>
              <a:rPr lang="en-US" sz="2400" dirty="0"/>
              <a:t>A soap bubble has an index of refraction of 1.34 and is 504 nm thick.  What wavelengths have constructive interference?  What color is it?</a:t>
            </a:r>
          </a:p>
        </p:txBody>
      </p:sp>
      <p:sp>
        <p:nvSpPr>
          <p:cNvPr id="3" name="TextBox 2"/>
          <p:cNvSpPr txBox="1"/>
          <p:nvPr/>
        </p:nvSpPr>
        <p:spPr>
          <a:xfrm>
            <a:off x="228600" y="5262890"/>
            <a:ext cx="3350597" cy="261610"/>
          </a:xfrm>
          <a:prstGeom prst="rect">
            <a:avLst/>
          </a:prstGeom>
          <a:noFill/>
        </p:spPr>
        <p:txBody>
          <a:bodyPr wrap="none" rtlCol="0">
            <a:spAutoFit/>
          </a:bodyPr>
          <a:lstStyle/>
          <a:p>
            <a:r>
              <a:rPr lang="en-US" sz="1100" dirty="0"/>
              <a:t>2701 nm, 900. nm, </a:t>
            </a:r>
            <a:r>
              <a:rPr lang="en-US" sz="1100" b="1" dirty="0"/>
              <a:t>540. nm</a:t>
            </a:r>
            <a:r>
              <a:rPr lang="en-US" sz="1100" dirty="0"/>
              <a:t>, 386 nm, 300. nm, so Green</a:t>
            </a:r>
            <a:endParaRPr lang="en-US" sz="1100" baseline="30000" dirty="0"/>
          </a:p>
        </p:txBody>
      </p:sp>
      <p:pic>
        <p:nvPicPr>
          <p:cNvPr id="1026" name="Picture 2"/>
          <p:cNvPicPr>
            <a:picLocks noChangeAspect="1" noChangeArrowheads="1"/>
          </p:cNvPicPr>
          <p:nvPr/>
        </p:nvPicPr>
        <p:blipFill>
          <a:blip r:embed="rId2" cstate="print"/>
          <a:srcRect/>
          <a:stretch>
            <a:fillRect/>
          </a:stretch>
        </p:blipFill>
        <p:spPr bwMode="auto">
          <a:xfrm>
            <a:off x="6781800" y="4076700"/>
            <a:ext cx="2269576" cy="148113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368</Words>
  <Application>Microsoft Macintosh PowerPoint</Application>
  <PresentationFormat>On-screen Show (16:10)</PresentationFormat>
  <Paragraphs>22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Office Theme</vt:lpstr>
      <vt:lpstr>12 J1 Thin Films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Murray</dc:creator>
  <cp:lastModifiedBy>Microsoft Office User</cp:lastModifiedBy>
  <cp:revision>61</cp:revision>
  <dcterms:created xsi:type="dcterms:W3CDTF">2020-05-11T21:28:50Z</dcterms:created>
  <dcterms:modified xsi:type="dcterms:W3CDTF">2020-06-10T22:23:59Z</dcterms:modified>
</cp:coreProperties>
</file>