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98" r:id="rId3"/>
    <p:sldId id="303" r:id="rId4"/>
    <p:sldId id="296" r:id="rId5"/>
    <p:sldId id="297" r:id="rId6"/>
    <p:sldId id="299" r:id="rId7"/>
    <p:sldId id="304" r:id="rId8"/>
    <p:sldId id="308" r:id="rId9"/>
    <p:sldId id="305" r:id="rId10"/>
    <p:sldId id="306" r:id="rId11"/>
    <p:sldId id="309" r:id="rId12"/>
    <p:sldId id="307" r:id="rId1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43" autoAdjust="0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505D19-704C-46B1-AC60-EB3462C6B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FD63E-42CE-44D6-B2DC-C9A4294A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D4C6F-76BE-433D-96D7-9803748BF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458A5-CCE7-4041-857E-873FD2F8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136CC-37C5-4B64-A4E1-89AE235B5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D61E6-8F88-432E-BF4F-0730DF4F8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38ED-FF1B-458F-B564-0E8E03172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5A0A9-30D2-4E5F-9D12-095844D69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4681C-A083-4BDA-94EA-DBCBCF338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6695C-70E7-4FEB-A505-34E593863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5FD8E-EFE5-4913-8FE1-400CDC939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5B21D-30A1-4ACD-B3A1-E5CA5DC59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A8E3E-C529-4A31-AA64-AE366E712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0" y="123032"/>
            <a:ext cx="2018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Sound 101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152400" y="635000"/>
            <a:ext cx="88392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Sound is longitudinal waves in matter:</a:t>
            </a:r>
          </a:p>
        </p:txBody>
      </p:sp>
      <p:pic>
        <p:nvPicPr>
          <p:cNvPr id="11299" name="Picture 35" descr="FG11_25"/>
          <p:cNvPicPr>
            <a:picLocks noChangeAspect="1" noChangeArrowheads="1"/>
          </p:cNvPicPr>
          <p:nvPr/>
        </p:nvPicPr>
        <p:blipFill>
          <a:blip r:embed="rId2" cstate="print"/>
          <a:srcRect l="21004" t="15500" r="21983" b="15500"/>
          <a:stretch>
            <a:fillRect/>
          </a:stretch>
        </p:blipFill>
        <p:spPr bwMode="auto">
          <a:xfrm>
            <a:off x="228600" y="1143000"/>
            <a:ext cx="43434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4572000" y="1143000"/>
            <a:ext cx="4343400" cy="310854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We can hear </a:t>
            </a:r>
          </a:p>
          <a:p>
            <a:pPr lvl="1">
              <a:buFontTx/>
              <a:buChar char="•"/>
            </a:pPr>
            <a:r>
              <a:rPr lang="en-US"/>
              <a:t>20 Hz - 20,000 Hz (demo test tone generator)</a:t>
            </a:r>
          </a:p>
          <a:p>
            <a:pPr>
              <a:buFontTx/>
              <a:buChar char="•"/>
            </a:pPr>
            <a:r>
              <a:rPr lang="en-US"/>
              <a:t>Most sound is more than one frequency (demo fft)</a:t>
            </a:r>
          </a:p>
          <a:p>
            <a:pPr>
              <a:buFontTx/>
              <a:buChar char="•"/>
            </a:pPr>
            <a:r>
              <a:rPr lang="en-US"/>
              <a:t>Show harmonics with guitar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2" grpId="0" build="p" autoUpdateAnimBg="0"/>
      <p:bldP spid="1130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5397500"/>
            <a:ext cx="2198038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384 Hz, G in octave below the E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317500"/>
            <a:ext cx="8686800" cy="95410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What beats do you hear if you play an e 640 Hz with a c 1024 Hz?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5397500"/>
            <a:ext cx="1287532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460 Hz or 420 Hz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317500"/>
            <a:ext cx="8458200" cy="138499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If you are playing an A 440 Hz, and you hear a beat frequency of 20 Hz, what are the other possible frequencies that could be playing?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5397500"/>
            <a:ext cx="151836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445.0 Hz or 435.0 Hz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317500"/>
            <a:ext cx="8382000" cy="138499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The concertmaster is playing an A 440.0 Hz.  Another violin hears a beat every 0.20 seconds.  What frequency are they playing?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123032"/>
            <a:ext cx="2018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Sound 101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52400" y="635000"/>
            <a:ext cx="8839200" cy="95410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Speed of sound in air at sea level:</a:t>
            </a:r>
          </a:p>
          <a:p>
            <a:r>
              <a:rPr lang="en-US" dirty="0"/>
              <a:t>v = (331 + 0.60T) m/s, T = temperature in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endParaRPr lang="en-US" sz="3200" u="sng" dirty="0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212725" y="1770063"/>
            <a:ext cx="5588068" cy="224676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Speeds of sound at 20 </a:t>
            </a:r>
            <a:r>
              <a:rPr lang="en-US" u="sng" baseline="30000"/>
              <a:t>o</a:t>
            </a:r>
            <a:r>
              <a:rPr lang="en-US" u="sng"/>
              <a:t>C and 1 ATM:</a:t>
            </a:r>
          </a:p>
          <a:p>
            <a:r>
              <a:rPr lang="en-US"/>
              <a:t>Air			343 m/s</a:t>
            </a:r>
          </a:p>
          <a:p>
            <a:r>
              <a:rPr lang="en-US"/>
              <a:t>Helium		1005 m/s</a:t>
            </a:r>
          </a:p>
          <a:p>
            <a:r>
              <a:rPr lang="en-US"/>
              <a:t>Water			1440 m/s</a:t>
            </a:r>
          </a:p>
          <a:p>
            <a:r>
              <a:rPr lang="en-US"/>
              <a:t>Steel			5000 m/s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288926" y="4139505"/>
            <a:ext cx="8855075" cy="138499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Sound underwater - Leonard Natatorium</a:t>
            </a:r>
          </a:p>
          <a:p>
            <a:r>
              <a:rPr lang="en-US" dirty="0"/>
              <a:t>Sound in bones</a:t>
            </a:r>
          </a:p>
          <a:p>
            <a:pPr lvl="1"/>
            <a:r>
              <a:rPr lang="en-US" dirty="0"/>
              <a:t>Demo -The finger bells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1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build="p" autoUpdateAnimBg="0"/>
      <p:bldP spid="101383" grpId="0" autoUpdateAnimBg="0"/>
      <p:bldP spid="10138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" y="2128573"/>
            <a:ext cx="8855075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Example 1 – What is the speed of sound at 20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?  42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?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400" y="190500"/>
            <a:ext cx="8839200" cy="18158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The Speed of sound increases with temperature:</a:t>
            </a:r>
          </a:p>
          <a:p>
            <a:endParaRPr lang="en-US" dirty="0"/>
          </a:p>
          <a:p>
            <a:r>
              <a:rPr lang="en-US" dirty="0"/>
              <a:t>Speed of sound in air at sea level:</a:t>
            </a:r>
          </a:p>
          <a:p>
            <a:r>
              <a:rPr lang="en-US" dirty="0"/>
              <a:t>v = (331 + 0.60T) m/s, T = temperature in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endParaRPr lang="en-US" sz="3200" u="sng" dirty="0"/>
          </a:p>
        </p:txBody>
      </p:sp>
      <p:sp>
        <p:nvSpPr>
          <p:cNvPr id="4" name="Rectangle 3"/>
          <p:cNvSpPr/>
          <p:nvPr/>
        </p:nvSpPr>
        <p:spPr>
          <a:xfrm>
            <a:off x="152400" y="5155168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343 m/s, 356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387330" y="1886480"/>
            <a:ext cx="4455066" cy="17543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5400" u="sng"/>
              <a:t>Speed of sound</a:t>
            </a:r>
          </a:p>
          <a:p>
            <a:pPr algn="ctr"/>
            <a:r>
              <a:rPr lang="en-US" sz="5400">
                <a:hlinkClick r:id="" action="ppaction://noaction"/>
              </a:rPr>
              <a:t>1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2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3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4</a:t>
            </a:r>
            <a:r>
              <a:rPr lang="en-US" sz="5400"/>
              <a:t> </a:t>
            </a:r>
            <a:r>
              <a:rPr lang="en-US" sz="5400" u="sng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52400" y="1841500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v = 331 + .60(80) = 379 m/s</a:t>
            </a:r>
            <a:endParaRPr lang="en-US" sz="4000">
              <a:sym typeface="Symbol" pitchFamily="18" charset="2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1" y="5397500"/>
            <a:ext cx="676788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379 m/s</a:t>
            </a:r>
            <a:endParaRPr lang="en-US" sz="1600">
              <a:sym typeface="Symbol" pitchFamily="18" charset="2"/>
            </a:endParaRP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57201" y="317500"/>
            <a:ext cx="7186583" cy="10156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What is the speed of sound in air at 80 </a:t>
            </a:r>
            <a:r>
              <a:rPr lang="en-US" sz="3200" baseline="30000" dirty="0" err="1"/>
              <a:t>o</a:t>
            </a:r>
            <a:r>
              <a:rPr lang="en-US" sz="3200" dirty="0" err="1"/>
              <a:t>C</a:t>
            </a:r>
            <a:r>
              <a:rPr lang="en-US" sz="3200" dirty="0"/>
              <a:t>?</a:t>
            </a:r>
          </a:p>
          <a:p>
            <a:r>
              <a:rPr lang="en-US" dirty="0"/>
              <a:t>v = (331 + .60T)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52400" y="1841500"/>
            <a:ext cx="8763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318 = 331 + .60T</a:t>
            </a:r>
          </a:p>
          <a:p>
            <a:r>
              <a:rPr lang="en-US" sz="3200"/>
              <a:t>T = -21.7 </a:t>
            </a:r>
            <a:r>
              <a:rPr lang="en-US" sz="3200" baseline="30000"/>
              <a:t>o</a:t>
            </a:r>
            <a:r>
              <a:rPr lang="en-US" sz="3200"/>
              <a:t>C</a:t>
            </a:r>
            <a:endParaRPr lang="en-US" sz="4000">
              <a:sym typeface="Symbol" pitchFamily="18" charset="2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5397500"/>
            <a:ext cx="69762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-21.7 </a:t>
            </a:r>
            <a:r>
              <a:rPr lang="en-US" sz="1200" baseline="30000"/>
              <a:t>o</a:t>
            </a:r>
            <a:r>
              <a:rPr lang="en-US" sz="1200"/>
              <a:t>C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" y="317500"/>
            <a:ext cx="8458200" cy="150810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At what temperature in Celsius is the speed of sound 318 m/s?</a:t>
            </a:r>
          </a:p>
          <a:p>
            <a:r>
              <a:rPr lang="en-US" dirty="0"/>
              <a:t>v = (331 + .60T)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" y="123032"/>
            <a:ext cx="11432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Beats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2400" y="508000"/>
            <a:ext cx="88392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Two different pitches played together interfere:</a:t>
            </a:r>
            <a:endParaRPr lang="en-US" sz="3200" u="sng"/>
          </a:p>
        </p:txBody>
      </p:sp>
      <p:pic>
        <p:nvPicPr>
          <p:cNvPr id="79885" name="Picture 13" descr="FG12_19"/>
          <p:cNvPicPr>
            <a:picLocks noChangeAspect="1" noChangeArrowheads="1"/>
          </p:cNvPicPr>
          <p:nvPr/>
        </p:nvPicPr>
        <p:blipFill>
          <a:blip r:embed="rId2" cstate="print"/>
          <a:srcRect t="8000" b="9500"/>
          <a:stretch>
            <a:fillRect/>
          </a:stretch>
        </p:blipFill>
        <p:spPr bwMode="auto">
          <a:xfrm>
            <a:off x="228600" y="1041400"/>
            <a:ext cx="89154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898525" y="4647407"/>
            <a:ext cx="6373861" cy="113877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i="1" dirty="0" err="1"/>
              <a:t>f</a:t>
            </a:r>
            <a:r>
              <a:rPr lang="en-US" sz="4000" baseline="-25000" dirty="0" err="1"/>
              <a:t>beat</a:t>
            </a:r>
            <a:r>
              <a:rPr lang="en-US" sz="4000" dirty="0"/>
              <a:t> = |</a:t>
            </a:r>
            <a:r>
              <a:rPr lang="en-US" sz="4000" i="1" dirty="0"/>
              <a:t>f</a:t>
            </a:r>
            <a:r>
              <a:rPr lang="en-US" sz="4000" baseline="-25000" dirty="0"/>
              <a:t>1</a:t>
            </a:r>
            <a:r>
              <a:rPr lang="en-US" sz="4000" dirty="0"/>
              <a:t> - </a:t>
            </a:r>
            <a:r>
              <a:rPr lang="en-US" sz="4000" i="1" dirty="0"/>
              <a:t>f</a:t>
            </a:r>
            <a:r>
              <a:rPr lang="en-US" sz="4000" baseline="-25000" dirty="0"/>
              <a:t>2</a:t>
            </a:r>
            <a:r>
              <a:rPr lang="en-US" sz="4000" dirty="0"/>
              <a:t>|</a:t>
            </a:r>
          </a:p>
          <a:p>
            <a:r>
              <a:rPr lang="en-US" dirty="0"/>
              <a:t>Demo - pennywhistle, big pipes on burners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" y="123032"/>
            <a:ext cx="1895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/>
              <a:t>Examples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048000" y="190500"/>
            <a:ext cx="2704587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i="1" dirty="0" err="1"/>
              <a:t>f</a:t>
            </a:r>
            <a:r>
              <a:rPr lang="en-US" sz="4000" baseline="-25000" dirty="0" err="1"/>
              <a:t>beat</a:t>
            </a:r>
            <a:r>
              <a:rPr lang="en-US" sz="4000" dirty="0"/>
              <a:t> = |</a:t>
            </a:r>
            <a:r>
              <a:rPr lang="en-US" sz="4000" i="1" dirty="0"/>
              <a:t>f</a:t>
            </a:r>
            <a:r>
              <a:rPr lang="en-US" sz="4000" baseline="-25000" dirty="0"/>
              <a:t>1</a:t>
            </a:r>
            <a:r>
              <a:rPr lang="en-US" sz="4000" dirty="0"/>
              <a:t> - </a:t>
            </a:r>
            <a:r>
              <a:rPr lang="en-US" sz="4000" i="1" dirty="0"/>
              <a:t>f</a:t>
            </a:r>
            <a:r>
              <a:rPr lang="en-US" sz="4000" baseline="-25000" dirty="0"/>
              <a:t>2</a:t>
            </a:r>
            <a:r>
              <a:rPr lang="en-US" sz="4000" dirty="0"/>
              <a:t>|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811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I play a pitch of 256 Hz (C) on my Pennywhistle, and you play a pitch of 384 Hz (G) on your whistle.  What is the beat frequency? (128 Hz)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2. If I am playing a pitch of 384 Hz, and I hear a beat frequency of 10.0 Hz, what are the possible other frequencies that are playing?</a:t>
            </a:r>
          </a:p>
          <a:p>
            <a:r>
              <a:rPr lang="en-US" sz="2400" dirty="0"/>
              <a:t>(394 Hz and 374 Hz)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53089" y="1886480"/>
            <a:ext cx="1723549" cy="17543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5400" u="sng"/>
              <a:t>Beats</a:t>
            </a:r>
          </a:p>
          <a:p>
            <a:pPr algn="ctr"/>
            <a:r>
              <a:rPr lang="en-US" sz="5400">
                <a:hlinkClick r:id="" action="ppaction://noaction"/>
              </a:rPr>
              <a:t>1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2</a:t>
            </a:r>
            <a:r>
              <a:rPr lang="en-US" sz="5400"/>
              <a:t> </a:t>
            </a:r>
            <a:endParaRPr lang="en-US" sz="54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442</Words>
  <Application>Microsoft Macintosh PowerPoint</Application>
  <PresentationFormat>On-screen Show (16:10)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Tualatin High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Microsoft Office User</cp:lastModifiedBy>
  <cp:revision>179</cp:revision>
  <dcterms:created xsi:type="dcterms:W3CDTF">2001-03-01T17:38:38Z</dcterms:created>
  <dcterms:modified xsi:type="dcterms:W3CDTF">2019-04-20T17:35:29Z</dcterms:modified>
</cp:coreProperties>
</file>