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4" r:id="rId2"/>
    <p:sldId id="290" r:id="rId3"/>
    <p:sldId id="291" r:id="rId4"/>
    <p:sldId id="298" r:id="rId5"/>
    <p:sldId id="265" r:id="rId6"/>
    <p:sldId id="267" r:id="rId7"/>
    <p:sldId id="277" r:id="rId8"/>
    <p:sldId id="278" r:id="rId9"/>
    <p:sldId id="268" r:id="rId10"/>
    <p:sldId id="279" r:id="rId11"/>
    <p:sldId id="280" r:id="rId12"/>
    <p:sldId id="266" r:id="rId13"/>
    <p:sldId id="286" r:id="rId14"/>
    <p:sldId id="287" r:id="rId15"/>
    <p:sldId id="281" r:id="rId16"/>
    <p:sldId id="288" r:id="rId17"/>
    <p:sldId id="293" r:id="rId18"/>
    <p:sldId id="269" r:id="rId19"/>
    <p:sldId id="270" r:id="rId20"/>
    <p:sldId id="283" r:id="rId21"/>
    <p:sldId id="285" r:id="rId22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6" autoAdjust="0"/>
    <p:restoredTop sz="94643" autoAdjust="0"/>
  </p:normalViewPr>
  <p:slideViewPr>
    <p:cSldViewPr>
      <p:cViewPr varScale="1">
        <p:scale>
          <a:sx n="144" d="100"/>
          <a:sy n="144" d="100"/>
        </p:scale>
        <p:origin x="520" y="17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5800" y="685800"/>
            <a:ext cx="54864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2E0486-3690-400E-954E-ED84FAB7B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8052F-7EB3-4339-84DD-22B1785BA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E6502-E992-403F-BAEE-E2E0EA794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08000"/>
            <a:ext cx="19431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08000"/>
            <a:ext cx="56769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7136B-3EBE-4F8A-9818-9222845D5B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C4D9D-4340-4294-A67D-6C0160BC24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5D052-C8F9-48CD-853E-2A16246D5E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51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51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D6F8C-A99E-4957-AB2D-0C0A079D3E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58B52-C37B-4F22-9D67-320DBFAFE2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25520-B76E-4C3C-88CC-96D729BB08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2B784-EF57-415B-A8EA-C4A4A3BE0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9D550-36C5-44AE-9F35-ECFC326A3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81321-9B9F-47DD-AA91-CA4C84D7D2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08000"/>
            <a:ext cx="77724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51000"/>
            <a:ext cx="7772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520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700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95DFCF1-41D1-4940-A400-DDEEE001E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1.xml"/><Relationship Id="rId5" Type="http://schemas.openxmlformats.org/officeDocument/2006/relationships/slide" Target="slide20.xml"/><Relationship Id="rId4" Type="http://schemas.openxmlformats.org/officeDocument/2006/relationships/slide" Target="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517526" y="381001"/>
            <a:ext cx="8093075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u="sng"/>
              <a:t>Two Source Interference Patterns</a:t>
            </a:r>
          </a:p>
          <a:p>
            <a:pPr lvl="1"/>
            <a:r>
              <a:rPr lang="en-US" sz="4000"/>
              <a:t>Contents:</a:t>
            </a:r>
          </a:p>
          <a:p>
            <a:pPr lvl="2">
              <a:buFontTx/>
              <a:buChar char="•"/>
            </a:pPr>
            <a:r>
              <a:rPr lang="en-US" sz="4000"/>
              <a:t>Superposition principle</a:t>
            </a:r>
          </a:p>
          <a:p>
            <a:pPr lvl="2">
              <a:buFontTx/>
              <a:buChar char="•"/>
            </a:pPr>
            <a:r>
              <a:rPr lang="en-US" sz="4000"/>
              <a:t>Basic Concept</a:t>
            </a:r>
          </a:p>
          <a:p>
            <a:pPr lvl="2">
              <a:buFontTx/>
              <a:buChar char="•"/>
            </a:pPr>
            <a:r>
              <a:rPr lang="en-US" sz="4000"/>
              <a:t>Two Source patterns</a:t>
            </a:r>
          </a:p>
          <a:p>
            <a:pPr lvl="2">
              <a:buFontTx/>
              <a:buChar char="•"/>
            </a:pPr>
            <a:r>
              <a:rPr lang="en-US" sz="4000"/>
              <a:t>Whiteboards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 descr="FG11_37A"/>
          <p:cNvPicPr>
            <a:picLocks noChangeAspect="1" noChangeArrowheads="1"/>
          </p:cNvPicPr>
          <p:nvPr/>
        </p:nvPicPr>
        <p:blipFill>
          <a:blip r:embed="rId2" cstate="print"/>
          <a:srcRect l="11736" t="16000" r="59991" b="70500"/>
          <a:stretch>
            <a:fillRect/>
          </a:stretch>
        </p:blipFill>
        <p:spPr bwMode="auto">
          <a:xfrm>
            <a:off x="1600200" y="648229"/>
            <a:ext cx="5867400" cy="847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593726" y="709084"/>
            <a:ext cx="554960" cy="707886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A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3657600" y="1841501"/>
            <a:ext cx="526106" cy="707886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B</a:t>
            </a:r>
          </a:p>
        </p:txBody>
      </p:sp>
      <p:pic>
        <p:nvPicPr>
          <p:cNvPr id="10245" name="Picture 6" descr="FG11_37A"/>
          <p:cNvPicPr>
            <a:picLocks noChangeAspect="1" noChangeArrowheads="1"/>
          </p:cNvPicPr>
          <p:nvPr/>
        </p:nvPicPr>
        <p:blipFill>
          <a:blip r:embed="rId2" cstate="print"/>
          <a:srcRect l="11736" t="16000" r="59991" b="70500"/>
          <a:stretch>
            <a:fillRect/>
          </a:stretch>
        </p:blipFill>
        <p:spPr bwMode="auto">
          <a:xfrm>
            <a:off x="4648200" y="1819011"/>
            <a:ext cx="5867400" cy="847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Line 7"/>
          <p:cNvSpPr>
            <a:spLocks noChangeShapeType="1"/>
          </p:cNvSpPr>
          <p:nvPr/>
        </p:nvSpPr>
        <p:spPr bwMode="auto">
          <a:xfrm>
            <a:off x="1598613" y="265907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Line 8"/>
          <p:cNvSpPr>
            <a:spLocks noChangeShapeType="1"/>
          </p:cNvSpPr>
          <p:nvPr/>
        </p:nvSpPr>
        <p:spPr bwMode="auto">
          <a:xfrm>
            <a:off x="3657600" y="267229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Text Box 9"/>
          <p:cNvSpPr txBox="1">
            <a:spLocks noChangeArrowheads="1"/>
          </p:cNvSpPr>
          <p:nvPr/>
        </p:nvSpPr>
        <p:spPr bwMode="auto">
          <a:xfrm>
            <a:off x="2438401" y="190501"/>
            <a:ext cx="381836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</a:t>
            </a:r>
          </a:p>
        </p:txBody>
      </p:sp>
      <p:sp>
        <p:nvSpPr>
          <p:cNvPr id="10249" name="Line 10"/>
          <p:cNvSpPr>
            <a:spLocks noChangeShapeType="1"/>
          </p:cNvSpPr>
          <p:nvPr/>
        </p:nvSpPr>
        <p:spPr bwMode="auto">
          <a:xfrm>
            <a:off x="2819400" y="457729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0" name="Line 11"/>
          <p:cNvSpPr>
            <a:spLocks noChangeShapeType="1"/>
          </p:cNvSpPr>
          <p:nvPr/>
        </p:nvSpPr>
        <p:spPr bwMode="auto">
          <a:xfrm flipH="1">
            <a:off x="1600200" y="457729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1" name="Text Box 12"/>
          <p:cNvSpPr txBox="1">
            <a:spLocks noChangeArrowheads="1"/>
          </p:cNvSpPr>
          <p:nvPr/>
        </p:nvSpPr>
        <p:spPr bwMode="auto">
          <a:xfrm>
            <a:off x="533401" y="2959365"/>
            <a:ext cx="7839075" cy="156966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accent2"/>
                </a:solidFill>
              </a:rPr>
              <a:t>If the difference in distance from the sources  has a remainder of a half wavelength, you get </a:t>
            </a:r>
            <a:r>
              <a:rPr lang="en-US" sz="3200" u="sng">
                <a:solidFill>
                  <a:schemeClr val="accent2"/>
                </a:solidFill>
              </a:rPr>
              <a:t>destructive</a:t>
            </a:r>
            <a:r>
              <a:rPr lang="en-US" sz="3200">
                <a:solidFill>
                  <a:schemeClr val="accent2"/>
                </a:solidFill>
              </a:rPr>
              <a:t> interference: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 descr="FG11_37A"/>
          <p:cNvPicPr>
            <a:picLocks noChangeAspect="1" noChangeArrowheads="1"/>
          </p:cNvPicPr>
          <p:nvPr/>
        </p:nvPicPr>
        <p:blipFill>
          <a:blip r:embed="rId2" cstate="print"/>
          <a:srcRect l="11736" t="16000" r="59991" b="70500"/>
          <a:stretch>
            <a:fillRect/>
          </a:stretch>
        </p:blipFill>
        <p:spPr bwMode="auto">
          <a:xfrm>
            <a:off x="1600200" y="648229"/>
            <a:ext cx="5867400" cy="847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593726" y="709084"/>
            <a:ext cx="554960" cy="707886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A</a:t>
            </a:r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5715000" y="1863991"/>
            <a:ext cx="526106" cy="707886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B</a:t>
            </a:r>
          </a:p>
        </p:txBody>
      </p:sp>
      <p:pic>
        <p:nvPicPr>
          <p:cNvPr id="11269" name="Picture 6" descr="FG11_37A"/>
          <p:cNvPicPr>
            <a:picLocks noChangeAspect="1" noChangeArrowheads="1"/>
          </p:cNvPicPr>
          <p:nvPr/>
        </p:nvPicPr>
        <p:blipFill>
          <a:blip r:embed="rId2" cstate="print"/>
          <a:srcRect l="11736" t="16000" r="59991" b="70500"/>
          <a:stretch>
            <a:fillRect/>
          </a:stretch>
        </p:blipFill>
        <p:spPr bwMode="auto">
          <a:xfrm>
            <a:off x="6705600" y="1841500"/>
            <a:ext cx="5867400" cy="847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Line 7"/>
          <p:cNvSpPr>
            <a:spLocks noChangeShapeType="1"/>
          </p:cNvSpPr>
          <p:nvPr/>
        </p:nvSpPr>
        <p:spPr bwMode="auto">
          <a:xfrm>
            <a:off x="1598613" y="265907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Line 8"/>
          <p:cNvSpPr>
            <a:spLocks noChangeShapeType="1"/>
          </p:cNvSpPr>
          <p:nvPr/>
        </p:nvSpPr>
        <p:spPr bwMode="auto">
          <a:xfrm>
            <a:off x="3657600" y="267229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2" name="Text Box 9"/>
          <p:cNvSpPr txBox="1">
            <a:spLocks noChangeArrowheads="1"/>
          </p:cNvSpPr>
          <p:nvPr/>
        </p:nvSpPr>
        <p:spPr bwMode="auto">
          <a:xfrm>
            <a:off x="2438401" y="190501"/>
            <a:ext cx="381836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</a:t>
            </a:r>
          </a:p>
        </p:txBody>
      </p:sp>
      <p:sp>
        <p:nvSpPr>
          <p:cNvPr id="11273" name="Line 10"/>
          <p:cNvSpPr>
            <a:spLocks noChangeShapeType="1"/>
          </p:cNvSpPr>
          <p:nvPr/>
        </p:nvSpPr>
        <p:spPr bwMode="auto">
          <a:xfrm>
            <a:off x="2819400" y="457729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4" name="Line 11"/>
          <p:cNvSpPr>
            <a:spLocks noChangeShapeType="1"/>
          </p:cNvSpPr>
          <p:nvPr/>
        </p:nvSpPr>
        <p:spPr bwMode="auto">
          <a:xfrm flipH="1">
            <a:off x="1600200" y="457729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5" name="Text Box 12"/>
          <p:cNvSpPr txBox="1">
            <a:spLocks noChangeArrowheads="1"/>
          </p:cNvSpPr>
          <p:nvPr/>
        </p:nvSpPr>
        <p:spPr bwMode="auto">
          <a:xfrm>
            <a:off x="533401" y="2959365"/>
            <a:ext cx="7839075" cy="2677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If the difference in distance from the sources  has a remainder of a half wavelength, you get </a:t>
            </a:r>
            <a:r>
              <a:rPr lang="en-US" u="sng" dirty="0">
                <a:solidFill>
                  <a:schemeClr val="accent2"/>
                </a:solidFill>
              </a:rPr>
              <a:t>destructive</a:t>
            </a:r>
            <a:r>
              <a:rPr lang="en-US" dirty="0">
                <a:solidFill>
                  <a:schemeClr val="accent2"/>
                </a:solidFill>
              </a:rPr>
              <a:t> interference: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Difference</a:t>
            </a:r>
          </a:p>
          <a:p>
            <a:r>
              <a:rPr lang="en-US" sz="2400" dirty="0"/>
              <a:t>.5</a:t>
            </a:r>
            <a:r>
              <a:rPr lang="en-US" sz="2400" dirty="0">
                <a:solidFill>
                  <a:srgbClr val="FF3300"/>
                </a:solidFill>
              </a:rPr>
              <a:t> </a:t>
            </a:r>
            <a:r>
              <a:rPr lang="en-US" sz="2400" dirty="0">
                <a:sym typeface="Symbol" pitchFamily="18" charset="2"/>
              </a:rPr>
              <a:t>, 1.5 , 2.5 , 3.5 …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" y="123032"/>
            <a:ext cx="268214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u="sng"/>
              <a:t>Basic Concept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52400" y="635000"/>
            <a:ext cx="8839200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Two Source Pattern</a:t>
            </a:r>
            <a:endParaRPr lang="en-US" sz="3200" u="sng"/>
          </a:p>
        </p:txBody>
      </p:sp>
      <p:pic>
        <p:nvPicPr>
          <p:cNvPr id="13317" name="Picture 8" descr="FG11_36"/>
          <p:cNvPicPr>
            <a:picLocks noChangeAspect="1" noChangeArrowheads="1"/>
          </p:cNvPicPr>
          <p:nvPr/>
        </p:nvPicPr>
        <p:blipFill>
          <a:blip r:embed="rId2" cstate="print"/>
          <a:srcRect l="20004" t="9500" r="23984"/>
          <a:stretch>
            <a:fillRect/>
          </a:stretch>
        </p:blipFill>
        <p:spPr bwMode="auto">
          <a:xfrm>
            <a:off x="1" y="1206500"/>
            <a:ext cx="5021263" cy="450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18" name="Text Box 10"/>
          <p:cNvSpPr txBox="1">
            <a:spLocks noChangeArrowheads="1"/>
          </p:cNvSpPr>
          <p:nvPr/>
        </p:nvSpPr>
        <p:spPr bwMode="auto">
          <a:xfrm>
            <a:off x="5029200" y="1397000"/>
            <a:ext cx="4114800" cy="403187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/>
              <a:t>Constructive:</a:t>
            </a:r>
          </a:p>
          <a:p>
            <a:pPr lvl="1"/>
            <a:r>
              <a:rPr lang="en-US" sz="3200" dirty="0"/>
              <a:t>Crest meets crest</a:t>
            </a:r>
          </a:p>
          <a:p>
            <a:pPr lvl="1"/>
            <a:r>
              <a:rPr lang="en-US" sz="3200" dirty="0"/>
              <a:t>Trough meets trough</a:t>
            </a:r>
          </a:p>
          <a:p>
            <a:r>
              <a:rPr lang="en-US" sz="3200" dirty="0"/>
              <a:t>Destructive:</a:t>
            </a:r>
          </a:p>
          <a:p>
            <a:pPr lvl="1"/>
            <a:r>
              <a:rPr lang="en-US" sz="3200" dirty="0"/>
              <a:t>Crest meets trough</a:t>
            </a:r>
          </a:p>
          <a:p>
            <a:r>
              <a:rPr lang="en-US" sz="3200" dirty="0"/>
              <a:t>Demo speakers</a:t>
            </a:r>
          </a:p>
          <a:p>
            <a:r>
              <a:rPr lang="en-US" sz="3200" dirty="0"/>
              <a:t>Demo Laser Slits</a:t>
            </a:r>
          </a:p>
          <a:p>
            <a:r>
              <a:rPr lang="en-US" sz="3200" dirty="0"/>
              <a:t>PHET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8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8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8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8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8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86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86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8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0" y="123032"/>
            <a:ext cx="58097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u="sng"/>
              <a:t>Young’s Double Slit Experiment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810000" y="698500"/>
            <a:ext cx="5105400" cy="224676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Monochromatic, coherent light</a:t>
            </a:r>
          </a:p>
          <a:p>
            <a:r>
              <a:rPr lang="en-US" dirty="0"/>
              <a:t>Light spreads out from slits</a:t>
            </a:r>
          </a:p>
          <a:p>
            <a:r>
              <a:rPr lang="en-US" dirty="0"/>
              <a:t>Screen has sum of two sources</a:t>
            </a:r>
          </a:p>
          <a:p>
            <a:r>
              <a:rPr lang="en-US" dirty="0"/>
              <a:t>Interference pattern on screen</a:t>
            </a:r>
          </a:p>
          <a:p>
            <a:r>
              <a:rPr lang="en-US" dirty="0"/>
              <a:t>PHET</a:t>
            </a:r>
          </a:p>
        </p:txBody>
      </p:sp>
      <p:pic>
        <p:nvPicPr>
          <p:cNvPr id="14341" name="Picture 5" descr="FG24_06"/>
          <p:cNvPicPr>
            <a:picLocks noChangeAspect="1" noChangeArrowheads="1"/>
          </p:cNvPicPr>
          <p:nvPr/>
        </p:nvPicPr>
        <p:blipFill>
          <a:blip r:embed="rId2" cstate="print"/>
          <a:srcRect l="24005" t="12500" r="29985" b="15500"/>
          <a:stretch>
            <a:fillRect/>
          </a:stretch>
        </p:blipFill>
        <p:spPr bwMode="auto">
          <a:xfrm>
            <a:off x="228600" y="635000"/>
            <a:ext cx="35052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0" y="123032"/>
            <a:ext cx="23444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u="sng"/>
              <a:t>Interference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28600" y="3683000"/>
            <a:ext cx="8915400" cy="138499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When the difference in distance (</a:t>
            </a:r>
            <a:r>
              <a:rPr lang="en-US" sz="2400"/>
              <a:t>L</a:t>
            </a:r>
            <a:r>
              <a:rPr lang="en-US" sz="2400" baseline="-25000"/>
              <a:t>1</a:t>
            </a:r>
            <a:r>
              <a:rPr lang="en-US"/>
              <a:t>- </a:t>
            </a:r>
            <a:r>
              <a:rPr lang="en-US" sz="2400"/>
              <a:t>L</a:t>
            </a:r>
            <a:r>
              <a:rPr lang="en-US" sz="2400" baseline="-25000"/>
              <a:t>2</a:t>
            </a:r>
            <a:r>
              <a:rPr lang="en-US"/>
              <a:t>) is an </a:t>
            </a:r>
          </a:p>
          <a:p>
            <a:r>
              <a:rPr lang="en-US"/>
              <a:t>integer number of wavelengths (0, 1, 2, 3…) = Constructive</a:t>
            </a:r>
          </a:p>
          <a:p>
            <a:r>
              <a:rPr lang="en-US"/>
              <a:t>remainder of a half (</a:t>
            </a:r>
            <a:r>
              <a:rPr lang="en-US" baseline="30000"/>
              <a:t>1</a:t>
            </a:r>
            <a:r>
              <a:rPr lang="en-US"/>
              <a:t>/</a:t>
            </a:r>
            <a:r>
              <a:rPr lang="en-US" baseline="-25000"/>
              <a:t>2</a:t>
            </a:r>
            <a:r>
              <a:rPr lang="en-US"/>
              <a:t>, 1 </a:t>
            </a:r>
            <a:r>
              <a:rPr lang="en-US" baseline="30000"/>
              <a:t>1</a:t>
            </a:r>
            <a:r>
              <a:rPr lang="en-US"/>
              <a:t>/</a:t>
            </a:r>
            <a:r>
              <a:rPr lang="en-US" baseline="-25000"/>
              <a:t>2</a:t>
            </a:r>
            <a:r>
              <a:rPr lang="en-US"/>
              <a:t>, 2 </a:t>
            </a:r>
            <a:r>
              <a:rPr lang="en-US" baseline="30000"/>
              <a:t>1</a:t>
            </a:r>
            <a:r>
              <a:rPr lang="en-US"/>
              <a:t>/</a:t>
            </a:r>
            <a:r>
              <a:rPr lang="en-US" baseline="-25000"/>
              <a:t>2</a:t>
            </a:r>
            <a:r>
              <a:rPr lang="en-US"/>
              <a:t>, …) = Destructive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685800" y="889000"/>
            <a:ext cx="685800" cy="635000"/>
          </a:xfrm>
          <a:prstGeom prst="rect">
            <a:avLst/>
          </a:prstGeom>
          <a:solidFill>
            <a:srgbClr val="993300"/>
          </a:solidFill>
          <a:ln w="508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7010400" y="889000"/>
            <a:ext cx="685800" cy="635000"/>
          </a:xfrm>
          <a:prstGeom prst="rect">
            <a:avLst/>
          </a:prstGeom>
          <a:solidFill>
            <a:srgbClr val="993300"/>
          </a:solidFill>
          <a:ln w="508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990600" y="1524000"/>
            <a:ext cx="4419600" cy="13335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H="1">
            <a:off x="5410200" y="1524000"/>
            <a:ext cx="1905000" cy="13335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2346325" y="2087563"/>
            <a:ext cx="524503" cy="52322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</a:t>
            </a:r>
            <a:r>
              <a:rPr lang="en-US" baseline="-25000"/>
              <a:t>1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6411914" y="2214563"/>
            <a:ext cx="524503" cy="52322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</a:t>
            </a:r>
            <a:r>
              <a:rPr lang="en-US" baseline="-25000"/>
              <a:t>2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3336925" y="881063"/>
            <a:ext cx="1321196" cy="52322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Sources</a:t>
            </a:r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 flipH="1">
            <a:off x="1676400" y="1079500"/>
            <a:ext cx="1676400" cy="127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4648200" y="1143000"/>
            <a:ext cx="2209800" cy="635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279525" y="436563"/>
            <a:ext cx="4510530" cy="458587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2400" dirty="0"/>
              <a:t>To figure out two source problems:</a:t>
            </a:r>
          </a:p>
          <a:p>
            <a:pPr marL="457200" indent="-457200">
              <a:buFontTx/>
              <a:buAutoNum type="arabicPeriod"/>
            </a:pPr>
            <a:r>
              <a:rPr lang="en-US" sz="2400" dirty="0"/>
              <a:t>Calculate the </a:t>
            </a:r>
            <a:r>
              <a:rPr lang="en-US" sz="2400" dirty="0">
                <a:sym typeface="Symbol" pitchFamily="18" charset="2"/>
              </a:rPr>
              <a:t></a:t>
            </a:r>
            <a:endParaRPr lang="en-US" sz="2400" dirty="0"/>
          </a:p>
          <a:p>
            <a:pPr marL="457200" indent="-457200">
              <a:buFontTx/>
              <a:buAutoNum type="arabicPeriod"/>
            </a:pPr>
            <a:r>
              <a:rPr lang="en-US" sz="2400" dirty="0"/>
              <a:t>Find the difference in distance</a:t>
            </a:r>
          </a:p>
          <a:p>
            <a:pPr marL="457200" indent="-457200">
              <a:buFontTx/>
              <a:buAutoNum type="arabicPeriod"/>
            </a:pPr>
            <a:r>
              <a:rPr lang="en-US" sz="2400" dirty="0"/>
              <a:t>Find out how many </a:t>
            </a:r>
            <a:r>
              <a:rPr lang="en-US" sz="2400" dirty="0">
                <a:sym typeface="Symbol" pitchFamily="18" charset="2"/>
              </a:rPr>
              <a:t> it is</a:t>
            </a:r>
          </a:p>
          <a:p>
            <a:pPr marL="457200" indent="-457200">
              <a:buFontTx/>
              <a:buAutoNum type="arabicPeriod"/>
            </a:pPr>
            <a:r>
              <a:rPr lang="en-US" sz="2400" dirty="0">
                <a:sym typeface="Symbol" pitchFamily="18" charset="2"/>
              </a:rPr>
              <a:t>Decide:</a:t>
            </a:r>
          </a:p>
          <a:p>
            <a:pPr marL="914400" lvl="1" indent="-457200"/>
            <a:r>
              <a:rPr lang="en-US" sz="2400" dirty="0">
                <a:sym typeface="Symbol" pitchFamily="18" charset="2"/>
              </a:rPr>
              <a:t>__.0 = constructive</a:t>
            </a:r>
          </a:p>
          <a:p>
            <a:pPr marL="914400" lvl="1" indent="-457200"/>
            <a:endParaRPr lang="en-US" sz="2400" dirty="0">
              <a:sym typeface="Symbol" pitchFamily="18" charset="2"/>
            </a:endParaRPr>
          </a:p>
          <a:p>
            <a:pPr marL="914400" lvl="1" indent="-457200"/>
            <a:r>
              <a:rPr lang="en-US" sz="2400" dirty="0">
                <a:sym typeface="Symbol" pitchFamily="18" charset="2"/>
              </a:rPr>
              <a:t>__.5 = destructive</a:t>
            </a:r>
          </a:p>
          <a:p>
            <a:pPr marL="914400" lvl="1" indent="-457200"/>
            <a:endParaRPr lang="en-US" sz="2400" dirty="0">
              <a:sym typeface="Symbol" pitchFamily="18" charset="2"/>
            </a:endParaRPr>
          </a:p>
          <a:p>
            <a:pPr marL="914400" lvl="1" indent="-457200"/>
            <a:r>
              <a:rPr lang="en-US" sz="2400" dirty="0">
                <a:sym typeface="Symbol" pitchFamily="18" charset="2"/>
              </a:rPr>
              <a:t>__.1 = mostly constructive</a:t>
            </a:r>
          </a:p>
          <a:p>
            <a:pPr marL="914400" lvl="1" indent="-457200"/>
            <a:endParaRPr lang="en-US" sz="2400" dirty="0">
              <a:sym typeface="Symbol" pitchFamily="18" charset="2"/>
            </a:endParaRPr>
          </a:p>
          <a:p>
            <a:pPr marL="914400" lvl="1" indent="-457200"/>
            <a:r>
              <a:rPr lang="en-US" sz="2400" dirty="0">
                <a:sym typeface="Symbol" pitchFamily="18" charset="2"/>
              </a:rPr>
              <a:t>__.25 = ???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800600" y="0"/>
            <a:ext cx="4343400" cy="415498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/>
              <a:t>In air where the speed of sound is 350 m/s, two loudspeakers produce a frequency of 700. Hz.</a:t>
            </a:r>
          </a:p>
          <a:p>
            <a:r>
              <a:rPr lang="en-US" sz="2400" dirty="0"/>
              <a:t>a) what is the wavelength of the sound?</a:t>
            </a:r>
          </a:p>
          <a:p>
            <a:r>
              <a:rPr lang="en-US" sz="2400" dirty="0"/>
              <a:t>b) if we are 3.21 m from the left speaker, and 1.22 m from the right speaker, is it loud or soft?</a:t>
            </a:r>
          </a:p>
          <a:p>
            <a:r>
              <a:rPr lang="en-US" sz="2400" dirty="0"/>
              <a:t>c) if we are 4.65 m from the left, and 5.40 m from the right, is it loud or soft?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8863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0" y="5338346"/>
            <a:ext cx="23583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cs typeface="Times New Roman" pitchFamily="18" charset="0"/>
              </a:rPr>
              <a:t>3.98 </a:t>
            </a:r>
            <a:r>
              <a:rPr lang="el-GR" sz="1600" dirty="0">
                <a:cs typeface="Times New Roman" pitchFamily="18" charset="0"/>
              </a:rPr>
              <a:t>λ</a:t>
            </a:r>
            <a:r>
              <a:rPr lang="en-US" sz="1600" dirty="0">
                <a:cs typeface="Times New Roman" pitchFamily="18" charset="0"/>
              </a:rPr>
              <a:t> – loud, 1.50 </a:t>
            </a:r>
            <a:r>
              <a:rPr lang="el-GR" sz="1600" dirty="0">
                <a:cs typeface="Times New Roman" pitchFamily="18" charset="0"/>
              </a:rPr>
              <a:t>λ</a:t>
            </a:r>
            <a:r>
              <a:rPr lang="en-US" sz="1600" dirty="0">
                <a:cs typeface="Times New Roman" pitchFamily="18" charset="0"/>
              </a:rPr>
              <a:t> - soft</a:t>
            </a:r>
            <a:endParaRPr lang="en-US" sz="1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375840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46501"/>
            <a:ext cx="9144000" cy="33311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771777" y="1886480"/>
            <a:ext cx="5686172" cy="175432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5400" u="sng"/>
              <a:t>Whiteboards</a:t>
            </a:r>
          </a:p>
          <a:p>
            <a:pPr algn="ctr"/>
            <a:r>
              <a:rPr lang="en-US" sz="5400">
                <a:hlinkClick r:id="rId2" action="ppaction://hlinksldjump"/>
              </a:rPr>
              <a:t>1</a:t>
            </a:r>
            <a:r>
              <a:rPr lang="en-US" sz="5400"/>
              <a:t> | </a:t>
            </a:r>
            <a:r>
              <a:rPr lang="en-US" sz="5400">
                <a:hlinkClick r:id="rId3" action="ppaction://hlinksldjump"/>
              </a:rPr>
              <a:t>2</a:t>
            </a:r>
            <a:r>
              <a:rPr lang="en-US" sz="5400"/>
              <a:t> | </a:t>
            </a:r>
            <a:r>
              <a:rPr lang="en-US" sz="5400">
                <a:hlinkClick r:id="rId4" action="ppaction://hlinksldjump"/>
              </a:rPr>
              <a:t>3</a:t>
            </a:r>
            <a:r>
              <a:rPr lang="en-US" sz="5400"/>
              <a:t> | </a:t>
            </a:r>
            <a:r>
              <a:rPr lang="en-US" sz="5400">
                <a:hlinkClick r:id="" action="ppaction://noaction"/>
              </a:rPr>
              <a:t>4</a:t>
            </a:r>
            <a:r>
              <a:rPr lang="en-US" sz="5400"/>
              <a:t> | </a:t>
            </a:r>
            <a:r>
              <a:rPr lang="en-US" sz="5400">
                <a:hlinkClick r:id="rId5" action="ppaction://hlinksldjump"/>
              </a:rPr>
              <a:t>5</a:t>
            </a:r>
            <a:r>
              <a:rPr lang="en-US" sz="5400"/>
              <a:t> | </a:t>
            </a:r>
            <a:r>
              <a:rPr lang="en-US" sz="5400">
                <a:hlinkClick r:id="" action="ppaction://noaction"/>
              </a:rPr>
              <a:t>6</a:t>
            </a:r>
            <a:r>
              <a:rPr lang="en-US" sz="5400"/>
              <a:t> | </a:t>
            </a:r>
            <a:r>
              <a:rPr lang="en-US" sz="5400">
                <a:hlinkClick r:id="rId6" action="ppaction://hlinksldjump"/>
              </a:rPr>
              <a:t>7</a:t>
            </a:r>
            <a:r>
              <a:rPr lang="en-US" sz="5400" u="sng"/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28600" y="190501"/>
            <a:ext cx="8686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/>
              <a:t>Two speakers 3.0 m apart are making sound with a wavelength of 48.0 cm.</a:t>
            </a:r>
          </a:p>
          <a:p>
            <a:pPr eaLnBrk="0" hangingPunct="0"/>
            <a:r>
              <a:rPr lang="en-US" sz="2400" dirty="0"/>
              <a:t>A. What is the frequency of this sound if v = 343 m/s?</a:t>
            </a:r>
            <a:endParaRPr lang="en-US" sz="600" dirty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28600" y="5397500"/>
            <a:ext cx="633507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715 Hz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" y="123032"/>
            <a:ext cx="46971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u="sng"/>
              <a:t>Principle of superposition</a:t>
            </a:r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381000" y="635000"/>
            <a:ext cx="8382000" cy="2554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Overlapping waves add together</a:t>
            </a:r>
          </a:p>
          <a:p>
            <a:r>
              <a:rPr lang="en-US" sz="3200"/>
              <a:t>Examples:</a:t>
            </a:r>
          </a:p>
          <a:p>
            <a:pPr lvl="1"/>
            <a:r>
              <a:rPr lang="en-US" sz="3200"/>
              <a:t>People talking at the same time</a:t>
            </a:r>
          </a:p>
          <a:p>
            <a:pPr lvl="1"/>
            <a:r>
              <a:rPr lang="en-US" sz="3200"/>
              <a:t>Shining a flashlight across the room</a:t>
            </a:r>
          </a:p>
          <a:p>
            <a:pPr lvl="1"/>
            <a:r>
              <a:rPr lang="en-US" sz="3200"/>
              <a:t>Ripples on a pond overlapping:</a:t>
            </a:r>
          </a:p>
        </p:txBody>
      </p:sp>
      <p:pic>
        <p:nvPicPr>
          <p:cNvPr id="95237" name="Picture 5" descr="rippl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039813"/>
            <a:ext cx="7848600" cy="4528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5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5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5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 build="p" bldLvl="2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28600" y="190501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/>
              <a:t>Two speakers 3.0 m apart are making sound with a wavelength of 48.0 cm. </a:t>
            </a:r>
          </a:p>
          <a:p>
            <a:pPr eaLnBrk="0" hangingPunct="0"/>
            <a:r>
              <a:rPr lang="en-US" sz="2400" dirty="0"/>
              <a:t>B. If I am 2.12 m from one speaker, and 3.80 m from the other, is it loud, or quiet, and how many wavelengths difference in distance is there?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28600" y="5397500"/>
            <a:ext cx="1980029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3.5 wavelengths,  destructive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28600" y="190501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/>
              <a:t>Two speakers 3.0 m apart are making sound with a wavelength of 48.0 cm. </a:t>
            </a:r>
          </a:p>
          <a:p>
            <a:pPr eaLnBrk="0" hangingPunct="0"/>
            <a:r>
              <a:rPr lang="en-US" sz="2400" dirty="0"/>
              <a:t>C. If I am 5.17 m from one speaker, and 8.05 m from the other, is it loud, or quiet, and how many wavelengths difference in distance is there?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28600" y="5397500"/>
            <a:ext cx="2056973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6.0 wavelengths,  constructive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" y="123032"/>
            <a:ext cx="46971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u="sng"/>
              <a:t>Principle of superposition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81000" y="635000"/>
            <a:ext cx="8382000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/>
              <a:t>Overlapping waves add together</a:t>
            </a:r>
          </a:p>
        </p:txBody>
      </p:sp>
      <p:pic>
        <p:nvPicPr>
          <p:cNvPr id="96261" name="Picture 5" descr="FG11_35"/>
          <p:cNvPicPr>
            <a:picLocks noChangeAspect="1" noChangeArrowheads="1"/>
          </p:cNvPicPr>
          <p:nvPr/>
        </p:nvPicPr>
        <p:blipFill>
          <a:blip r:embed="rId2" cstate="print"/>
          <a:srcRect t="13000" b="10500"/>
          <a:stretch>
            <a:fillRect/>
          </a:stretch>
        </p:blipFill>
        <p:spPr bwMode="auto">
          <a:xfrm>
            <a:off x="763588" y="1485900"/>
            <a:ext cx="7618412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6262" name="Text Box 6"/>
          <p:cNvSpPr txBox="1">
            <a:spLocks noChangeArrowheads="1"/>
          </p:cNvSpPr>
          <p:nvPr/>
        </p:nvSpPr>
        <p:spPr bwMode="auto">
          <a:xfrm>
            <a:off x="914401" y="4686300"/>
            <a:ext cx="3639138" cy="52322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 dirty="0"/>
              <a:t>Destructive</a:t>
            </a:r>
            <a:r>
              <a:rPr lang="en-US" dirty="0"/>
              <a:t> interference</a:t>
            </a:r>
          </a:p>
        </p:txBody>
      </p:sp>
      <p:sp>
        <p:nvSpPr>
          <p:cNvPr id="96263" name="Text Box 7"/>
          <p:cNvSpPr txBox="1">
            <a:spLocks noChangeArrowheads="1"/>
          </p:cNvSpPr>
          <p:nvPr/>
        </p:nvSpPr>
        <p:spPr bwMode="auto">
          <a:xfrm>
            <a:off x="5310188" y="4686300"/>
            <a:ext cx="3818674" cy="52322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 dirty="0"/>
              <a:t>Constructive</a:t>
            </a:r>
            <a:r>
              <a:rPr lang="en-US" dirty="0"/>
              <a:t> interference</a:t>
            </a:r>
          </a:p>
        </p:txBody>
      </p:sp>
      <p:sp>
        <p:nvSpPr>
          <p:cNvPr id="7" name="Rectangle 6"/>
          <p:cNvSpPr/>
          <p:nvPr/>
        </p:nvSpPr>
        <p:spPr>
          <a:xfrm>
            <a:off x="2057401" y="5278983"/>
            <a:ext cx="42594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superposition demonstration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6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2" grpId="0" autoUpdateAnimBg="0"/>
      <p:bldP spid="9626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1" y="123032"/>
            <a:ext cx="24807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u="sng" dirty="0"/>
              <a:t>Interference: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152400" y="635000"/>
            <a:ext cx="8839200" cy="156966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/>
              <a:t>Superposition - Overlapping waves add.</a:t>
            </a:r>
            <a:endParaRPr lang="en-US" sz="3200" u="sng" dirty="0"/>
          </a:p>
          <a:p>
            <a:r>
              <a:rPr lang="en-US" sz="3200" dirty="0"/>
              <a:t>Constructive interference = crest meets crest</a:t>
            </a:r>
          </a:p>
          <a:p>
            <a:r>
              <a:rPr lang="en-US" sz="3200" dirty="0"/>
              <a:t>Destructive interference = crest meets trough</a:t>
            </a:r>
            <a:endParaRPr lang="en-US" sz="3200" u="sng" dirty="0"/>
          </a:p>
        </p:txBody>
      </p:sp>
      <p:pic>
        <p:nvPicPr>
          <p:cNvPr id="11295" name="Picture 31" descr="FG11_37A"/>
          <p:cNvPicPr>
            <a:picLocks noChangeAspect="1" noChangeArrowheads="1"/>
          </p:cNvPicPr>
          <p:nvPr/>
        </p:nvPicPr>
        <p:blipFill>
          <a:blip r:embed="rId2" cstate="print"/>
          <a:srcRect t="11501" b="10500"/>
          <a:stretch>
            <a:fillRect/>
          </a:stretch>
        </p:blipFill>
        <p:spPr bwMode="auto">
          <a:xfrm>
            <a:off x="228601" y="2286000"/>
            <a:ext cx="7618413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96" name="Text Box 32"/>
          <p:cNvSpPr txBox="1">
            <a:spLocks noChangeArrowheads="1"/>
          </p:cNvSpPr>
          <p:nvPr/>
        </p:nvSpPr>
        <p:spPr bwMode="auto">
          <a:xfrm>
            <a:off x="1125538" y="5218907"/>
            <a:ext cx="2016899" cy="523220"/>
          </a:xfrm>
          <a:prstGeom prst="rect">
            <a:avLst/>
          </a:prstGeom>
          <a:solidFill>
            <a:schemeClr val="bg1"/>
          </a:solidFill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Constructive</a:t>
            </a:r>
          </a:p>
        </p:txBody>
      </p:sp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5011738" y="5207001"/>
            <a:ext cx="1837362" cy="523220"/>
          </a:xfrm>
          <a:prstGeom prst="rect">
            <a:avLst/>
          </a:prstGeom>
          <a:solidFill>
            <a:schemeClr val="bg1"/>
          </a:solidFill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Destructive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2" grpId="0" build="p" autoUpdateAnimBg="0"/>
      <p:bldP spid="11296" grpId="0" animBg="1" autoUpdateAnimBg="0"/>
      <p:bldP spid="11297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27"/>
          <p:cNvSpPr txBox="1">
            <a:spLocks noChangeArrowheads="1"/>
          </p:cNvSpPr>
          <p:nvPr/>
        </p:nvSpPr>
        <p:spPr bwMode="auto">
          <a:xfrm>
            <a:off x="609601" y="3149865"/>
            <a:ext cx="7839075" cy="156966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3300"/>
                </a:solidFill>
              </a:rPr>
              <a:t>If the difference in distance from the sources is an integer number of wavelengths, you get </a:t>
            </a:r>
            <a:r>
              <a:rPr lang="en-US" sz="3200" u="sng">
                <a:solidFill>
                  <a:srgbClr val="FF3300"/>
                </a:solidFill>
              </a:rPr>
              <a:t>constructive</a:t>
            </a:r>
            <a:r>
              <a:rPr lang="en-US" sz="3200">
                <a:solidFill>
                  <a:srgbClr val="FF3300"/>
                </a:solidFill>
              </a:rPr>
              <a:t> interference</a:t>
            </a:r>
          </a:p>
        </p:txBody>
      </p:sp>
      <p:pic>
        <p:nvPicPr>
          <p:cNvPr id="6148" name="Picture 34" descr="FG11_37A"/>
          <p:cNvPicPr>
            <a:picLocks noChangeAspect="1" noChangeArrowheads="1"/>
          </p:cNvPicPr>
          <p:nvPr/>
        </p:nvPicPr>
        <p:blipFill>
          <a:blip r:embed="rId2" cstate="print"/>
          <a:srcRect l="11736" t="16000" r="59991" b="70500"/>
          <a:stretch>
            <a:fillRect/>
          </a:stretch>
        </p:blipFill>
        <p:spPr bwMode="auto">
          <a:xfrm>
            <a:off x="1600200" y="762000"/>
            <a:ext cx="5867400" cy="847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Text Box 35"/>
          <p:cNvSpPr txBox="1">
            <a:spLocks noChangeArrowheads="1"/>
          </p:cNvSpPr>
          <p:nvPr/>
        </p:nvSpPr>
        <p:spPr bwMode="auto">
          <a:xfrm>
            <a:off x="593726" y="822855"/>
            <a:ext cx="554960" cy="707886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A</a:t>
            </a:r>
          </a:p>
        </p:txBody>
      </p:sp>
      <p:sp>
        <p:nvSpPr>
          <p:cNvPr id="6150" name="Text Box 36"/>
          <p:cNvSpPr txBox="1">
            <a:spLocks noChangeArrowheads="1"/>
          </p:cNvSpPr>
          <p:nvPr/>
        </p:nvSpPr>
        <p:spPr bwMode="auto">
          <a:xfrm>
            <a:off x="609600" y="1968501"/>
            <a:ext cx="526106" cy="707886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B</a:t>
            </a:r>
          </a:p>
        </p:txBody>
      </p:sp>
      <p:pic>
        <p:nvPicPr>
          <p:cNvPr id="69669" name="Picture 37" descr="FG11_37A"/>
          <p:cNvPicPr>
            <a:picLocks noChangeAspect="1" noChangeArrowheads="1"/>
          </p:cNvPicPr>
          <p:nvPr/>
        </p:nvPicPr>
        <p:blipFill>
          <a:blip r:embed="rId2" cstate="print"/>
          <a:srcRect l="11736" t="16000" r="59991" b="70500"/>
          <a:stretch>
            <a:fillRect/>
          </a:stretch>
        </p:blipFill>
        <p:spPr bwMode="auto">
          <a:xfrm>
            <a:off x="1600200" y="1946011"/>
            <a:ext cx="5867400" cy="847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2" name="Line 38"/>
          <p:cNvSpPr>
            <a:spLocks noChangeShapeType="1"/>
          </p:cNvSpPr>
          <p:nvPr/>
        </p:nvSpPr>
        <p:spPr bwMode="auto">
          <a:xfrm>
            <a:off x="1598613" y="379678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3" name="Line 39"/>
          <p:cNvSpPr>
            <a:spLocks noChangeShapeType="1"/>
          </p:cNvSpPr>
          <p:nvPr/>
        </p:nvSpPr>
        <p:spPr bwMode="auto">
          <a:xfrm>
            <a:off x="3657600" y="381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" name="Text Box 40"/>
          <p:cNvSpPr txBox="1">
            <a:spLocks noChangeArrowheads="1"/>
          </p:cNvSpPr>
          <p:nvPr/>
        </p:nvSpPr>
        <p:spPr bwMode="auto">
          <a:xfrm>
            <a:off x="2438401" y="304271"/>
            <a:ext cx="381836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</a:t>
            </a:r>
          </a:p>
        </p:txBody>
      </p:sp>
      <p:sp>
        <p:nvSpPr>
          <p:cNvPr id="6155" name="Line 41"/>
          <p:cNvSpPr>
            <a:spLocks noChangeShapeType="1"/>
          </p:cNvSpPr>
          <p:nvPr/>
        </p:nvSpPr>
        <p:spPr bwMode="auto">
          <a:xfrm>
            <a:off x="2819400" y="5715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6" name="Line 42"/>
          <p:cNvSpPr>
            <a:spLocks noChangeShapeType="1"/>
          </p:cNvSpPr>
          <p:nvPr/>
        </p:nvSpPr>
        <p:spPr bwMode="auto">
          <a:xfrm flipH="1">
            <a:off x="1600200" y="5715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609601" y="3149865"/>
            <a:ext cx="7839075" cy="156966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rgbClr val="FF3300"/>
                </a:solidFill>
              </a:rPr>
              <a:t>If the difference in distance from the sources is an integer number of wavelengths, you get </a:t>
            </a:r>
            <a:r>
              <a:rPr lang="en-US" sz="3200" u="sng" dirty="0">
                <a:solidFill>
                  <a:srgbClr val="FF3300"/>
                </a:solidFill>
              </a:rPr>
              <a:t>constructive</a:t>
            </a:r>
            <a:r>
              <a:rPr lang="en-US" sz="3200" dirty="0">
                <a:solidFill>
                  <a:srgbClr val="FF3300"/>
                </a:solidFill>
              </a:rPr>
              <a:t> interference</a:t>
            </a:r>
          </a:p>
        </p:txBody>
      </p:sp>
      <p:pic>
        <p:nvPicPr>
          <p:cNvPr id="7172" name="Picture 4" descr="FG11_37A"/>
          <p:cNvPicPr>
            <a:picLocks noChangeAspect="1" noChangeArrowheads="1"/>
          </p:cNvPicPr>
          <p:nvPr/>
        </p:nvPicPr>
        <p:blipFill>
          <a:blip r:embed="rId2" cstate="print"/>
          <a:srcRect l="11736" t="16000" r="59991" b="70500"/>
          <a:stretch>
            <a:fillRect/>
          </a:stretch>
        </p:blipFill>
        <p:spPr bwMode="auto">
          <a:xfrm>
            <a:off x="1600200" y="762000"/>
            <a:ext cx="5867400" cy="847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93726" y="822855"/>
            <a:ext cx="554960" cy="707886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A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982914" y="1968501"/>
            <a:ext cx="526106" cy="707886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B</a:t>
            </a:r>
          </a:p>
        </p:txBody>
      </p:sp>
      <p:pic>
        <p:nvPicPr>
          <p:cNvPr id="7175" name="Picture 7" descr="FG11_37A"/>
          <p:cNvPicPr>
            <a:picLocks noChangeAspect="1" noChangeArrowheads="1"/>
          </p:cNvPicPr>
          <p:nvPr/>
        </p:nvPicPr>
        <p:blipFill>
          <a:blip r:embed="rId2" cstate="print"/>
          <a:srcRect l="11736" t="16000" r="59991" b="70500"/>
          <a:stretch>
            <a:fillRect/>
          </a:stretch>
        </p:blipFill>
        <p:spPr bwMode="auto">
          <a:xfrm>
            <a:off x="3657600" y="1905000"/>
            <a:ext cx="5867400" cy="847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1598613" y="379678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3657600" y="381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2438401" y="304271"/>
            <a:ext cx="381836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</a:t>
            </a:r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2819400" y="5715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 flipH="1">
            <a:off x="1600200" y="5715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609601" y="3149865"/>
            <a:ext cx="7839075" cy="267765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FF3300"/>
                </a:solidFill>
              </a:rPr>
              <a:t>If the difference in distance from the sources is an integer number of wavelengths, you get </a:t>
            </a:r>
            <a:r>
              <a:rPr lang="en-US" u="sng" dirty="0">
                <a:solidFill>
                  <a:srgbClr val="FF3300"/>
                </a:solidFill>
              </a:rPr>
              <a:t>constructive</a:t>
            </a:r>
            <a:r>
              <a:rPr lang="en-US" dirty="0">
                <a:solidFill>
                  <a:srgbClr val="FF3300"/>
                </a:solidFill>
              </a:rPr>
              <a:t> interference</a:t>
            </a:r>
          </a:p>
          <a:p>
            <a:endParaRPr lang="en-US" dirty="0">
              <a:solidFill>
                <a:srgbClr val="FF3300"/>
              </a:solidFill>
            </a:endParaRPr>
          </a:p>
          <a:p>
            <a:r>
              <a:rPr lang="en-US" dirty="0">
                <a:solidFill>
                  <a:srgbClr val="FF3300"/>
                </a:solidFill>
              </a:rPr>
              <a:t>Difference is:</a:t>
            </a:r>
          </a:p>
          <a:p>
            <a:r>
              <a:rPr lang="en-US" dirty="0"/>
              <a:t>0</a:t>
            </a:r>
            <a:r>
              <a:rPr lang="en-US" dirty="0">
                <a:solidFill>
                  <a:srgbClr val="FF3300"/>
                </a:solidFill>
              </a:rPr>
              <a:t> </a:t>
            </a:r>
            <a:r>
              <a:rPr lang="en-US" sz="2400" dirty="0">
                <a:sym typeface="Symbol" pitchFamily="18" charset="2"/>
              </a:rPr>
              <a:t>, 1 , 2 , 3 …</a:t>
            </a:r>
            <a:endParaRPr lang="en-US" dirty="0">
              <a:solidFill>
                <a:srgbClr val="FF3300"/>
              </a:solidFill>
            </a:endParaRPr>
          </a:p>
        </p:txBody>
      </p:sp>
      <p:pic>
        <p:nvPicPr>
          <p:cNvPr id="8196" name="Picture 4" descr="FG11_37A"/>
          <p:cNvPicPr>
            <a:picLocks noChangeAspect="1" noChangeArrowheads="1"/>
          </p:cNvPicPr>
          <p:nvPr/>
        </p:nvPicPr>
        <p:blipFill>
          <a:blip r:embed="rId2" cstate="print"/>
          <a:srcRect l="11736" t="16000" r="59991" b="70500"/>
          <a:stretch>
            <a:fillRect/>
          </a:stretch>
        </p:blipFill>
        <p:spPr bwMode="auto">
          <a:xfrm>
            <a:off x="1600200" y="762000"/>
            <a:ext cx="5867400" cy="847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93726" y="822855"/>
            <a:ext cx="554960" cy="707886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A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5029200" y="1946011"/>
            <a:ext cx="526106" cy="707886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B</a:t>
            </a:r>
          </a:p>
        </p:txBody>
      </p:sp>
      <p:pic>
        <p:nvPicPr>
          <p:cNvPr id="8199" name="Picture 7" descr="FG11_37A"/>
          <p:cNvPicPr>
            <a:picLocks noChangeAspect="1" noChangeArrowheads="1"/>
          </p:cNvPicPr>
          <p:nvPr/>
        </p:nvPicPr>
        <p:blipFill>
          <a:blip r:embed="rId2" cstate="print"/>
          <a:srcRect l="11736" t="16000" r="59991" b="70500"/>
          <a:stretch>
            <a:fillRect/>
          </a:stretch>
        </p:blipFill>
        <p:spPr bwMode="auto">
          <a:xfrm>
            <a:off x="5703888" y="1882511"/>
            <a:ext cx="5867400" cy="847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1598613" y="379678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3657600" y="381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2438401" y="304271"/>
            <a:ext cx="381836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</a:t>
            </a:r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2819400" y="5715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H="1">
            <a:off x="1600200" y="5715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1"/>
          <p:cNvSpPr txBox="1">
            <a:spLocks noChangeArrowheads="1"/>
          </p:cNvSpPr>
          <p:nvPr/>
        </p:nvSpPr>
        <p:spPr bwMode="auto">
          <a:xfrm>
            <a:off x="533401" y="2959365"/>
            <a:ext cx="7839075" cy="156966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accent2"/>
                </a:solidFill>
              </a:rPr>
              <a:t>If the difference in distance from the sources  has a remainder of a half wavelength, you get </a:t>
            </a:r>
            <a:r>
              <a:rPr lang="en-US" sz="3200" u="sng">
                <a:solidFill>
                  <a:schemeClr val="accent2"/>
                </a:solidFill>
              </a:rPr>
              <a:t>destructive</a:t>
            </a:r>
            <a:r>
              <a:rPr lang="en-US" sz="3200">
                <a:solidFill>
                  <a:schemeClr val="accent2"/>
                </a:solidFill>
              </a:rPr>
              <a:t> interference:</a:t>
            </a:r>
          </a:p>
        </p:txBody>
      </p:sp>
      <p:pic>
        <p:nvPicPr>
          <p:cNvPr id="9219" name="Picture 28" descr="FG11_37A"/>
          <p:cNvPicPr>
            <a:picLocks noChangeAspect="1" noChangeArrowheads="1"/>
          </p:cNvPicPr>
          <p:nvPr/>
        </p:nvPicPr>
        <p:blipFill>
          <a:blip r:embed="rId2" cstate="print"/>
          <a:srcRect l="11736" t="16000" r="59991" b="70500"/>
          <a:stretch>
            <a:fillRect/>
          </a:stretch>
        </p:blipFill>
        <p:spPr bwMode="auto">
          <a:xfrm>
            <a:off x="1600200" y="648229"/>
            <a:ext cx="5867400" cy="847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Text Box 29"/>
          <p:cNvSpPr txBox="1">
            <a:spLocks noChangeArrowheads="1"/>
          </p:cNvSpPr>
          <p:nvPr/>
        </p:nvSpPr>
        <p:spPr bwMode="auto">
          <a:xfrm>
            <a:off x="593726" y="709084"/>
            <a:ext cx="554960" cy="707886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A</a:t>
            </a:r>
          </a:p>
        </p:txBody>
      </p:sp>
      <p:sp>
        <p:nvSpPr>
          <p:cNvPr id="9221" name="Text Box 30"/>
          <p:cNvSpPr txBox="1">
            <a:spLocks noChangeArrowheads="1"/>
          </p:cNvSpPr>
          <p:nvPr/>
        </p:nvSpPr>
        <p:spPr bwMode="auto">
          <a:xfrm>
            <a:off x="1600200" y="1841501"/>
            <a:ext cx="526106" cy="707886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B</a:t>
            </a:r>
          </a:p>
        </p:txBody>
      </p:sp>
      <p:pic>
        <p:nvPicPr>
          <p:cNvPr id="70687" name="Picture 31" descr="FG11_37A"/>
          <p:cNvPicPr>
            <a:picLocks noChangeAspect="1" noChangeArrowheads="1"/>
          </p:cNvPicPr>
          <p:nvPr/>
        </p:nvPicPr>
        <p:blipFill>
          <a:blip r:embed="rId2" cstate="print"/>
          <a:srcRect l="11736" t="16000" r="59991" b="70500"/>
          <a:stretch>
            <a:fillRect/>
          </a:stretch>
        </p:blipFill>
        <p:spPr bwMode="auto">
          <a:xfrm>
            <a:off x="2590800" y="1819011"/>
            <a:ext cx="5867400" cy="847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Line 32"/>
          <p:cNvSpPr>
            <a:spLocks noChangeShapeType="1"/>
          </p:cNvSpPr>
          <p:nvPr/>
        </p:nvSpPr>
        <p:spPr bwMode="auto">
          <a:xfrm>
            <a:off x="1598613" y="265907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4" name="Line 33"/>
          <p:cNvSpPr>
            <a:spLocks noChangeShapeType="1"/>
          </p:cNvSpPr>
          <p:nvPr/>
        </p:nvSpPr>
        <p:spPr bwMode="auto">
          <a:xfrm>
            <a:off x="3657600" y="267229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5" name="Text Box 34"/>
          <p:cNvSpPr txBox="1">
            <a:spLocks noChangeArrowheads="1"/>
          </p:cNvSpPr>
          <p:nvPr/>
        </p:nvSpPr>
        <p:spPr bwMode="auto">
          <a:xfrm>
            <a:off x="2438401" y="190501"/>
            <a:ext cx="381836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</a:t>
            </a:r>
          </a:p>
        </p:txBody>
      </p:sp>
      <p:sp>
        <p:nvSpPr>
          <p:cNvPr id="9226" name="Line 35"/>
          <p:cNvSpPr>
            <a:spLocks noChangeShapeType="1"/>
          </p:cNvSpPr>
          <p:nvPr/>
        </p:nvSpPr>
        <p:spPr bwMode="auto">
          <a:xfrm>
            <a:off x="2819400" y="457729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27" name="Line 36"/>
          <p:cNvSpPr>
            <a:spLocks noChangeShapeType="1"/>
          </p:cNvSpPr>
          <p:nvPr/>
        </p:nvSpPr>
        <p:spPr bwMode="auto">
          <a:xfrm flipH="1">
            <a:off x="1600200" y="457729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1711</TotalTime>
  <Words>626</Words>
  <Application>Microsoft Macintosh PowerPoint</Application>
  <PresentationFormat>On-screen Show (16:10)</PresentationFormat>
  <Paragraphs>104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Symbol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Tualatin High School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Murray</dc:creator>
  <cp:lastModifiedBy>Microsoft Office User</cp:lastModifiedBy>
  <cp:revision>154</cp:revision>
  <dcterms:created xsi:type="dcterms:W3CDTF">2001-03-01T17:38:38Z</dcterms:created>
  <dcterms:modified xsi:type="dcterms:W3CDTF">2019-04-12T21:42:31Z</dcterms:modified>
</cp:coreProperties>
</file>