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60" r:id="rId3"/>
    <p:sldId id="311" r:id="rId4"/>
    <p:sldId id="280" r:id="rId5"/>
    <p:sldId id="298" r:id="rId6"/>
    <p:sldId id="297" r:id="rId7"/>
    <p:sldId id="299" r:id="rId8"/>
    <p:sldId id="303" r:id="rId9"/>
    <p:sldId id="304" r:id="rId10"/>
    <p:sldId id="310" r:id="rId11"/>
    <p:sldId id="300" r:id="rId12"/>
    <p:sldId id="301" r:id="rId13"/>
    <p:sldId id="302" r:id="rId14"/>
    <p:sldId id="305" r:id="rId15"/>
    <p:sldId id="306" r:id="rId16"/>
    <p:sldId id="307" r:id="rId17"/>
    <p:sldId id="308" r:id="rId18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6"/>
    <p:restoredTop sz="94643"/>
  </p:normalViewPr>
  <p:slideViewPr>
    <p:cSldViewPr>
      <p:cViewPr varScale="1">
        <p:scale>
          <a:sx n="144" d="100"/>
          <a:sy n="144" d="100"/>
        </p:scale>
        <p:origin x="520" y="17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41A0C-0A2B-403B-A037-CCD7BF4A67C0}" type="datetimeFigureOut">
              <a:rPr lang="en-US" smtClean="0"/>
              <a:pPr/>
              <a:t>6/10/20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FD706-837E-497C-9C00-ACD664263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41A0C-0A2B-403B-A037-CCD7BF4A67C0}" type="datetimeFigureOut">
              <a:rPr lang="en-US" smtClean="0"/>
              <a:pPr/>
              <a:t>6/10/20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FD706-837E-497C-9C00-ACD664263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41A0C-0A2B-403B-A037-CCD7BF4A67C0}" type="datetimeFigureOut">
              <a:rPr lang="en-US" smtClean="0"/>
              <a:pPr/>
              <a:t>6/10/20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FD706-837E-497C-9C00-ACD664263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41A0C-0A2B-403B-A037-CCD7BF4A67C0}" type="datetimeFigureOut">
              <a:rPr lang="en-US" smtClean="0"/>
              <a:pPr/>
              <a:t>6/10/20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FD706-837E-497C-9C00-ACD664263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41A0C-0A2B-403B-A037-CCD7BF4A67C0}" type="datetimeFigureOut">
              <a:rPr lang="en-US" smtClean="0"/>
              <a:pPr/>
              <a:t>6/10/20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FD706-837E-497C-9C00-ACD664263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41A0C-0A2B-403B-A037-CCD7BF4A67C0}" type="datetimeFigureOut">
              <a:rPr lang="en-US" smtClean="0"/>
              <a:pPr/>
              <a:t>6/10/20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FD706-837E-497C-9C00-ACD664263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41A0C-0A2B-403B-A037-CCD7BF4A67C0}" type="datetimeFigureOut">
              <a:rPr lang="en-US" smtClean="0"/>
              <a:pPr/>
              <a:t>6/10/20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FD706-837E-497C-9C00-ACD664263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41A0C-0A2B-403B-A037-CCD7BF4A67C0}" type="datetimeFigureOut">
              <a:rPr lang="en-US" smtClean="0"/>
              <a:pPr/>
              <a:t>6/10/20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FD706-837E-497C-9C00-ACD664263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41A0C-0A2B-403B-A037-CCD7BF4A67C0}" type="datetimeFigureOut">
              <a:rPr lang="en-US" smtClean="0"/>
              <a:pPr/>
              <a:t>6/10/20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FD706-837E-497C-9C00-ACD664263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41A0C-0A2B-403B-A037-CCD7BF4A67C0}" type="datetimeFigureOut">
              <a:rPr lang="en-US" smtClean="0"/>
              <a:pPr/>
              <a:t>6/10/20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FD706-837E-497C-9C00-ACD664263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41A0C-0A2B-403B-A037-CCD7BF4A67C0}" type="datetimeFigureOut">
              <a:rPr lang="en-US" smtClean="0"/>
              <a:pPr/>
              <a:t>6/10/20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FD706-837E-497C-9C00-ACD664263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41A0C-0A2B-403B-A037-CCD7BF4A67C0}" type="datetimeFigureOut">
              <a:rPr lang="en-US" smtClean="0"/>
              <a:pPr/>
              <a:t>6/10/20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FD706-837E-497C-9C00-ACD664263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12 C1 and D1 - Intensity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66700"/>
            <a:ext cx="418576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 	– Intensity in W m</a:t>
            </a:r>
            <a:r>
              <a:rPr lang="en-US" sz="2000" baseline="30000" dirty="0"/>
              <a:t>-2</a:t>
            </a:r>
          </a:p>
          <a:p>
            <a:r>
              <a:rPr lang="en-US" sz="2000" dirty="0"/>
              <a:t>x 	– the distance from the source</a:t>
            </a:r>
            <a:endParaRPr lang="en-US" sz="2000" baseline="30000" dirty="0"/>
          </a:p>
          <a:p>
            <a:r>
              <a:rPr lang="en-US" sz="1600" dirty="0"/>
              <a:t>(4.3 in the data packet)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4859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Example:  If we are 204 cm from a source our intensity is </a:t>
            </a:r>
          </a:p>
          <a:p>
            <a:r>
              <a:rPr lang="en-US" sz="2400" dirty="0"/>
              <a:t>12.0 W m</a:t>
            </a:r>
            <a:r>
              <a:rPr lang="en-US" sz="2400" baseline="30000" dirty="0"/>
              <a:t>-2</a:t>
            </a:r>
            <a:r>
              <a:rPr lang="en-US" sz="2400" dirty="0"/>
              <a:t>.  What would be our intensity if we were to move to 68.0 cm from the same source? </a:t>
            </a:r>
            <a:r>
              <a:rPr lang="en-US" sz="1400" dirty="0"/>
              <a:t>(108 W m</a:t>
            </a:r>
            <a:r>
              <a:rPr lang="en-US" sz="1400" baseline="30000" dirty="0"/>
              <a:t>-2</a:t>
            </a:r>
            <a:r>
              <a:rPr lang="en-US" sz="1400" dirty="0"/>
              <a:t>)</a:t>
            </a:r>
            <a:endParaRPr lang="en-US" sz="2400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419100"/>
            <a:ext cx="15335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143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 sound source that is 4.50 m from us is hitting us with 3.40 mW m</a:t>
            </a:r>
            <a:r>
              <a:rPr lang="en-US" sz="2400" baseline="30000" dirty="0"/>
              <a:t>-2</a:t>
            </a:r>
            <a:r>
              <a:rPr lang="en-US" sz="2400" dirty="0"/>
              <a:t> of power.  What is the intensity if we were 6.70 m from it?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5262890"/>
            <a:ext cx="9316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1.53 mW m</a:t>
            </a:r>
            <a:r>
              <a:rPr lang="en-US" sz="1100" baseline="30000" dirty="0"/>
              <a:t>-2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143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intensity from a bright light is 260. W m</a:t>
            </a:r>
            <a:r>
              <a:rPr lang="en-US" sz="2400" baseline="30000" dirty="0"/>
              <a:t>-2</a:t>
            </a:r>
            <a:r>
              <a:rPr lang="en-US" sz="2400" dirty="0"/>
              <a:t> when we are 3.85 m from it.  At what distance would it be 450. W m</a:t>
            </a:r>
            <a:r>
              <a:rPr lang="en-US" sz="2400" baseline="30000" dirty="0"/>
              <a:t>-2</a:t>
            </a:r>
            <a:r>
              <a:rPr lang="en-US" sz="2400" dirty="0"/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5262890"/>
            <a:ext cx="5757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2.93 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143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What distance from a 60.0 W light source is the intensity </a:t>
            </a:r>
          </a:p>
          <a:p>
            <a:r>
              <a:rPr lang="en-US" sz="2400" dirty="0"/>
              <a:t>12.0 mW m</a:t>
            </a:r>
            <a:r>
              <a:rPr lang="en-US" sz="2400" baseline="30000" dirty="0"/>
              <a:t>-2</a:t>
            </a:r>
            <a:r>
              <a:rPr lang="en-US" sz="2400" dirty="0"/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5262890"/>
            <a:ext cx="5757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19.9 m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0" y="190500"/>
            <a:ext cx="876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D1: Concept 2: The relationship between Amplitude and Intensity:</a:t>
            </a:r>
          </a:p>
          <a:p>
            <a:endParaRPr lang="en-US" sz="2400" dirty="0"/>
          </a:p>
          <a:p>
            <a:r>
              <a:rPr lang="en-US" sz="2400" dirty="0"/>
              <a:t>Intensity is proportional to the square of the Amplitude</a:t>
            </a:r>
            <a:endParaRPr lang="en-US" sz="2400" baseline="30000" dirty="0"/>
          </a:p>
          <a:p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790700"/>
            <a:ext cx="39597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 	– Intensity in W m</a:t>
            </a:r>
            <a:r>
              <a:rPr lang="en-US" sz="2000" baseline="30000" dirty="0"/>
              <a:t>-2</a:t>
            </a:r>
          </a:p>
          <a:p>
            <a:r>
              <a:rPr lang="en-US" sz="2000" dirty="0"/>
              <a:t>A 	– the amplitude of the wave</a:t>
            </a:r>
            <a:endParaRPr lang="en-US" sz="2000" baseline="30000" dirty="0"/>
          </a:p>
          <a:p>
            <a:r>
              <a:rPr lang="en-US" sz="1600" dirty="0"/>
              <a:t>(4.3 in the data packet)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401937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Example:  The intensity due to </a:t>
            </a:r>
            <a:r>
              <a:rPr lang="en-US" sz="2400" u="sng" dirty="0"/>
              <a:t>one</a:t>
            </a:r>
            <a:r>
              <a:rPr lang="en-US" sz="2400" dirty="0"/>
              <a:t> of a double slit arrangement is I</a:t>
            </a:r>
            <a:r>
              <a:rPr lang="en-US" sz="2400" baseline="-25000" dirty="0"/>
              <a:t>o</a:t>
            </a:r>
            <a:r>
              <a:rPr lang="en-US" sz="2400" dirty="0"/>
              <a:t>.  What is the intensity of the central maximum of the interference pattern when </a:t>
            </a:r>
            <a:r>
              <a:rPr lang="en-US" sz="2400" u="sng" dirty="0"/>
              <a:t>both slits </a:t>
            </a:r>
            <a:r>
              <a:rPr lang="en-US" sz="2400" dirty="0"/>
              <a:t>are allowed to constructively interfere? </a:t>
            </a:r>
            <a:r>
              <a:rPr lang="en-US" sz="1600" dirty="0"/>
              <a:t>(4I</a:t>
            </a:r>
            <a:r>
              <a:rPr lang="en-US" sz="1600" baseline="-25000" dirty="0"/>
              <a:t>o</a:t>
            </a:r>
            <a:r>
              <a:rPr lang="en-US" sz="1600" dirty="0"/>
              <a:t>)</a:t>
            </a:r>
            <a:endParaRPr lang="en-US" sz="2400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790700"/>
            <a:ext cx="16287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3086100"/>
            <a:ext cx="16383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14300"/>
            <a:ext cx="8839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Three narrow slits close together are illuminated by light.  The intensity at the center of the three on a distant screen is 23.8 </a:t>
            </a:r>
            <a:r>
              <a:rPr lang="el-GR" sz="2400" dirty="0"/>
              <a:t>μ</a:t>
            </a:r>
            <a:r>
              <a:rPr lang="en-US" sz="2400" dirty="0"/>
              <a:t>W m</a:t>
            </a:r>
            <a:r>
              <a:rPr lang="en-US" sz="2400" baseline="30000" dirty="0"/>
              <a:t>-2</a:t>
            </a:r>
            <a:r>
              <a:rPr lang="en-US" sz="2400" dirty="0"/>
              <a:t>. due to the light from one of the slits.  What is the intensity if all three constructively interfere at the center?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5262890"/>
            <a:ext cx="11128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2.14x10</a:t>
            </a:r>
            <a:r>
              <a:rPr lang="en-US" sz="1100" baseline="30000" dirty="0"/>
              <a:t>-4</a:t>
            </a:r>
            <a:r>
              <a:rPr lang="en-US" sz="1100" dirty="0"/>
              <a:t> W m</a:t>
            </a:r>
            <a:r>
              <a:rPr lang="en-US" sz="1100" baseline="30000" dirty="0"/>
              <a:t>-2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14300"/>
            <a:ext cx="8839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 number of narrow slits close together are illuminated by light.  When only one of the slits illuminates the screen, the central bright spot has an intensity of I</a:t>
            </a:r>
            <a:r>
              <a:rPr lang="en-US" sz="2400" baseline="-25000" dirty="0"/>
              <a:t>o</a:t>
            </a:r>
            <a:r>
              <a:rPr lang="en-US" sz="2400" dirty="0"/>
              <a:t>.  When all of the slits illuminate the screen, the intensity is 25I</a:t>
            </a:r>
            <a:r>
              <a:rPr lang="en-US" sz="2400" baseline="-25000" dirty="0"/>
              <a:t>o</a:t>
            </a:r>
            <a:r>
              <a:rPr lang="en-US" sz="2400" dirty="0"/>
              <a:t> in the center..  How many slits are there?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5262890"/>
            <a:ext cx="2551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5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143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Light from a heat lamp has an intensity of 467 W m</a:t>
            </a:r>
            <a:r>
              <a:rPr lang="en-US" sz="2400" baseline="30000" dirty="0"/>
              <a:t>-2</a:t>
            </a:r>
            <a:r>
              <a:rPr lang="en-US" sz="2400" dirty="0"/>
              <a:t>.  If we were to double the amplitude of the light wave, what would be its intensity?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5262890"/>
            <a:ext cx="8579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1868 W m</a:t>
            </a:r>
            <a:r>
              <a:rPr lang="en-US" sz="1100" baseline="30000" dirty="0"/>
              <a:t>-2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193805"/>
            <a:ext cx="2200275" cy="1120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28600" y="190500"/>
            <a:ext cx="8763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Concept 0: The definition of intensity:</a:t>
            </a:r>
          </a:p>
          <a:p>
            <a:endParaRPr lang="en-US" sz="2400" dirty="0"/>
          </a:p>
          <a:p>
            <a:r>
              <a:rPr lang="en-US" sz="2400" dirty="0"/>
              <a:t>Intensity (I) is the amount of power delivered per unit area.  </a:t>
            </a:r>
          </a:p>
          <a:p>
            <a:r>
              <a:rPr lang="en-US" sz="2400" dirty="0"/>
              <a:t>I is in Watts per square meter (W/m</a:t>
            </a:r>
            <a:r>
              <a:rPr lang="en-US" sz="2400" baseline="30000" dirty="0"/>
              <a:t>2</a:t>
            </a:r>
            <a:r>
              <a:rPr lang="en-US" sz="2400" dirty="0"/>
              <a:t>) or W m</a:t>
            </a:r>
            <a:r>
              <a:rPr lang="en-US" sz="2400" baseline="30000" dirty="0"/>
              <a:t>-2</a:t>
            </a:r>
          </a:p>
          <a:p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2219861"/>
            <a:ext cx="316022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 	– Intensity in W m</a:t>
            </a:r>
            <a:r>
              <a:rPr lang="en-US" sz="2000" baseline="30000" dirty="0"/>
              <a:t>-2</a:t>
            </a:r>
          </a:p>
          <a:p>
            <a:r>
              <a:rPr lang="en-US" sz="2000" dirty="0"/>
              <a:t>power 	– power in Watts</a:t>
            </a:r>
          </a:p>
          <a:p>
            <a:r>
              <a:rPr lang="en-US" sz="2000" dirty="0"/>
              <a:t>A 	– Area in m</a:t>
            </a:r>
            <a:r>
              <a:rPr lang="en-US" sz="2000" baseline="30000" dirty="0"/>
              <a:t>2</a:t>
            </a:r>
          </a:p>
          <a:p>
            <a:r>
              <a:rPr lang="en-US" sz="1600" dirty="0"/>
              <a:t>(8.2 in the data packet)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14300"/>
            <a:ext cx="2200275" cy="1120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581400" y="140356"/>
            <a:ext cx="316022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 	– Intensity in W m</a:t>
            </a:r>
            <a:r>
              <a:rPr lang="en-US" sz="2000" baseline="30000" dirty="0"/>
              <a:t>-2</a:t>
            </a:r>
          </a:p>
          <a:p>
            <a:r>
              <a:rPr lang="en-US" sz="2000" dirty="0"/>
              <a:t>power 	– power in Watts</a:t>
            </a:r>
          </a:p>
          <a:p>
            <a:r>
              <a:rPr lang="en-US" sz="2000" dirty="0"/>
              <a:t>A 	– Area in m</a:t>
            </a:r>
            <a:r>
              <a:rPr lang="en-US" sz="2000" baseline="30000" dirty="0"/>
              <a:t>2</a:t>
            </a:r>
          </a:p>
          <a:p>
            <a:r>
              <a:rPr lang="en-US" sz="1600" dirty="0"/>
              <a:t>(8.2 in the data packet)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" y="1485900"/>
            <a:ext cx="845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Example:  If the solar constant is 1360 W m</a:t>
            </a:r>
            <a:r>
              <a:rPr lang="en-US" sz="2400" baseline="30000" dirty="0"/>
              <a:t>-2</a:t>
            </a:r>
            <a:r>
              <a:rPr lang="en-US" sz="2400" dirty="0"/>
              <a:t>, what is the power incident on a solar panel that measures 1.98 m x 0.990 m and is facing directly into the sun?  If the cells are 22.8% efficient, how much power do they generate? </a:t>
            </a:r>
            <a:r>
              <a:rPr lang="en-US" sz="1200" dirty="0"/>
              <a:t>(2670 W, 608 W)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2154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143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 sunlamp projects 45.0 Watts of power onto a piece of metal that measures 34.0 cm x 67.0 cm.  What is the intensity of the light?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5372100"/>
            <a:ext cx="8022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198 Wm</a:t>
            </a:r>
            <a:r>
              <a:rPr lang="en-US" sz="1200" baseline="30000" dirty="0"/>
              <a:t>-2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14300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On a winter day in Oregon, the solar flux is 365 Wm-2.  What is the total power incident on a roof that measures 12.5 m by 45.5 m and is angled cleverly so that it is perpendicular to the sun’s rays!!?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5262890"/>
            <a:ext cx="6351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208 kW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14300"/>
            <a:ext cx="8839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You are designing a solar array for your house.  You want to generate 5000. W of electricity on a sunny 980. W</a:t>
            </a:r>
            <a:r>
              <a:rPr lang="en-US" sz="1400" dirty="0"/>
              <a:t> </a:t>
            </a:r>
            <a:r>
              <a:rPr lang="en-US" sz="2400" dirty="0"/>
              <a:t>m</a:t>
            </a:r>
            <a:r>
              <a:rPr lang="en-US" sz="2400" baseline="30000" dirty="0"/>
              <a:t>-2</a:t>
            </a:r>
            <a:r>
              <a:rPr lang="en-US" sz="2400" dirty="0"/>
              <a:t> day, but since your solar panels are only 22.8% efficient, you will need to capture 21,930 Watts of solar flux.  What area is required to capture this amount of solar flux?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5372100"/>
            <a:ext cx="6222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22.4 m</a:t>
            </a:r>
            <a:r>
              <a:rPr lang="en-US" sz="1100" baseline="30000" dirty="0"/>
              <a:t>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8600" y="190500"/>
            <a:ext cx="8763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Concept 1: The inverse square law:</a:t>
            </a:r>
          </a:p>
          <a:p>
            <a:endParaRPr lang="en-US" sz="2400" dirty="0"/>
          </a:p>
          <a:p>
            <a:r>
              <a:rPr lang="en-US" sz="2400" dirty="0"/>
              <a:t>Intensity is proportional to the inverse of the square of the distance we are to a source:</a:t>
            </a:r>
            <a:endParaRPr lang="en-US" sz="2400" baseline="30000" dirty="0"/>
          </a:p>
          <a:p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790700"/>
            <a:ext cx="418576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I 	– Intensity in W m</a:t>
            </a:r>
            <a:r>
              <a:rPr lang="en-US" sz="2000" baseline="30000" dirty="0"/>
              <a:t>-2</a:t>
            </a:r>
          </a:p>
          <a:p>
            <a:r>
              <a:rPr lang="en-US" sz="2000" dirty="0"/>
              <a:t>x 	– the distance from the source</a:t>
            </a:r>
            <a:endParaRPr lang="en-US" sz="2000" baseline="30000" dirty="0"/>
          </a:p>
          <a:p>
            <a:r>
              <a:rPr lang="en-US" sz="1600" dirty="0"/>
              <a:t>(4.3 in the data packet)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943100"/>
            <a:ext cx="15335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098"/>
          <p:cNvSpPr txBox="1">
            <a:spLocks noChangeArrowheads="1"/>
          </p:cNvSpPr>
          <p:nvPr/>
        </p:nvSpPr>
        <p:spPr bwMode="auto">
          <a:xfrm>
            <a:off x="533401" y="254001"/>
            <a:ext cx="79053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C1: Concept 1 – Apparent Brightness (The real formula in D.1)</a:t>
            </a:r>
          </a:p>
        </p:txBody>
      </p:sp>
      <p:sp>
        <p:nvSpPr>
          <p:cNvPr id="38915" name="Text Box 4099"/>
          <p:cNvSpPr txBox="1">
            <a:spLocks noChangeArrowheads="1"/>
          </p:cNvSpPr>
          <p:nvPr/>
        </p:nvSpPr>
        <p:spPr bwMode="auto">
          <a:xfrm>
            <a:off x="228600" y="1460500"/>
            <a:ext cx="572797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Apparent Brightness</a:t>
            </a:r>
          </a:p>
          <a:p>
            <a:endParaRPr lang="en-US" sz="2400" baseline="30000" dirty="0">
              <a:cs typeface="Times New Roman" charset="0"/>
            </a:endParaRPr>
          </a:p>
          <a:p>
            <a:endParaRPr lang="en-US" sz="2400" baseline="30000" dirty="0">
              <a:cs typeface="Times New Roman" charset="0"/>
            </a:endParaRPr>
          </a:p>
          <a:p>
            <a:endParaRPr lang="en-US" sz="2400" baseline="30000" dirty="0">
              <a:cs typeface="Times New Roman" charset="0"/>
            </a:endParaRPr>
          </a:p>
          <a:p>
            <a:r>
              <a:rPr lang="en-US" sz="2400" dirty="0"/>
              <a:t>b =  The apparent brightness in W/m</a:t>
            </a:r>
            <a:r>
              <a:rPr lang="en-US" sz="2400" baseline="30000" dirty="0">
                <a:cs typeface="Times New Roman" charset="0"/>
              </a:rPr>
              <a:t>2</a:t>
            </a:r>
            <a:endParaRPr lang="en-US" sz="2400" dirty="0"/>
          </a:p>
          <a:p>
            <a:r>
              <a:rPr lang="en-US" sz="2400" dirty="0"/>
              <a:t>L = The star’s Luminosity (in Watts) (power)</a:t>
            </a:r>
          </a:p>
          <a:p>
            <a:r>
              <a:rPr lang="en-US" sz="2400" dirty="0">
                <a:cs typeface="Times New Roman" charset="0"/>
              </a:rPr>
              <a:t>d = The distance to the star</a:t>
            </a:r>
          </a:p>
          <a:p>
            <a:endParaRPr lang="en-US" sz="2400" dirty="0">
              <a:cs typeface="Times New Roman" charset="0"/>
            </a:endParaRPr>
          </a:p>
          <a:p>
            <a:r>
              <a:rPr lang="en-US" sz="2400" dirty="0">
                <a:cs typeface="Times New Roman" charset="0"/>
              </a:rPr>
              <a:t>L is spread out over a sphere..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1104900"/>
            <a:ext cx="2171700" cy="1401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73039" y="190500"/>
            <a:ext cx="36744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/>
              <a:t>Apparent Brightness</a:t>
            </a:r>
            <a:endParaRPr lang="en-US" sz="3200" baseline="30000" dirty="0">
              <a:cs typeface="Times New Roman" charset="0"/>
            </a:endParaRPr>
          </a:p>
        </p:txBody>
      </p:sp>
      <p:pic>
        <p:nvPicPr>
          <p:cNvPr id="25604" name="Picture 4" descr="inverse_squa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8004" y="1485900"/>
            <a:ext cx="6737395" cy="3382433"/>
          </a:xfrm>
          <a:prstGeom prst="rect">
            <a:avLst/>
          </a:prstGeom>
          <a:noFill/>
        </p:spPr>
      </p:pic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974725" y="5032375"/>
            <a:ext cx="532709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The inverse square relationship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2286001" y="5511271"/>
            <a:ext cx="268214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 dirty="0"/>
              <a:t>From Jay </a:t>
            </a:r>
            <a:r>
              <a:rPr lang="en-US" sz="1000" dirty="0" err="1"/>
              <a:t>Pasachoff’s</a:t>
            </a:r>
            <a:r>
              <a:rPr lang="en-US" sz="1000" dirty="0"/>
              <a:t> Contemporary Astronomy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0"/>
            <a:ext cx="2171700" cy="1401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</TotalTime>
  <Words>776</Words>
  <Application>Microsoft Macintosh PowerPoint</Application>
  <PresentationFormat>On-screen Show (16:10)</PresentationFormat>
  <Paragraphs>64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Times New Roman</vt:lpstr>
      <vt:lpstr>Office Theme</vt:lpstr>
      <vt:lpstr>12 C1 and D1 - Intensity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Murray</dc:creator>
  <cp:lastModifiedBy>Microsoft Office User</cp:lastModifiedBy>
  <cp:revision>60</cp:revision>
  <dcterms:created xsi:type="dcterms:W3CDTF">2020-05-11T21:28:50Z</dcterms:created>
  <dcterms:modified xsi:type="dcterms:W3CDTF">2020-06-10T21:56:38Z</dcterms:modified>
</cp:coreProperties>
</file>