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94" r:id="rId3"/>
    <p:sldId id="295" r:id="rId4"/>
    <p:sldId id="296" r:id="rId5"/>
    <p:sldId id="301" r:id="rId6"/>
    <p:sldId id="302" r:id="rId7"/>
    <p:sldId id="303" r:id="rId8"/>
    <p:sldId id="278" r:id="rId9"/>
    <p:sldId id="297" r:id="rId10"/>
    <p:sldId id="299" r:id="rId11"/>
    <p:sldId id="298" r:id="rId1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>
        <p:scale>
          <a:sx n="75" d="100"/>
          <a:sy n="75" d="100"/>
        </p:scale>
        <p:origin x="-288" y="-9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532313-EEB7-440E-8DEB-780D7BA3E3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C0536-2294-4020-8086-871CB4DB942F}" type="slidenum">
              <a:rPr lang="en-US"/>
              <a:pPr/>
              <a:t>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St. Paul Cathedral, NotreDame cathedral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F6E4B-A2B3-4819-A258-FD5AB0E96D90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33286-CA25-4886-BE5A-216B0E77C1BB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2F741-9431-456A-B4D1-549335CE3F7B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B89-9A0F-4366-B0EF-B52C349B5210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FB2F-7CA8-4EA7-89F3-07F5DBA14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9698-8612-4450-B938-62803B8DA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393B0-91EF-4E17-A0F4-9D2877E06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DA29-1C9B-4706-9FAB-B5E45FF31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E4D4-34C9-47B3-A713-7B4233EA9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DB6A-1C0D-47F3-904F-2E36C0862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B7E5-B05F-4095-9FE8-68BF54C36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7B7E1-BF19-42FC-9041-73395C0CD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0FC04-8D09-4D6B-B156-2C99A44C3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3EBC7-95CB-4ACE-8DF3-501B686AD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6E10-5BFB-4603-805A-4AE128BF4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D1DFFD-293F-4AC1-AA63-F233DBD9ED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-creatures.org/pica/shl-1.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-stone.co.uk/brassband/images/brassbandphoto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" y="123032"/>
            <a:ext cx="4265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152400" y="635000"/>
            <a:ext cx="883920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Demo wave device - Fixed, Free, change</a:t>
            </a:r>
            <a:endParaRPr lang="en-US" sz="3200" u="sng"/>
          </a:p>
        </p:txBody>
      </p:sp>
      <p:pic>
        <p:nvPicPr>
          <p:cNvPr id="11294" name="Picture 30" descr="FG11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49678"/>
            <a:ext cx="7315200" cy="406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" y="123032"/>
            <a:ext cx="7111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Angle of incidence = angle of reflection:</a:t>
            </a:r>
          </a:p>
        </p:txBody>
      </p:sp>
      <p:pic>
        <p:nvPicPr>
          <p:cNvPr id="58374" name="Picture 6" descr="FG11_34"/>
          <p:cNvPicPr>
            <a:picLocks noChangeAspect="1" noChangeArrowheads="1"/>
          </p:cNvPicPr>
          <p:nvPr/>
        </p:nvPicPr>
        <p:blipFill>
          <a:blip r:embed="rId2" cstate="print"/>
          <a:srcRect l="11002" t="12500" r="9981" b="15500"/>
          <a:stretch>
            <a:fillRect/>
          </a:stretch>
        </p:blipFill>
        <p:spPr bwMode="auto">
          <a:xfrm>
            <a:off x="457200" y="762000"/>
            <a:ext cx="8153400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123032"/>
            <a:ext cx="4782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Smooth surfaces vs. rough</a:t>
            </a:r>
          </a:p>
        </p:txBody>
      </p:sp>
      <p:pic>
        <p:nvPicPr>
          <p:cNvPr id="57351" name="Picture 7" descr="FG23_04"/>
          <p:cNvPicPr>
            <a:picLocks noChangeAspect="1" noChangeArrowheads="1"/>
          </p:cNvPicPr>
          <p:nvPr/>
        </p:nvPicPr>
        <p:blipFill>
          <a:blip r:embed="rId2" cstate="print"/>
          <a:srcRect t="22501" b="25000"/>
          <a:stretch>
            <a:fillRect/>
          </a:stretch>
        </p:blipFill>
        <p:spPr bwMode="auto">
          <a:xfrm>
            <a:off x="685801" y="635000"/>
            <a:ext cx="7618413" cy="2222500"/>
          </a:xfrm>
          <a:prstGeom prst="rect">
            <a:avLst/>
          </a:prstGeom>
          <a:noFill/>
        </p:spPr>
      </p:pic>
      <p:pic>
        <p:nvPicPr>
          <p:cNvPr id="57352" name="Picture 8" descr="FG23_03"/>
          <p:cNvPicPr>
            <a:picLocks noChangeAspect="1" noChangeArrowheads="1"/>
          </p:cNvPicPr>
          <p:nvPr/>
        </p:nvPicPr>
        <p:blipFill>
          <a:blip r:embed="rId3" cstate="print"/>
          <a:srcRect l="25005" t="29001" r="23984" b="28999"/>
          <a:stretch>
            <a:fillRect/>
          </a:stretch>
        </p:blipFill>
        <p:spPr bwMode="auto">
          <a:xfrm>
            <a:off x="685800" y="3111500"/>
            <a:ext cx="5334000" cy="2440782"/>
          </a:xfrm>
          <a:prstGeom prst="rect">
            <a:avLst/>
          </a:prstGeom>
          <a:noFill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461126" y="3186907"/>
            <a:ext cx="2454275" cy="10156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Every object reflects some light</a:t>
            </a:r>
          </a:p>
          <a:p>
            <a:r>
              <a:rPr lang="en-US" sz="2000"/>
              <a:t>Not always a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7" name="Picture 11" descr="1102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33500"/>
            <a:ext cx="3124200" cy="2121958"/>
          </a:xfrm>
          <a:prstGeom prst="rect">
            <a:avLst/>
          </a:prstGeom>
          <a:noFill/>
        </p:spPr>
      </p:pic>
      <p:pic>
        <p:nvPicPr>
          <p:cNvPr id="16386" name="Picture 2" descr="http://www.goodwp.com/images/201311/goodwp.com_3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07230"/>
            <a:ext cx="5585132" cy="2907771"/>
          </a:xfrm>
          <a:prstGeom prst="rect">
            <a:avLst/>
          </a:prstGeom>
          <a:noFill/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" y="123032"/>
            <a:ext cx="4265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2400" y="635000"/>
            <a:ext cx="883920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Light Reflecting</a:t>
            </a:r>
            <a:r>
              <a:rPr lang="en-US" sz="3200">
                <a:latin typeface=" Arial"/>
              </a:rPr>
              <a:t> </a:t>
            </a:r>
          </a:p>
        </p:txBody>
      </p:sp>
      <p:pic>
        <p:nvPicPr>
          <p:cNvPr id="50183" name="Picture 7" descr="Empire State, reflected sun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78000"/>
            <a:ext cx="2997200" cy="3644636"/>
          </a:xfrm>
          <a:prstGeom prst="rect">
            <a:avLst/>
          </a:prstGeom>
          <a:noFill/>
        </p:spPr>
      </p:pic>
      <p:pic>
        <p:nvPicPr>
          <p:cNvPr id="50193" name="Picture 17" descr="a00032x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677333"/>
            <a:ext cx="4419600" cy="4910667"/>
          </a:xfrm>
          <a:prstGeom prst="rect">
            <a:avLst/>
          </a:prstGeom>
          <a:noFill/>
        </p:spPr>
      </p:pic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0199" name="Picture 23" descr="Water Lotus Mirror Reflection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110" y="254000"/>
            <a:ext cx="9228088" cy="54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8" name="Picture 18" descr="shl-1.jpg (27845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97000"/>
            <a:ext cx="5029200" cy="3141928"/>
          </a:xfrm>
          <a:prstGeom prst="rect">
            <a:avLst/>
          </a:prstGeom>
          <a:noFill/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" y="123032"/>
            <a:ext cx="4265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" y="635000"/>
            <a:ext cx="883920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Sound Reflecting</a:t>
            </a:r>
            <a:r>
              <a:rPr lang="en-US" sz="3200">
                <a:latin typeface="Lucida Bright" pitchFamily="18" charset="0"/>
              </a:rPr>
              <a:t> </a:t>
            </a:r>
            <a:r>
              <a:rPr lang="en-US" sz="3200"/>
              <a:t> </a:t>
            </a:r>
            <a:r>
              <a:rPr lang="en-US" sz="3200">
                <a:latin typeface=" Arial"/>
              </a:rPr>
              <a:t> 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12" name="Picture 12" descr="Image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60501"/>
            <a:ext cx="3303588" cy="4077229"/>
          </a:xfrm>
          <a:prstGeom prst="rect">
            <a:avLst/>
          </a:prstGeom>
          <a:noFill/>
        </p:spPr>
      </p:pic>
      <p:pic>
        <p:nvPicPr>
          <p:cNvPr id="51214" name="Picture 14" descr="Interior of the Cathedral of St. Paul-churches,St.Paul-Minneapolis/St.Paul stock photo,pews,cathedral,renaissance architecture,Minneapolis,MPLS,M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714375"/>
            <a:ext cx="4972050" cy="5000625"/>
          </a:xfrm>
          <a:prstGeom prst="rect">
            <a:avLst/>
          </a:prstGeom>
          <a:noFill/>
        </p:spPr>
      </p:pic>
      <p:pic>
        <p:nvPicPr>
          <p:cNvPr id="51216" name="Picture 16" descr="cid_notre_dame_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529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23032"/>
            <a:ext cx="84513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400" y="1244865"/>
            <a:ext cx="8839200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More examples: </a:t>
            </a:r>
          </a:p>
          <a:p>
            <a:r>
              <a:rPr lang="en-US" sz="3200"/>
              <a:t>Waves off islands - Polynesian navigators</a:t>
            </a:r>
            <a:r>
              <a:rPr lang="en-US" sz="3200">
                <a:latin typeface="Lucida Bright" pitchFamily="18" charset="0"/>
              </a:rPr>
              <a:t> </a:t>
            </a:r>
            <a:r>
              <a:rPr lang="en-US" sz="3200"/>
              <a:t> </a:t>
            </a:r>
            <a:r>
              <a:rPr lang="en-US" sz="3200">
                <a:latin typeface=" Arial"/>
              </a:rPr>
              <a:t> </a:t>
            </a:r>
          </a:p>
          <a:p>
            <a:r>
              <a:rPr lang="en-US" sz="3200">
                <a:latin typeface=" Arial"/>
              </a:rPr>
              <a:t>Long Distance telephone calls: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381000" y="2921000"/>
            <a:ext cx="8153400" cy="2287323"/>
            <a:chOff x="240" y="2208"/>
            <a:chExt cx="5136" cy="1729"/>
          </a:xfrm>
        </p:grpSpPr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240" y="2208"/>
              <a:ext cx="5136" cy="1728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480" y="2544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566" y="2531"/>
              <a:ext cx="590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Your </a:t>
              </a:r>
            </a:p>
            <a:p>
              <a:r>
                <a:rPr lang="en-US" sz="2400"/>
                <a:t>phone</a:t>
              </a: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4464" y="2533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4550" y="2520"/>
              <a:ext cx="590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Their </a:t>
              </a:r>
            </a:p>
            <a:p>
              <a:r>
                <a:rPr lang="en-US" sz="2400"/>
                <a:t>phone</a:t>
              </a:r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>
              <a:off x="1152" y="2832"/>
              <a:ext cx="3312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2112" y="2496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3408" y="2496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Text Box 19"/>
            <p:cNvSpPr txBox="1">
              <a:spLocks noChangeArrowheads="1"/>
            </p:cNvSpPr>
            <p:nvPr/>
          </p:nvSpPr>
          <p:spPr bwMode="auto">
            <a:xfrm>
              <a:off x="614" y="3210"/>
              <a:ext cx="1402" cy="72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US Phone system</a:t>
              </a:r>
            </a:p>
          </p:txBody>
        </p: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2246" y="3216"/>
              <a:ext cx="1162" cy="72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Cable or satellite</a:t>
              </a:r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3686" y="3216"/>
              <a:ext cx="1450" cy="72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French phone system</a:t>
              </a:r>
            </a:p>
          </p:txBody>
        </p:sp>
      </p:grpSp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1827214" y="3872178"/>
            <a:ext cx="1527175" cy="128323"/>
            <a:chOff x="1151" y="2736"/>
            <a:chExt cx="962" cy="97"/>
          </a:xfrm>
        </p:grpSpPr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>
              <a:off x="1151" y="2833"/>
              <a:ext cx="9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 flipH="1">
              <a:off x="1152" y="2736"/>
              <a:ext cx="9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8" name="Group 26"/>
          <p:cNvGrpSpPr>
            <a:grpSpLocks/>
          </p:cNvGrpSpPr>
          <p:nvPr/>
        </p:nvGrpSpPr>
        <p:grpSpPr bwMode="auto">
          <a:xfrm>
            <a:off x="1828800" y="3492500"/>
            <a:ext cx="3505200" cy="127000"/>
            <a:chOff x="1151" y="2736"/>
            <a:chExt cx="962" cy="97"/>
          </a:xfrm>
        </p:grpSpPr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1151" y="2833"/>
              <a:ext cx="9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 flipH="1">
              <a:off x="1152" y="2736"/>
              <a:ext cx="9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1905000" y="3175000"/>
            <a:ext cx="5181600" cy="127000"/>
            <a:chOff x="1151" y="2736"/>
            <a:chExt cx="962" cy="97"/>
          </a:xfrm>
        </p:grpSpPr>
        <p:sp>
          <p:nvSpPr>
            <p:cNvPr id="54302" name="Line 30"/>
            <p:cNvSpPr>
              <a:spLocks noChangeShapeType="1"/>
            </p:cNvSpPr>
            <p:nvPr/>
          </p:nvSpPr>
          <p:spPr bwMode="auto">
            <a:xfrm>
              <a:off x="1151" y="2833"/>
              <a:ext cx="9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Line 31"/>
            <p:cNvSpPr>
              <a:spLocks noChangeShapeType="1"/>
            </p:cNvSpPr>
            <p:nvPr/>
          </p:nvSpPr>
          <p:spPr bwMode="auto">
            <a:xfrm flipH="1">
              <a:off x="1152" y="2736"/>
              <a:ext cx="9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123032"/>
            <a:ext cx="84513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Preventing reflections</a:t>
            </a:r>
          </a:p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1244865"/>
            <a:ext cx="8839200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2 ways to prevent reflection:</a:t>
            </a:r>
          </a:p>
          <a:p>
            <a:pPr lvl="1"/>
            <a:r>
              <a:rPr lang="en-US" sz="3200"/>
              <a:t>Make there be no change in medium</a:t>
            </a:r>
          </a:p>
          <a:p>
            <a:pPr lvl="1"/>
            <a:r>
              <a:rPr lang="en-US" sz="3200"/>
              <a:t>Make the change less abrupt (i.e. gradual)</a:t>
            </a:r>
            <a:endParaRPr lang="en-US" sz="3200">
              <a:latin typeface=" Arial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381000" y="2921000"/>
            <a:ext cx="8153400" cy="2286000"/>
            <a:chOff x="240" y="2208"/>
            <a:chExt cx="5136" cy="1728"/>
          </a:xfrm>
        </p:grpSpPr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240" y="2208"/>
              <a:ext cx="5136" cy="1728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480" y="2544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564" y="2531"/>
              <a:ext cx="536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8 </a:t>
              </a:r>
            </a:p>
            <a:p>
              <a:pPr algn="ctr"/>
              <a:r>
                <a:rPr lang="en-US" sz="2400"/>
                <a:t>ohms</a:t>
              </a:r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464" y="2533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4548" y="2520"/>
              <a:ext cx="536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</a:p>
            <a:p>
              <a:pPr algn="ctr"/>
              <a:r>
                <a:rPr lang="en-US" sz="2400"/>
                <a:t>ohms</a:t>
              </a:r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1152" y="2832"/>
              <a:ext cx="3312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14" y="3210"/>
              <a:ext cx="1402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Your Stereo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3878" y="3216"/>
              <a:ext cx="1450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Your Speaker</a:t>
              </a:r>
            </a:p>
          </p:txBody>
        </p:sp>
        <p:grpSp>
          <p:nvGrpSpPr>
            <p:cNvPr id="60440" name="Group 24"/>
            <p:cNvGrpSpPr>
              <a:grpSpLocks/>
            </p:cNvGrpSpPr>
            <p:nvPr/>
          </p:nvGrpSpPr>
          <p:grpSpPr bwMode="auto">
            <a:xfrm>
              <a:off x="1200" y="2400"/>
              <a:ext cx="3264" cy="96"/>
              <a:chOff x="1151" y="2736"/>
              <a:chExt cx="962" cy="97"/>
            </a:xfrm>
          </p:grpSpPr>
          <p:sp>
            <p:nvSpPr>
              <p:cNvPr id="60441" name="Line 25"/>
              <p:cNvSpPr>
                <a:spLocks noChangeShapeType="1"/>
              </p:cNvSpPr>
              <p:nvPr/>
            </p:nvSpPr>
            <p:spPr bwMode="auto">
              <a:xfrm>
                <a:off x="1151" y="2833"/>
                <a:ext cx="96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2" name="Line 26"/>
              <p:cNvSpPr>
                <a:spLocks noChangeShapeType="1"/>
              </p:cNvSpPr>
              <p:nvPr/>
            </p:nvSpPr>
            <p:spPr bwMode="auto">
              <a:xfrm flipH="1">
                <a:off x="1152" y="2736"/>
                <a:ext cx="960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1828800" y="3048001"/>
            <a:ext cx="5257800" cy="2152386"/>
            <a:chOff x="1152" y="2304"/>
            <a:chExt cx="3312" cy="1627"/>
          </a:xfrm>
        </p:grpSpPr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1152" y="2304"/>
              <a:ext cx="3312" cy="288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50" name="Group 34"/>
            <p:cNvGrpSpPr>
              <a:grpSpLocks/>
            </p:cNvGrpSpPr>
            <p:nvPr/>
          </p:nvGrpSpPr>
          <p:grpSpPr bwMode="auto">
            <a:xfrm>
              <a:off x="2062" y="2544"/>
              <a:ext cx="1684" cy="1387"/>
              <a:chOff x="2062" y="2544"/>
              <a:chExt cx="1684" cy="1387"/>
            </a:xfrm>
          </p:grpSpPr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632" cy="528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0447" name="Text Box 31"/>
              <p:cNvSpPr txBox="1">
                <a:spLocks noChangeArrowheads="1"/>
              </p:cNvSpPr>
              <p:nvPr/>
            </p:nvSpPr>
            <p:spPr bwMode="auto">
              <a:xfrm>
                <a:off x="2062" y="2544"/>
                <a:ext cx="536" cy="62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8 </a:t>
                </a:r>
              </a:p>
              <a:p>
                <a:pPr algn="ctr"/>
                <a:r>
                  <a:rPr lang="en-US" sz="2400"/>
                  <a:t>ohms</a:t>
                </a:r>
              </a:p>
            </p:txBody>
          </p:sp>
          <p:sp>
            <p:nvSpPr>
              <p:cNvPr id="60448" name="Text Box 32"/>
              <p:cNvSpPr txBox="1">
                <a:spLocks noChangeArrowheads="1"/>
              </p:cNvSpPr>
              <p:nvPr/>
            </p:nvSpPr>
            <p:spPr bwMode="auto">
              <a:xfrm>
                <a:off x="3210" y="2544"/>
                <a:ext cx="536" cy="62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4 </a:t>
                </a:r>
              </a:p>
              <a:p>
                <a:pPr algn="ctr"/>
                <a:r>
                  <a:rPr lang="en-US" sz="2400"/>
                  <a:t>ohms</a:t>
                </a:r>
              </a:p>
            </p:txBody>
          </p:sp>
          <p:sp>
            <p:nvSpPr>
              <p:cNvPr id="60449" name="Text Box 33"/>
              <p:cNvSpPr txBox="1">
                <a:spLocks noChangeArrowheads="1"/>
              </p:cNvSpPr>
              <p:nvPr/>
            </p:nvSpPr>
            <p:spPr bwMode="auto">
              <a:xfrm>
                <a:off x="2150" y="3210"/>
                <a:ext cx="1292" cy="721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Impedance</a:t>
                </a:r>
              </a:p>
              <a:p>
                <a:pPr algn="ctr"/>
                <a:r>
                  <a:rPr lang="en-US"/>
                  <a:t> Transformer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123032"/>
            <a:ext cx="84513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Preventing reflections</a:t>
            </a:r>
          </a:p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2 ways to prevent reflection:</a:t>
            </a:r>
          </a:p>
          <a:p>
            <a:pPr lvl="1"/>
            <a:r>
              <a:rPr lang="en-US" sz="3200"/>
              <a:t>Make there be no change in medium</a:t>
            </a:r>
          </a:p>
          <a:p>
            <a:pPr lvl="1"/>
            <a:r>
              <a:rPr lang="en-US" sz="3200"/>
              <a:t>Make the change less abrupt (i.e. gradual)</a:t>
            </a:r>
            <a:endParaRPr lang="en-US" sz="3200">
              <a:latin typeface=" Arial"/>
            </a:endParaRPr>
          </a:p>
          <a:p>
            <a:endParaRPr lang="en-US" sz="3200" u="sng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" y="2501636"/>
            <a:ext cx="88392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More examples: -</a:t>
            </a:r>
          </a:p>
          <a:p>
            <a:r>
              <a:rPr lang="en-US" sz="3200"/>
              <a:t>Wave device demo </a:t>
            </a:r>
          </a:p>
          <a:p>
            <a:r>
              <a:rPr lang="en-US" sz="3200"/>
              <a:t>Coatings on telescope lenses</a:t>
            </a:r>
          </a:p>
          <a:p>
            <a:r>
              <a:rPr lang="en-US" sz="3200"/>
              <a:t>Acoustic impedance transformer (demo)</a:t>
            </a:r>
          </a:p>
          <a:p>
            <a:r>
              <a:rPr lang="en-US" sz="3200">
                <a:latin typeface=" Arial"/>
              </a:rPr>
              <a:t>Bells on horns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2492" name="Picture 28" descr="Please be patient while this picture loads.  Thank you ............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64771"/>
            <a:ext cx="8001000" cy="367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" y="123032"/>
            <a:ext cx="3368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An anechoic room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4519" name="Picture 7" descr="lab-anechoic.jpg (82361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0"/>
            <a:ext cx="4803775" cy="5715000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88926" y="754063"/>
            <a:ext cx="2987675" cy="22467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Wave energy is dissipated</a:t>
            </a:r>
          </a:p>
          <a:p>
            <a:r>
              <a:rPr lang="en-US"/>
              <a:t>Note lack of reflective surfaces</a:t>
            </a:r>
          </a:p>
          <a:p>
            <a:r>
              <a:rPr lang="en-US"/>
              <a:t>Voice of tour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" y="123032"/>
            <a:ext cx="3703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Types of reflections: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635000"/>
            <a:ext cx="41148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Fixed ends invert: </a:t>
            </a:r>
            <a:r>
              <a:rPr lang="en-US" sz="2000"/>
              <a:t>(demo)</a:t>
            </a:r>
          </a:p>
        </p:txBody>
      </p:sp>
      <p:pic>
        <p:nvPicPr>
          <p:cNvPr id="33799" name="Picture 7" descr="FG11_31"/>
          <p:cNvPicPr>
            <a:picLocks noChangeAspect="1" noChangeArrowheads="1"/>
          </p:cNvPicPr>
          <p:nvPr/>
        </p:nvPicPr>
        <p:blipFill>
          <a:blip r:embed="rId2" cstate="print"/>
          <a:srcRect r="54167"/>
          <a:stretch>
            <a:fillRect/>
          </a:stretch>
        </p:blipFill>
        <p:spPr bwMode="auto">
          <a:xfrm>
            <a:off x="685800" y="1333500"/>
            <a:ext cx="3352800" cy="4065323"/>
          </a:xfrm>
          <a:prstGeom prst="rect">
            <a:avLst/>
          </a:prstGeom>
          <a:noFill/>
        </p:spPr>
      </p:pic>
      <p:pic>
        <p:nvPicPr>
          <p:cNvPr id="33800" name="Picture 8" descr="FG11_31"/>
          <p:cNvPicPr>
            <a:picLocks noChangeAspect="1" noChangeArrowheads="1"/>
          </p:cNvPicPr>
          <p:nvPr/>
        </p:nvPicPr>
        <p:blipFill>
          <a:blip r:embed="rId2" cstate="print"/>
          <a:srcRect l="54167"/>
          <a:stretch>
            <a:fillRect/>
          </a:stretch>
        </p:blipFill>
        <p:spPr bwMode="auto">
          <a:xfrm>
            <a:off x="5105400" y="1333500"/>
            <a:ext cx="3352800" cy="4065323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876800" y="635000"/>
            <a:ext cx="41148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Free ends do not: </a:t>
            </a:r>
            <a:r>
              <a:rPr lang="en-US" sz="2000"/>
              <a:t>(demo)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 autoUpdateAnimBg="0"/>
      <p:bldP spid="3380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FG23_02"/>
          <p:cNvPicPr>
            <a:picLocks noChangeAspect="1" noChangeArrowheads="1"/>
          </p:cNvPicPr>
          <p:nvPr/>
        </p:nvPicPr>
        <p:blipFill>
          <a:blip r:embed="rId2" cstate="print"/>
          <a:srcRect t="23000" b="18500"/>
          <a:stretch>
            <a:fillRect/>
          </a:stretch>
        </p:blipFill>
        <p:spPr bwMode="auto">
          <a:xfrm>
            <a:off x="0" y="762001"/>
            <a:ext cx="9144000" cy="2972594"/>
          </a:xfrm>
          <a:prstGeom prst="rect">
            <a:avLst/>
          </a:prstGeom>
          <a:noFill/>
        </p:spPr>
      </p:pic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" y="123032"/>
            <a:ext cx="7111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Angle of incidence = angle of reflection: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3810000"/>
            <a:ext cx="8915400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Note unusual measure of angle</a:t>
            </a:r>
          </a:p>
          <a:p>
            <a:r>
              <a:rPr lang="en-US"/>
              <a:t>Right angle corners</a:t>
            </a:r>
          </a:p>
          <a:p>
            <a:r>
              <a:rPr lang="en-US"/>
              <a:t>(prisms and Mt. St. Helens center)</a:t>
            </a:r>
          </a:p>
          <a:p>
            <a:r>
              <a:rPr lang="en-US"/>
              <a:t>Demo - </a:t>
            </a:r>
            <a:r>
              <a:rPr lang="en-US" sz="2000"/>
              <a:t>laser/physics grooming mirror/Wash. Sq. Mall/sound in 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291</Words>
  <Application>Microsoft Office PowerPoint</Application>
  <PresentationFormat>On-screen Show (16:10)</PresentationFormat>
  <Paragraphs>70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115</cp:revision>
  <dcterms:created xsi:type="dcterms:W3CDTF">2001-03-01T17:38:38Z</dcterms:created>
  <dcterms:modified xsi:type="dcterms:W3CDTF">2019-04-04T20:11:59Z</dcterms:modified>
</cp:coreProperties>
</file>