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65" r:id="rId3"/>
    <p:sldId id="300" r:id="rId4"/>
    <p:sldId id="302" r:id="rId5"/>
    <p:sldId id="30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67" autoAdjust="0"/>
    <p:restoredTop sz="94645" autoAdjust="0"/>
  </p:normalViewPr>
  <p:slideViewPr>
    <p:cSldViewPr>
      <p:cViewPr>
        <p:scale>
          <a:sx n="100" d="100"/>
          <a:sy n="100" d="100"/>
        </p:scale>
        <p:origin x="-1944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3DF247-8F32-4D39-9FFB-B7AA5DD794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5E44F-C1DA-4B32-B048-3ABE035BD6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82F60-A1AB-4182-8929-3FC8D36FDC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8234D-D175-4ECB-ADA2-96B45A568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948D6-9D45-4E8A-A4BB-B08ED4C921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023D1-CB2A-434F-82A3-ABC97AEB9E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C6584-C050-4992-8DC0-0AA3DCF430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9F23C-F10A-4DA7-9909-C48FE6031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27E04-C6E8-4E40-A63F-85F307CC62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430AC-9F5D-4573-AE3B-B2A613784A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8B567-24B2-4D02-B048-1A606EEDA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25C97-CC77-455A-83B7-940FA3799A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435036-EB19-40F0-91B1-CC7E2F869E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Young’s Double Slit</a:t>
            </a:r>
          </a:p>
          <a:p>
            <a:pPr lvl="1"/>
            <a:r>
              <a:rPr lang="en-US" sz="4000"/>
              <a:t>Contents:</a:t>
            </a:r>
            <a:endParaRPr lang="en-US" sz="3600"/>
          </a:p>
          <a:p>
            <a:pPr lvl="2">
              <a:buFontTx/>
              <a:buChar char="•"/>
            </a:pPr>
            <a:r>
              <a:rPr lang="en-US" sz="3600"/>
              <a:t>Interference</a:t>
            </a:r>
          </a:p>
          <a:p>
            <a:pPr lvl="2">
              <a:buFontTx/>
              <a:buChar char="•"/>
            </a:pPr>
            <a:r>
              <a:rPr lang="en-US" sz="3600"/>
              <a:t>Diffraction</a:t>
            </a:r>
          </a:p>
          <a:p>
            <a:pPr lvl="2">
              <a:buFontTx/>
              <a:buChar char="•"/>
            </a:pPr>
            <a:r>
              <a:rPr lang="en-US" sz="3600"/>
              <a:t>Young’s Double Slit</a:t>
            </a:r>
          </a:p>
          <a:p>
            <a:pPr lvl="3">
              <a:buFontTx/>
              <a:buChar char="•"/>
            </a:pPr>
            <a:r>
              <a:rPr lang="en-US" sz="3600"/>
              <a:t>Angle</a:t>
            </a:r>
          </a:p>
          <a:p>
            <a:pPr lvl="3">
              <a:buFontTx/>
              <a:buChar char="•"/>
            </a:pPr>
            <a:r>
              <a:rPr lang="en-US" sz="3600"/>
              <a:t>Distance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2330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Interference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28600" y="4419600"/>
            <a:ext cx="8915400" cy="1373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When the difference in distance (</a:t>
            </a:r>
            <a:r>
              <a:rPr lang="en-US" sz="2400"/>
              <a:t>L</a:t>
            </a:r>
            <a:r>
              <a:rPr lang="en-US" sz="2400" baseline="-25000"/>
              <a:t>1</a:t>
            </a:r>
            <a:r>
              <a:rPr lang="en-US"/>
              <a:t>- </a:t>
            </a:r>
            <a:r>
              <a:rPr lang="en-US" sz="2400"/>
              <a:t>L</a:t>
            </a:r>
            <a:r>
              <a:rPr lang="en-US" sz="2400" baseline="-25000"/>
              <a:t>2</a:t>
            </a:r>
            <a:r>
              <a:rPr lang="en-US"/>
              <a:t>) is an </a:t>
            </a:r>
          </a:p>
          <a:p>
            <a:r>
              <a:rPr lang="en-US"/>
              <a:t>integer number of wavelengths (0, 1, 2, 3…) = Constructive</a:t>
            </a:r>
          </a:p>
          <a:p>
            <a:r>
              <a:rPr lang="en-US"/>
              <a:t>remainder of a half (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, 1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, 2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, …) = Destructive</a:t>
            </a: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685800" y="1066800"/>
            <a:ext cx="685800" cy="762000"/>
          </a:xfrm>
          <a:prstGeom prst="rect">
            <a:avLst/>
          </a:prstGeom>
          <a:solidFill>
            <a:srgbClr val="993300"/>
          </a:solidFill>
          <a:ln w="508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Rectangle 38"/>
          <p:cNvSpPr>
            <a:spLocks noChangeArrowheads="1"/>
          </p:cNvSpPr>
          <p:nvPr/>
        </p:nvSpPr>
        <p:spPr bwMode="auto">
          <a:xfrm>
            <a:off x="7010400" y="1066800"/>
            <a:ext cx="685800" cy="762000"/>
          </a:xfrm>
          <a:prstGeom prst="rect">
            <a:avLst/>
          </a:prstGeom>
          <a:solidFill>
            <a:srgbClr val="993300"/>
          </a:solidFill>
          <a:ln w="508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990600" y="1828800"/>
            <a:ext cx="4419600" cy="160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H="1">
            <a:off x="5410200" y="1828800"/>
            <a:ext cx="1905000" cy="160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2346325" y="2505075"/>
            <a:ext cx="5222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1</a:t>
            </a: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6411913" y="2657475"/>
            <a:ext cx="522287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2</a:t>
            </a: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3336925" y="1057275"/>
            <a:ext cx="13096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Sources</a:t>
            </a:r>
          </a:p>
        </p:txBody>
      </p:sp>
      <p:sp>
        <p:nvSpPr>
          <p:cNvPr id="11308" name="Line 44"/>
          <p:cNvSpPr>
            <a:spLocks noChangeShapeType="1"/>
          </p:cNvSpPr>
          <p:nvPr/>
        </p:nvSpPr>
        <p:spPr bwMode="auto">
          <a:xfrm flipH="1">
            <a:off x="1676400" y="1295400"/>
            <a:ext cx="167640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9" name="Line 45"/>
          <p:cNvSpPr>
            <a:spLocks noChangeShapeType="1"/>
          </p:cNvSpPr>
          <p:nvPr/>
        </p:nvSpPr>
        <p:spPr bwMode="auto">
          <a:xfrm>
            <a:off x="4648200" y="1371600"/>
            <a:ext cx="2209800" cy="7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0" y="147638"/>
            <a:ext cx="5815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Young’s Double Slit Experiment</a:t>
            </a: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3810000" y="838200"/>
            <a:ext cx="5105400" cy="22272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Monochromatic, coherent light</a:t>
            </a:r>
          </a:p>
          <a:p>
            <a:r>
              <a:rPr lang="en-US"/>
              <a:t>Light spreads out from slits</a:t>
            </a:r>
          </a:p>
          <a:p>
            <a:r>
              <a:rPr lang="en-US"/>
              <a:t>Screen has sum of two sources</a:t>
            </a:r>
          </a:p>
          <a:p>
            <a:r>
              <a:rPr lang="en-US"/>
              <a:t>Interference pattern on screen</a:t>
            </a:r>
          </a:p>
          <a:p>
            <a:r>
              <a:rPr lang="en-US"/>
              <a:t>Demo laser on slits</a:t>
            </a:r>
          </a:p>
        </p:txBody>
      </p:sp>
      <p:pic>
        <p:nvPicPr>
          <p:cNvPr id="137231" name="Picture 15" descr="FG24_06"/>
          <p:cNvPicPr>
            <a:picLocks noChangeAspect="1" noChangeArrowheads="1"/>
          </p:cNvPicPr>
          <p:nvPr/>
        </p:nvPicPr>
        <p:blipFill>
          <a:blip r:embed="rId3" cstate="print"/>
          <a:srcRect l="24005" t="12500" r="29985" b="15500"/>
          <a:stretch>
            <a:fillRect/>
          </a:stretch>
        </p:blipFill>
        <p:spPr bwMode="auto">
          <a:xfrm>
            <a:off x="228600" y="762000"/>
            <a:ext cx="35052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7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7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6" name="Picture 2" descr="FG24_10"/>
          <p:cNvPicPr>
            <a:picLocks noChangeAspect="1" noChangeArrowheads="1"/>
          </p:cNvPicPr>
          <p:nvPr/>
        </p:nvPicPr>
        <p:blipFill>
          <a:blip r:embed="rId2" cstate="print"/>
          <a:srcRect l="14003" t="18500" r="11981" b="17000"/>
          <a:stretch>
            <a:fillRect/>
          </a:stretch>
        </p:blipFill>
        <p:spPr bwMode="auto">
          <a:xfrm>
            <a:off x="0" y="766763"/>
            <a:ext cx="9144000" cy="5313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457200" y="5105400"/>
            <a:ext cx="510540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d = slit separation</a:t>
            </a:r>
          </a:p>
        </p:txBody>
      </p:sp>
      <p:sp>
        <p:nvSpPr>
          <p:cNvPr id="138246" name="Line 6"/>
          <p:cNvSpPr>
            <a:spLocks noChangeShapeType="1"/>
          </p:cNvSpPr>
          <p:nvPr/>
        </p:nvSpPr>
        <p:spPr bwMode="auto">
          <a:xfrm>
            <a:off x="2133600" y="914400"/>
            <a:ext cx="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47" name="Line 7"/>
          <p:cNvSpPr>
            <a:spLocks noChangeShapeType="1"/>
          </p:cNvSpPr>
          <p:nvPr/>
        </p:nvSpPr>
        <p:spPr bwMode="auto">
          <a:xfrm>
            <a:off x="2133600" y="2549525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48" name="Line 8"/>
          <p:cNvSpPr>
            <a:spLocks noChangeShapeType="1"/>
          </p:cNvSpPr>
          <p:nvPr/>
        </p:nvSpPr>
        <p:spPr bwMode="auto">
          <a:xfrm>
            <a:off x="2133600" y="3505200"/>
            <a:ext cx="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49" name="Line 9"/>
          <p:cNvSpPr>
            <a:spLocks noChangeShapeType="1"/>
          </p:cNvSpPr>
          <p:nvPr/>
        </p:nvSpPr>
        <p:spPr bwMode="auto">
          <a:xfrm>
            <a:off x="6019800" y="862013"/>
            <a:ext cx="0" cy="419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50" name="Line 10"/>
          <p:cNvSpPr>
            <a:spLocks noChangeShapeType="1"/>
          </p:cNvSpPr>
          <p:nvPr/>
        </p:nvSpPr>
        <p:spPr bwMode="auto">
          <a:xfrm flipH="1">
            <a:off x="6019800" y="2936875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51" name="Text Box 11"/>
          <p:cNvSpPr txBox="1">
            <a:spLocks noChangeArrowheads="1"/>
          </p:cNvSpPr>
          <p:nvPr/>
        </p:nvSpPr>
        <p:spPr bwMode="auto">
          <a:xfrm>
            <a:off x="6629400" y="2708275"/>
            <a:ext cx="2170113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Central Maxima</a:t>
            </a:r>
          </a:p>
        </p:txBody>
      </p:sp>
      <p:sp>
        <p:nvSpPr>
          <p:cNvPr id="138252" name="Line 12"/>
          <p:cNvSpPr>
            <a:spLocks noChangeShapeType="1"/>
          </p:cNvSpPr>
          <p:nvPr/>
        </p:nvSpPr>
        <p:spPr bwMode="auto">
          <a:xfrm flipH="1">
            <a:off x="6019800" y="2133600"/>
            <a:ext cx="685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53" name="Text Box 13"/>
          <p:cNvSpPr txBox="1">
            <a:spLocks noChangeArrowheads="1"/>
          </p:cNvSpPr>
          <p:nvPr/>
        </p:nvSpPr>
        <p:spPr bwMode="auto">
          <a:xfrm>
            <a:off x="6629400" y="1905000"/>
            <a:ext cx="1866900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Next Maxima</a:t>
            </a:r>
          </a:p>
        </p:txBody>
      </p:sp>
      <p:sp>
        <p:nvSpPr>
          <p:cNvPr id="138254" name="Text Box 14"/>
          <p:cNvSpPr txBox="1">
            <a:spLocks noChangeArrowheads="1"/>
          </p:cNvSpPr>
          <p:nvPr/>
        </p:nvSpPr>
        <p:spPr bwMode="auto">
          <a:xfrm>
            <a:off x="1771650" y="2681288"/>
            <a:ext cx="361950" cy="5191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38255" name="Line 15"/>
          <p:cNvSpPr>
            <a:spLocks noChangeShapeType="1"/>
          </p:cNvSpPr>
          <p:nvPr/>
        </p:nvSpPr>
        <p:spPr bwMode="auto">
          <a:xfrm flipV="1">
            <a:off x="2133600" y="2133600"/>
            <a:ext cx="38862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56" name="Line 16"/>
          <p:cNvSpPr>
            <a:spLocks noChangeShapeType="1"/>
          </p:cNvSpPr>
          <p:nvPr/>
        </p:nvSpPr>
        <p:spPr bwMode="auto">
          <a:xfrm flipV="1">
            <a:off x="2133600" y="2133600"/>
            <a:ext cx="388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57" name="Text Box 17"/>
          <p:cNvSpPr txBox="1">
            <a:spLocks noChangeArrowheads="1"/>
          </p:cNvSpPr>
          <p:nvPr/>
        </p:nvSpPr>
        <p:spPr bwMode="auto">
          <a:xfrm>
            <a:off x="3276600" y="1600200"/>
            <a:ext cx="5222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1</a:t>
            </a:r>
          </a:p>
        </p:txBody>
      </p:sp>
      <p:sp>
        <p:nvSpPr>
          <p:cNvPr id="138258" name="Text Box 18"/>
          <p:cNvSpPr txBox="1">
            <a:spLocks noChangeArrowheads="1"/>
          </p:cNvSpPr>
          <p:nvPr/>
        </p:nvSpPr>
        <p:spPr bwMode="auto">
          <a:xfrm>
            <a:off x="3810000" y="2971800"/>
            <a:ext cx="5222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2</a:t>
            </a:r>
          </a:p>
        </p:txBody>
      </p:sp>
      <p:grpSp>
        <p:nvGrpSpPr>
          <p:cNvPr id="138263" name="Group 23"/>
          <p:cNvGrpSpPr>
            <a:grpSpLocks/>
          </p:cNvGrpSpPr>
          <p:nvPr/>
        </p:nvGrpSpPr>
        <p:grpSpPr bwMode="auto">
          <a:xfrm>
            <a:off x="2133600" y="2438400"/>
            <a:ext cx="3406775" cy="1874838"/>
            <a:chOff x="1344" y="1536"/>
            <a:chExt cx="2146" cy="1181"/>
          </a:xfrm>
        </p:grpSpPr>
        <p:sp>
          <p:nvSpPr>
            <p:cNvPr id="138259" name="Line 19"/>
            <p:cNvSpPr>
              <a:spLocks noChangeShapeType="1"/>
            </p:cNvSpPr>
            <p:nvPr/>
          </p:nvSpPr>
          <p:spPr bwMode="auto">
            <a:xfrm>
              <a:off x="1344" y="1536"/>
              <a:ext cx="192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260" name="Freeform 20"/>
            <p:cNvSpPr>
              <a:spLocks/>
            </p:cNvSpPr>
            <p:nvPr/>
          </p:nvSpPr>
          <p:spPr bwMode="auto">
            <a:xfrm>
              <a:off x="1344" y="1824"/>
              <a:ext cx="96" cy="48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48"/>
                </a:cxn>
              </a:cxnLst>
              <a:rect l="0" t="0" r="r" b="b"/>
              <a:pathLst>
                <a:path w="48" h="48">
                  <a:moveTo>
                    <a:pt x="48" y="0"/>
                  </a:moveTo>
                  <a:cubicBezTo>
                    <a:pt x="28" y="24"/>
                    <a:pt x="8" y="48"/>
                    <a:pt x="0" y="4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261" name="Line 21"/>
            <p:cNvSpPr>
              <a:spLocks noChangeShapeType="1"/>
            </p:cNvSpPr>
            <p:nvPr/>
          </p:nvSpPr>
          <p:spPr bwMode="auto">
            <a:xfrm flipH="1" flipV="1">
              <a:off x="1488" y="2160"/>
              <a:ext cx="480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8262" name="Text Box 22"/>
            <p:cNvSpPr txBox="1">
              <a:spLocks noChangeArrowheads="1"/>
            </p:cNvSpPr>
            <p:nvPr/>
          </p:nvSpPr>
          <p:spPr bwMode="auto">
            <a:xfrm>
              <a:off x="1958" y="2390"/>
              <a:ext cx="1532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L</a:t>
              </a:r>
              <a:r>
                <a:rPr lang="en-US" baseline="-25000"/>
                <a:t>2</a:t>
              </a:r>
              <a:r>
                <a:rPr lang="en-US"/>
                <a:t> – L</a:t>
              </a:r>
              <a:r>
                <a:rPr lang="en-US" baseline="-25000"/>
                <a:t>1 </a:t>
              </a:r>
              <a:r>
                <a:rPr lang="en-US"/>
                <a:t>= d sin</a:t>
              </a:r>
              <a:r>
                <a:rPr lang="en-US">
                  <a:sym typeface="Symbol" pitchFamily="18" charset="2"/>
                </a:rPr>
                <a:t></a:t>
              </a:r>
            </a:p>
          </p:txBody>
        </p:sp>
      </p:grpSp>
      <p:sp>
        <p:nvSpPr>
          <p:cNvPr id="138264" name="Text Box 24"/>
          <p:cNvSpPr txBox="1">
            <a:spLocks noChangeArrowheads="1"/>
          </p:cNvSpPr>
          <p:nvPr/>
        </p:nvSpPr>
        <p:spPr bwMode="auto">
          <a:xfrm>
            <a:off x="0" y="147638"/>
            <a:ext cx="5815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Young’s Double Slit Experiment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2332</TotalTime>
  <Words>110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Symbol</vt:lpstr>
      <vt:lpstr>Default Design</vt:lpstr>
      <vt:lpstr>Slide 1</vt:lpstr>
      <vt:lpstr>Slide 2</vt:lpstr>
      <vt:lpstr>Slide 3</vt:lpstr>
      <vt:lpstr>Slide 4</vt:lpstr>
      <vt:lpstr>Slide 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242</cp:revision>
  <dcterms:created xsi:type="dcterms:W3CDTF">2001-03-01T17:38:38Z</dcterms:created>
  <dcterms:modified xsi:type="dcterms:W3CDTF">2015-05-19T17:27:56Z</dcterms:modified>
</cp:coreProperties>
</file>