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301" r:id="rId4"/>
    <p:sldId id="310" r:id="rId5"/>
    <p:sldId id="311" r:id="rId6"/>
    <p:sldId id="300" r:id="rId7"/>
    <p:sldId id="30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E36F7-62A7-4BA6-B016-D39607818B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1020-6595-4D6F-9BC5-4362A6696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C2A9B-C709-43A1-AE57-9AA7A2058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8786-3567-4AE6-96D4-FB849B03A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E8E5-C68D-4189-86C9-C8B6F59D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D853-5788-4F59-9A0C-8C4923FB7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4779C-8329-4F7C-B72E-F73C3D3DF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0226F-81A5-4B26-B982-09CB65274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CB304-99F7-40A2-B953-1CFE121AC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2A0C-6D06-4C99-9C1C-16B8D5801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DF649-28FE-4767-AB83-FE614FB6C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6A9D1-2D86-4AF1-8AF4-4A888C27A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1B7459-E28B-48AF-835F-4C30AC09E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u="sng"/>
              <a:t>Diffraction and Resolution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Diffraction</a:t>
            </a:r>
          </a:p>
          <a:p>
            <a:pPr lvl="2">
              <a:buFontTx/>
              <a:buChar char="•"/>
            </a:pPr>
            <a:r>
              <a:rPr lang="en-US" sz="4000"/>
              <a:t>Resolution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811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Diffraction - Waves bending to fill in shadows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pic>
        <p:nvPicPr>
          <p:cNvPr id="11303" name="Picture 39" descr="FG11_43"/>
          <p:cNvPicPr>
            <a:picLocks noChangeAspect="1" noChangeArrowheads="1"/>
          </p:cNvPicPr>
          <p:nvPr/>
        </p:nvPicPr>
        <p:blipFill>
          <a:blip r:embed="rId3" cstate="print"/>
          <a:srcRect l="20004" r="22984"/>
          <a:stretch>
            <a:fillRect/>
          </a:stretch>
        </p:blipFill>
        <p:spPr bwMode="auto">
          <a:xfrm>
            <a:off x="228600" y="914400"/>
            <a:ext cx="81534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0" y="147638"/>
            <a:ext cx="811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Diffraction - Waves bending to fill in shadows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pic>
        <p:nvPicPr>
          <p:cNvPr id="104453" name="Picture 5" descr="FG11_44"/>
          <p:cNvPicPr>
            <a:picLocks noChangeAspect="1" noChangeArrowheads="1"/>
          </p:cNvPicPr>
          <p:nvPr/>
        </p:nvPicPr>
        <p:blipFill>
          <a:blip r:embed="rId3" cstate="print"/>
          <a:srcRect l="12003" r="14983"/>
          <a:stretch>
            <a:fillRect/>
          </a:stretch>
        </p:blipFill>
        <p:spPr bwMode="auto">
          <a:xfrm>
            <a:off x="76200" y="750888"/>
            <a:ext cx="6629400" cy="6053137"/>
          </a:xfrm>
          <a:prstGeom prst="rect">
            <a:avLst/>
          </a:prstGeom>
          <a:noFill/>
        </p:spPr>
      </p:pic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6918325" y="925513"/>
            <a:ext cx="1997075" cy="59404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Large</a:t>
            </a:r>
            <a:r>
              <a:rPr lang="en-US"/>
              <a:t> </a:t>
            </a:r>
            <a:r>
              <a:rPr lang="en-US" sz="3200">
                <a:sym typeface="Symbol" pitchFamily="18" charset="2"/>
              </a:rPr>
              <a:t> diffract </a:t>
            </a:r>
            <a:r>
              <a:rPr lang="en-US" sz="3200" u="sng">
                <a:sym typeface="Symbol" pitchFamily="18" charset="2"/>
              </a:rPr>
              <a:t>more</a:t>
            </a:r>
          </a:p>
          <a:p>
            <a:endParaRPr lang="en-US" sz="3200">
              <a:sym typeface="Symbol" pitchFamily="18" charset="2"/>
            </a:endParaRPr>
          </a:p>
          <a:p>
            <a:endParaRPr lang="en-US" sz="3200">
              <a:sym typeface="Symbol" pitchFamily="18" charset="2"/>
            </a:endParaRPr>
          </a:p>
          <a:p>
            <a:r>
              <a:rPr lang="en-US" sz="3200" u="sng">
                <a:sym typeface="Symbol" pitchFamily="18" charset="2"/>
              </a:rPr>
              <a:t>Small</a:t>
            </a:r>
            <a:r>
              <a:rPr lang="en-US" sz="3200">
                <a:sym typeface="Symbol" pitchFamily="18" charset="2"/>
              </a:rPr>
              <a:t>  diffract </a:t>
            </a:r>
            <a:r>
              <a:rPr lang="en-US" sz="3200" u="sng">
                <a:sym typeface="Symbol" pitchFamily="18" charset="2"/>
              </a:rPr>
              <a:t>less</a:t>
            </a:r>
          </a:p>
          <a:p>
            <a:endParaRPr lang="en-US" sz="3200" u="sng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Demo - stereo walkby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3276600" cy="22875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 </a:t>
            </a:r>
            <a:r>
              <a:rPr lang="en-US">
                <a:cs typeface="Times New Roman" pitchFamily="18" charset="0"/>
              </a:rPr>
              <a:t>≈</a:t>
            </a:r>
            <a:r>
              <a:rPr lang="en-US"/>
              <a:t> </a:t>
            </a:r>
            <a:r>
              <a:rPr lang="en-US" u="sng">
                <a:sym typeface="Symbol" pitchFamily="18" charset="2"/>
              </a:rPr>
              <a:t></a:t>
            </a:r>
          </a:p>
          <a:p>
            <a:r>
              <a:rPr lang="en-US">
                <a:sym typeface="Symbol" pitchFamily="18" charset="2"/>
              </a:rPr>
              <a:t>   </a:t>
            </a:r>
            <a:r>
              <a:rPr lang="en-US" sz="2400">
                <a:sym typeface="Symbol" pitchFamily="18" charset="2"/>
              </a:rPr>
              <a:t>   </a:t>
            </a:r>
            <a:r>
              <a:rPr lang="en-US">
                <a:sym typeface="Symbol" pitchFamily="18" charset="2"/>
              </a:rPr>
              <a:t> b</a:t>
            </a:r>
          </a:p>
          <a:p>
            <a:endParaRPr lang="en-US">
              <a:sym typeface="Symbol" pitchFamily="18" charset="2"/>
            </a:endParaRPr>
          </a:p>
          <a:p>
            <a:pPr lvl="1"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 = Angular Spread</a:t>
            </a:r>
          </a:p>
          <a:p>
            <a:pPr lvl="1"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 = Wavelength</a:t>
            </a:r>
          </a:p>
          <a:p>
            <a:pPr lvl="1"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b = Size of opening</a:t>
            </a:r>
          </a:p>
        </p:txBody>
      </p:sp>
      <p:pic>
        <p:nvPicPr>
          <p:cNvPr id="114693" name="Picture 5" descr="FG11_43"/>
          <p:cNvPicPr>
            <a:picLocks noChangeAspect="1" noChangeArrowheads="1"/>
          </p:cNvPicPr>
          <p:nvPr/>
        </p:nvPicPr>
        <p:blipFill>
          <a:blip r:embed="rId2" cstate="print"/>
          <a:srcRect l="20004" r="22984"/>
          <a:stretch>
            <a:fillRect/>
          </a:stretch>
        </p:blipFill>
        <p:spPr bwMode="auto">
          <a:xfrm>
            <a:off x="3429000" y="609600"/>
            <a:ext cx="4191000" cy="2609850"/>
          </a:xfrm>
          <a:prstGeom prst="rect">
            <a:avLst/>
          </a:prstGeom>
          <a:noFill/>
        </p:spPr>
      </p:pic>
      <p:grpSp>
        <p:nvGrpSpPr>
          <p:cNvPr id="114706" name="Group 18"/>
          <p:cNvGrpSpPr>
            <a:grpSpLocks/>
          </p:cNvGrpSpPr>
          <p:nvPr/>
        </p:nvGrpSpPr>
        <p:grpSpPr bwMode="auto">
          <a:xfrm>
            <a:off x="4462463" y="1947863"/>
            <a:ext cx="2743200" cy="1524000"/>
            <a:chOff x="2880" y="1200"/>
            <a:chExt cx="1728" cy="960"/>
          </a:xfrm>
        </p:grpSpPr>
        <p:sp>
          <p:nvSpPr>
            <p:cNvPr id="114694" name="Line 6"/>
            <p:cNvSpPr>
              <a:spLocks noChangeShapeType="1"/>
            </p:cNvSpPr>
            <p:nvPr/>
          </p:nvSpPr>
          <p:spPr bwMode="auto">
            <a:xfrm>
              <a:off x="2880" y="1200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5" name="Line 7"/>
            <p:cNvSpPr>
              <a:spLocks noChangeShapeType="1"/>
            </p:cNvSpPr>
            <p:nvPr/>
          </p:nvSpPr>
          <p:spPr bwMode="auto">
            <a:xfrm>
              <a:off x="2880" y="1200"/>
              <a:ext cx="17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02" name="Line 14"/>
          <p:cNvSpPr>
            <a:spLocks noChangeShapeType="1"/>
          </p:cNvSpPr>
          <p:nvPr/>
        </p:nvSpPr>
        <p:spPr bwMode="auto">
          <a:xfrm flipH="1">
            <a:off x="4191000" y="19050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4267200" y="161448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ym typeface="Symbol" pitchFamily="18" charset="2"/>
              </a:rPr>
              <a:t>b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898525" y="3648075"/>
            <a:ext cx="7788275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656 nm light is incident on a single slit with a width of 0.12 mm.  What is the approximate width of spread behind the slit?</a:t>
            </a:r>
          </a:p>
          <a:p>
            <a:r>
              <a:rPr lang="en-US" sz="2400">
                <a:sym typeface="Symbol" pitchFamily="18" charset="2"/>
              </a:rPr>
              <a:t> = 656E-9 m</a:t>
            </a:r>
          </a:p>
          <a:p>
            <a:r>
              <a:rPr lang="en-US" sz="2400">
                <a:sym typeface="Symbol" pitchFamily="18" charset="2"/>
              </a:rPr>
              <a:t>b = 0.12E-3 m</a:t>
            </a:r>
          </a:p>
          <a:p>
            <a:r>
              <a:rPr lang="en-US" sz="2400">
                <a:sym typeface="Symbol" pitchFamily="18" charset="2"/>
              </a:rPr>
              <a:t> = 0.0055 rad or about  0.31</a:t>
            </a:r>
            <a:r>
              <a:rPr lang="en-US" sz="2400" baseline="30000"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381000"/>
            <a:ext cx="8077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Try this problem:  Sound waves with a frequency of 256 Hz come through a doorway that is 0.92 m wide.  What is the approximate angle of diffraction into the room?  Use 343 m/s as the speed of sound. 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609600" y="2436813"/>
            <a:ext cx="8077200" cy="3508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 v = f</a:t>
            </a:r>
            <a:r>
              <a:rPr lang="en-US">
                <a:sym typeface="Symbol" pitchFamily="18" charset="2"/>
              </a:rPr>
              <a:t>, so  = 1.340 m</a:t>
            </a:r>
          </a:p>
          <a:p>
            <a:r>
              <a:rPr lang="en-US">
                <a:sym typeface="Symbol" pitchFamily="18" charset="2"/>
              </a:rPr>
              <a:t>Then use </a:t>
            </a:r>
          </a:p>
          <a:p>
            <a:r>
              <a:rPr lang="en-US">
                <a:sym typeface="Symbol" pitchFamily="18" charset="2"/>
              </a:rPr>
              <a:t> </a:t>
            </a:r>
            <a:r>
              <a:rPr lang="en-US"/>
              <a:t>≈ </a:t>
            </a:r>
            <a:r>
              <a:rPr lang="en-US" u="sng">
                <a:sym typeface="Symbol" pitchFamily="18" charset="2"/>
              </a:rPr>
              <a:t></a:t>
            </a:r>
          </a:p>
          <a:p>
            <a:r>
              <a:rPr lang="en-US">
                <a:sym typeface="Symbol" pitchFamily="18" charset="2"/>
              </a:rPr>
              <a:t>       b</a:t>
            </a:r>
          </a:p>
          <a:p>
            <a:r>
              <a:rPr lang="en-US">
                <a:sym typeface="Symbol" pitchFamily="18" charset="2"/>
              </a:rPr>
              <a:t> </a:t>
            </a:r>
            <a:r>
              <a:rPr lang="en-US"/>
              <a:t>≈ 1.5 rad </a:t>
            </a:r>
            <a:endParaRPr lang="en-US">
              <a:sym typeface="Symbol" pitchFamily="18" charset="2"/>
            </a:endParaRPr>
          </a:p>
          <a:p>
            <a:endParaRPr lang="en-US"/>
          </a:p>
          <a:p>
            <a:r>
              <a:rPr lang="en-US"/>
              <a:t>What if the frequency were lower?</a:t>
            </a:r>
          </a:p>
          <a:p>
            <a:r>
              <a:rPr lang="en-US"/>
              <a:t>Sub Woofers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0" y="147638"/>
            <a:ext cx="4924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Reflections and wavelength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1295400"/>
            <a:ext cx="8839200" cy="399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Important principle</a:t>
            </a:r>
            <a:r>
              <a:rPr lang="en-US" sz="3200"/>
              <a:t> - You need a </a:t>
            </a:r>
            <a:r>
              <a:rPr lang="en-US"/>
              <a:t> </a:t>
            </a:r>
            <a:r>
              <a:rPr lang="en-US" sz="3200">
                <a:sym typeface="Symbol" pitchFamily="18" charset="2"/>
              </a:rPr>
              <a:t> that is smaller than an object to get a good reflection or create an image.</a:t>
            </a:r>
          </a:p>
          <a:p>
            <a:endParaRPr lang="en-US" sz="3200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Locating a person in a hall</a:t>
            </a:r>
          </a:p>
          <a:p>
            <a:r>
              <a:rPr lang="en-US" sz="3200">
                <a:sym typeface="Symbol" pitchFamily="18" charset="2"/>
              </a:rPr>
              <a:t>Radar waves</a:t>
            </a:r>
          </a:p>
          <a:p>
            <a:r>
              <a:rPr lang="en-US" sz="3200">
                <a:sym typeface="Symbol" pitchFamily="18" charset="2"/>
              </a:rPr>
              <a:t>Electron microscopes</a:t>
            </a:r>
          </a:p>
          <a:p>
            <a:r>
              <a:rPr lang="en-US" sz="3200">
                <a:sym typeface="Symbol" pitchFamily="18" charset="2"/>
              </a:rPr>
              <a:t>Why the sky is blue and sunsets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mbla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663"/>
            <a:ext cx="9144000" cy="7043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215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171</cp:revision>
  <dcterms:created xsi:type="dcterms:W3CDTF">2001-03-01T17:38:38Z</dcterms:created>
  <dcterms:modified xsi:type="dcterms:W3CDTF">2015-05-19T17:29:31Z</dcterms:modified>
</cp:coreProperties>
</file>