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4" r:id="rId2"/>
    <p:sldId id="265" r:id="rId3"/>
    <p:sldId id="298" r:id="rId4"/>
    <p:sldId id="299" r:id="rId5"/>
    <p:sldId id="301" r:id="rId6"/>
    <p:sldId id="300" r:id="rId7"/>
    <p:sldId id="306" r:id="rId8"/>
    <p:sldId id="312" r:id="rId9"/>
    <p:sldId id="296" r:id="rId10"/>
    <p:sldId id="307" r:id="rId11"/>
    <p:sldId id="308" r:id="rId12"/>
    <p:sldId id="309" r:id="rId13"/>
    <p:sldId id="310" r:id="rId14"/>
    <p:sldId id="313" r:id="rId15"/>
    <p:sldId id="304" r:id="rId16"/>
    <p:sldId id="303" r:id="rId17"/>
    <p:sldId id="305" r:id="rId18"/>
    <p:sldId id="314" r:id="rId19"/>
    <p:sldId id="31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1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8D981C49-6E4A-43DD-AEDE-719E0DE14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41F6D-D983-4D3B-ABDD-492E0B76A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144D8-E0D3-4CAB-914A-68A8AC627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64756-12B2-46B8-A52F-4D1D9052A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0870E-6B83-4467-8FC2-638B1D0E5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B0F7C-F114-4926-82CD-46A725B2E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2F985-288A-4B34-ACC8-96E0C476C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2BC09-3CE4-499B-929E-E2A60C3FE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67C8D-0A61-44A1-A624-DAA77832E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5363F-9D86-494E-A578-1F94C9595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ABEA1-31EF-46A5-AC0A-659226AAA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5076D-7717-4D04-992D-459E9D20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A3C6B4C8-CC71-4A99-8A54-8D8C8BBDE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WaveDemos/Doppler%5b1%5d.ht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Doppler Shift</a:t>
            </a:r>
          </a:p>
          <a:p>
            <a:pPr lvl="1"/>
            <a:r>
              <a:rPr lang="en-US" sz="4000"/>
              <a:t>Contents:</a:t>
            </a:r>
          </a:p>
          <a:p>
            <a:pPr lvl="2">
              <a:buFontTx/>
              <a:buChar char="•"/>
            </a:pPr>
            <a:r>
              <a:rPr lang="en-US" sz="4000"/>
              <a:t>What it is</a:t>
            </a:r>
          </a:p>
          <a:p>
            <a:pPr lvl="2">
              <a:buFontTx/>
              <a:buChar char="•"/>
            </a:pPr>
            <a:r>
              <a:rPr lang="en-US" sz="4000"/>
              <a:t>Moving Source</a:t>
            </a:r>
          </a:p>
          <a:p>
            <a:pPr lvl="2">
              <a:buFontTx/>
              <a:buChar char="•"/>
            </a:pPr>
            <a:r>
              <a:rPr lang="en-US" sz="4000"/>
              <a:t>Moving observer</a:t>
            </a:r>
          </a:p>
          <a:p>
            <a:pPr lvl="2">
              <a:buFontTx/>
              <a:buChar char="•"/>
            </a:pPr>
            <a:r>
              <a:rPr lang="en-US" sz="4000"/>
              <a:t>Whiteboards </a:t>
            </a:r>
          </a:p>
        </p:txBody>
      </p:sp>
      <p:grpSp>
        <p:nvGrpSpPr>
          <p:cNvPr id="10243" name="Group 8"/>
          <p:cNvGrpSpPr>
            <a:grpSpLocks/>
          </p:cNvGrpSpPr>
          <p:nvPr/>
        </p:nvGrpSpPr>
        <p:grpSpPr bwMode="auto">
          <a:xfrm>
            <a:off x="5410200" y="533400"/>
            <a:ext cx="1981200" cy="1981200"/>
            <a:chOff x="2448" y="48"/>
            <a:chExt cx="1248" cy="1248"/>
          </a:xfrm>
        </p:grpSpPr>
        <p:sp>
          <p:nvSpPr>
            <p:cNvPr id="10245" name="Oval 4"/>
            <p:cNvSpPr>
              <a:spLocks noChangeArrowheads="1"/>
            </p:cNvSpPr>
            <p:nvPr/>
          </p:nvSpPr>
          <p:spPr bwMode="auto">
            <a:xfrm>
              <a:off x="3024" y="480"/>
              <a:ext cx="384" cy="38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" name="Oval 5"/>
            <p:cNvSpPr>
              <a:spLocks noChangeArrowheads="1"/>
            </p:cNvSpPr>
            <p:nvPr/>
          </p:nvSpPr>
          <p:spPr bwMode="auto">
            <a:xfrm>
              <a:off x="2832" y="336"/>
              <a:ext cx="672" cy="67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Oval 6"/>
            <p:cNvSpPr>
              <a:spLocks noChangeArrowheads="1"/>
            </p:cNvSpPr>
            <p:nvPr/>
          </p:nvSpPr>
          <p:spPr bwMode="auto">
            <a:xfrm>
              <a:off x="2640" y="192"/>
              <a:ext cx="960" cy="96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Oval 7"/>
            <p:cNvSpPr>
              <a:spLocks noChangeArrowheads="1"/>
            </p:cNvSpPr>
            <p:nvPr/>
          </p:nvSpPr>
          <p:spPr bwMode="auto">
            <a:xfrm>
              <a:off x="2448" y="48"/>
              <a:ext cx="1248" cy="1248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4" name="Line 9"/>
          <p:cNvSpPr>
            <a:spLocks noChangeShapeType="1"/>
          </p:cNvSpPr>
          <p:nvPr/>
        </p:nvSpPr>
        <p:spPr bwMode="auto">
          <a:xfrm>
            <a:off x="5867400" y="2895600"/>
            <a:ext cx="914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71513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973. Hz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57200" y="381000"/>
            <a:ext cx="8458200" cy="19383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A man wearing a pointy hat screams at a perfect 1000. Hz while running away from you at 9.5 m/s.  What frequency do you hear?</a:t>
            </a:r>
          </a:p>
          <a:p>
            <a:r>
              <a:rPr lang="en-US" sz="2400"/>
              <a:t>(use v sound = 343 m/s)</a:t>
            </a:r>
            <a:endParaRPr lang="en-US" sz="320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2855913"/>
            <a:ext cx="8763000" cy="3046412"/>
            <a:chOff x="381000" y="2855913"/>
            <a:chExt cx="8763000" cy="3046988"/>
          </a:xfrm>
        </p:grpSpPr>
        <p:sp>
          <p:nvSpPr>
            <p:cNvPr id="3079" name="Text Box 2"/>
            <p:cNvSpPr txBox="1">
              <a:spLocks noChangeArrowheads="1"/>
            </p:cNvSpPr>
            <p:nvPr/>
          </p:nvSpPr>
          <p:spPr bwMode="auto">
            <a:xfrm>
              <a:off x="381000" y="2855913"/>
              <a:ext cx="8763000" cy="3046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/>
                <a:t>Source – receding</a:t>
              </a:r>
            </a:p>
            <a:p>
              <a:pPr lvl="1"/>
              <a:endParaRPr lang="en-US" sz="3200">
                <a:sym typeface="Symbol" pitchFamily="18" charset="2"/>
              </a:endParaRPr>
            </a:p>
            <a:p>
              <a:pPr lvl="1"/>
              <a:endParaRPr lang="en-US" sz="3200">
                <a:sym typeface="Symbol" pitchFamily="18" charset="2"/>
              </a:endParaRPr>
            </a:p>
            <a:p>
              <a:pPr lvl="1"/>
              <a:endParaRPr lang="en-US" sz="3200">
                <a:sym typeface="Symbol" pitchFamily="18" charset="2"/>
              </a:endParaRPr>
            </a:p>
            <a:p>
              <a:pPr lvl="1"/>
              <a:endParaRPr lang="en-US" sz="3200">
                <a:sym typeface="Symbol" pitchFamily="18" charset="2"/>
              </a:endParaRPr>
            </a:p>
            <a:p>
              <a:r>
                <a:rPr lang="en-US" sz="3200">
                  <a:sym typeface="Symbol" pitchFamily="18" charset="2"/>
                </a:rPr>
                <a:t>f = 1000. Hz, u</a:t>
              </a:r>
              <a:r>
                <a:rPr lang="en-US" sz="3200" baseline="-25000">
                  <a:sym typeface="Symbol" pitchFamily="18" charset="2"/>
                </a:rPr>
                <a:t>s</a:t>
              </a:r>
              <a:r>
                <a:rPr lang="en-US" sz="3200">
                  <a:sym typeface="Symbol" pitchFamily="18" charset="2"/>
                </a:rPr>
                <a:t> = 9.5 m/s, v = 343 m/s, and +</a:t>
              </a:r>
            </a:p>
          </p:txBody>
        </p:sp>
        <p:graphicFrame>
          <p:nvGraphicFramePr>
            <p:cNvPr id="3074" name="Object 13"/>
            <p:cNvGraphicFramePr>
              <a:graphicFrameLocks noChangeAspect="1"/>
            </p:cNvGraphicFramePr>
            <p:nvPr/>
          </p:nvGraphicFramePr>
          <p:xfrm>
            <a:off x="381000" y="3505200"/>
            <a:ext cx="3352800" cy="1625600"/>
          </p:xfrm>
          <a:graphic>
            <a:graphicData uri="http://schemas.openxmlformats.org/presentationml/2006/ole">
              <p:oleObj spid="_x0000_s3074" name="Equation" r:id="rId3" imgW="1257300" imgH="609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71513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81.5 Hz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457200" y="381000"/>
            <a:ext cx="8458200" cy="2432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Your father is nagging you at a pitch of 85.0 Hz, and you ride your motorized “Hello Kitty” skateboard away from him at 14.0 m/s.  What frequency do you hear?</a:t>
            </a:r>
          </a:p>
          <a:p>
            <a:r>
              <a:rPr lang="en-US" sz="2400"/>
              <a:t>(use v sound = 343 m/s)</a:t>
            </a:r>
            <a:endParaRPr lang="en-US" sz="320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3048000"/>
            <a:ext cx="8763000" cy="2554288"/>
            <a:chOff x="381000" y="3048000"/>
            <a:chExt cx="8763000" cy="2554545"/>
          </a:xfrm>
        </p:grpSpPr>
        <p:sp>
          <p:nvSpPr>
            <p:cNvPr id="4103" name="Text Box 2"/>
            <p:cNvSpPr txBox="1">
              <a:spLocks noChangeArrowheads="1"/>
            </p:cNvSpPr>
            <p:nvPr/>
          </p:nvSpPr>
          <p:spPr bwMode="auto">
            <a:xfrm>
              <a:off x="381000" y="3048000"/>
              <a:ext cx="8763000" cy="2554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/>
                <a:t>Observer, receding</a:t>
              </a:r>
              <a:endParaRPr lang="en-US" sz="3200">
                <a:sym typeface="Symbol" pitchFamily="18" charset="2"/>
              </a:endParaRPr>
            </a:p>
            <a:p>
              <a:endParaRPr lang="en-US" sz="3200">
                <a:sym typeface="Symbol" pitchFamily="18" charset="2"/>
              </a:endParaRPr>
            </a:p>
            <a:p>
              <a:endParaRPr lang="en-US" sz="3200">
                <a:sym typeface="Symbol" pitchFamily="18" charset="2"/>
              </a:endParaRPr>
            </a:p>
            <a:p>
              <a:pPr lvl="1"/>
              <a:endParaRPr lang="en-US" sz="3200">
                <a:sym typeface="Symbol" pitchFamily="18" charset="2"/>
              </a:endParaRPr>
            </a:p>
            <a:p>
              <a:r>
                <a:rPr lang="en-US" sz="3200">
                  <a:sym typeface="Symbol" pitchFamily="18" charset="2"/>
                </a:rPr>
                <a:t>f = 85 hz, u</a:t>
              </a:r>
              <a:r>
                <a:rPr lang="en-US" sz="3200" baseline="-25000">
                  <a:sym typeface="Symbol" pitchFamily="18" charset="2"/>
                </a:rPr>
                <a:t>o</a:t>
              </a:r>
              <a:r>
                <a:rPr lang="en-US" sz="3200">
                  <a:sym typeface="Symbol" pitchFamily="18" charset="2"/>
                </a:rPr>
                <a:t> = 14 m/s, v = 343 m/s, and -</a:t>
              </a:r>
            </a:p>
          </p:txBody>
        </p:sp>
        <p:graphicFrame>
          <p:nvGraphicFramePr>
            <p:cNvPr id="4098" name="Object 5"/>
            <p:cNvGraphicFramePr>
              <a:graphicFrameLocks noChangeAspect="1"/>
            </p:cNvGraphicFramePr>
            <p:nvPr/>
          </p:nvGraphicFramePr>
          <p:xfrm>
            <a:off x="457200" y="3657600"/>
            <a:ext cx="3200400" cy="1419661"/>
          </p:xfrm>
          <a:graphic>
            <a:graphicData uri="http://schemas.openxmlformats.org/presentationml/2006/ole">
              <p:oleObj spid="_x0000_s4098" name="Equation" r:id="rId3" imgW="1270000" imgH="5588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825500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2052.3 Hz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57200" y="381000"/>
            <a:ext cx="8458200" cy="24320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You are running toward the Jo-Jo man with a quarter and a dime at 6.7 m/s.  If the music from the truck is at a frequency of 2013 Hz, what is the frequency you hear?</a:t>
            </a:r>
          </a:p>
          <a:p>
            <a:r>
              <a:rPr lang="en-US" sz="2400"/>
              <a:t>(use v sound = 343 m/s)</a:t>
            </a:r>
            <a:endParaRPr lang="en-US" sz="320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3048000"/>
            <a:ext cx="8763000" cy="2554288"/>
            <a:chOff x="381000" y="3048000"/>
            <a:chExt cx="8763000" cy="2554545"/>
          </a:xfrm>
        </p:grpSpPr>
        <p:sp>
          <p:nvSpPr>
            <p:cNvPr id="5127" name="Text Box 2"/>
            <p:cNvSpPr txBox="1">
              <a:spLocks noChangeArrowheads="1"/>
            </p:cNvSpPr>
            <p:nvPr/>
          </p:nvSpPr>
          <p:spPr bwMode="auto">
            <a:xfrm>
              <a:off x="381000" y="3048000"/>
              <a:ext cx="8763000" cy="2554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/>
                <a:t>Observer, Approaching</a:t>
              </a:r>
              <a:endParaRPr lang="en-US" sz="3200">
                <a:sym typeface="Symbol" pitchFamily="18" charset="2"/>
              </a:endParaRPr>
            </a:p>
            <a:p>
              <a:endParaRPr lang="en-US" sz="3200">
                <a:sym typeface="Symbol" pitchFamily="18" charset="2"/>
              </a:endParaRPr>
            </a:p>
            <a:p>
              <a:endParaRPr lang="en-US" sz="3200">
                <a:sym typeface="Symbol" pitchFamily="18" charset="2"/>
              </a:endParaRPr>
            </a:p>
            <a:p>
              <a:pPr lvl="1"/>
              <a:endParaRPr lang="en-US" sz="3200">
                <a:sym typeface="Symbol" pitchFamily="18" charset="2"/>
              </a:endParaRPr>
            </a:p>
            <a:p>
              <a:r>
                <a:rPr lang="en-US" sz="3200">
                  <a:sym typeface="Symbol" pitchFamily="18" charset="2"/>
                </a:rPr>
                <a:t>f = 2013 hz, u</a:t>
              </a:r>
              <a:r>
                <a:rPr lang="en-US" sz="3200" baseline="-25000">
                  <a:sym typeface="Symbol" pitchFamily="18" charset="2"/>
                </a:rPr>
                <a:t>o</a:t>
              </a:r>
              <a:r>
                <a:rPr lang="en-US" sz="3200">
                  <a:sym typeface="Symbol" pitchFamily="18" charset="2"/>
                </a:rPr>
                <a:t> = 6.7 m/s, v = 343 m/s, and +</a:t>
              </a:r>
            </a:p>
          </p:txBody>
        </p:sp>
        <p:graphicFrame>
          <p:nvGraphicFramePr>
            <p:cNvPr id="5122" name="Object 5"/>
            <p:cNvGraphicFramePr>
              <a:graphicFrameLocks noChangeAspect="1"/>
            </p:cNvGraphicFramePr>
            <p:nvPr/>
          </p:nvGraphicFramePr>
          <p:xfrm>
            <a:off x="457200" y="3657600"/>
            <a:ext cx="3200400" cy="1419661"/>
          </p:xfrm>
          <a:graphic>
            <a:graphicData uri="http://schemas.openxmlformats.org/presentationml/2006/ole">
              <p:oleObj spid="_x0000_s5122" name="Equation" r:id="rId3" imgW="1270000" imgH="5588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33413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426 Hz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457200" y="381000"/>
            <a:ext cx="8458200" cy="21859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Duggan is playing the National Anthem on the electric guitar at the senior assembly.  You are late, so you are running toward him at 11.2 m/s.  If you hear his last note as an A 440 Hz, what is the real frequency he is making?</a:t>
            </a:r>
          </a:p>
          <a:p>
            <a:r>
              <a:rPr lang="en-US" sz="2000"/>
              <a:t>(use v sound = 343 m/s)</a:t>
            </a: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3048000"/>
            <a:ext cx="8763000" cy="2554288"/>
            <a:chOff x="381000" y="3048000"/>
            <a:chExt cx="8763000" cy="2554545"/>
          </a:xfrm>
        </p:grpSpPr>
        <p:sp>
          <p:nvSpPr>
            <p:cNvPr id="6151" name="Text Box 2"/>
            <p:cNvSpPr txBox="1">
              <a:spLocks noChangeArrowheads="1"/>
            </p:cNvSpPr>
            <p:nvPr/>
          </p:nvSpPr>
          <p:spPr bwMode="auto">
            <a:xfrm>
              <a:off x="381000" y="3048000"/>
              <a:ext cx="8763000" cy="2554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/>
                <a:t>Observer, Approaching</a:t>
              </a:r>
              <a:endParaRPr lang="en-US" sz="3200">
                <a:sym typeface="Symbol" pitchFamily="18" charset="2"/>
              </a:endParaRPr>
            </a:p>
            <a:p>
              <a:endParaRPr lang="en-US" sz="3200">
                <a:sym typeface="Symbol" pitchFamily="18" charset="2"/>
              </a:endParaRPr>
            </a:p>
            <a:p>
              <a:endParaRPr lang="en-US" sz="3200">
                <a:sym typeface="Symbol" pitchFamily="18" charset="2"/>
              </a:endParaRPr>
            </a:p>
            <a:p>
              <a:pPr lvl="1"/>
              <a:endParaRPr lang="en-US" sz="3200">
                <a:sym typeface="Symbol" pitchFamily="18" charset="2"/>
              </a:endParaRPr>
            </a:p>
            <a:p>
              <a:r>
                <a:rPr lang="en-US" sz="3200">
                  <a:sym typeface="Symbol" pitchFamily="18" charset="2"/>
                </a:rPr>
                <a:t>f’ = 440 hz, u</a:t>
              </a:r>
              <a:r>
                <a:rPr lang="en-US" sz="3200" baseline="-25000">
                  <a:sym typeface="Symbol" pitchFamily="18" charset="2"/>
                </a:rPr>
                <a:t>o</a:t>
              </a:r>
              <a:r>
                <a:rPr lang="en-US" sz="3200">
                  <a:sym typeface="Symbol" pitchFamily="18" charset="2"/>
                </a:rPr>
                <a:t> = 11.2 m/s, v = 343 m/s, and +</a:t>
              </a:r>
            </a:p>
          </p:txBody>
        </p:sp>
        <p:graphicFrame>
          <p:nvGraphicFramePr>
            <p:cNvPr id="6146" name="Object 5"/>
            <p:cNvGraphicFramePr>
              <a:graphicFrameLocks noChangeAspect="1"/>
            </p:cNvGraphicFramePr>
            <p:nvPr/>
          </p:nvGraphicFramePr>
          <p:xfrm>
            <a:off x="457200" y="3657600"/>
            <a:ext cx="3200400" cy="1419661"/>
          </p:xfrm>
          <a:graphic>
            <a:graphicData uri="http://schemas.openxmlformats.org/presentationml/2006/ole">
              <p:oleObj spid="_x0000_s6146" name="Equation" r:id="rId3" imgW="1270000" imgH="5588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749300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562.8 Hz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457200" y="381000"/>
            <a:ext cx="8458200" cy="25542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 group of students wearing pointy hats is riding Ducati motorcycles (The “Hello Kitty” limited edition) and chanting “Respectful, Responsible, Safe” driving away from you at 34 m/s.  You hear them at a pitch of 512 Hz, what pitch are they really making?</a:t>
            </a:r>
          </a:p>
          <a:p>
            <a:r>
              <a:rPr lang="en-US" sz="2000"/>
              <a:t>(use v sound = 343 m/s)</a:t>
            </a:r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3125788"/>
            <a:ext cx="8763000" cy="3046412"/>
            <a:chOff x="381000" y="2895600"/>
            <a:chExt cx="8763000" cy="3046988"/>
          </a:xfrm>
        </p:grpSpPr>
        <p:sp>
          <p:nvSpPr>
            <p:cNvPr id="8199" name="Text Box 2"/>
            <p:cNvSpPr txBox="1">
              <a:spLocks noChangeArrowheads="1"/>
            </p:cNvSpPr>
            <p:nvPr/>
          </p:nvSpPr>
          <p:spPr bwMode="auto">
            <a:xfrm>
              <a:off x="381000" y="2895600"/>
              <a:ext cx="8763000" cy="3046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/>
                <a:t>Source – receding</a:t>
              </a:r>
            </a:p>
            <a:p>
              <a:pPr lvl="1"/>
              <a:endParaRPr lang="en-US" sz="3200">
                <a:sym typeface="Symbol" pitchFamily="18" charset="2"/>
              </a:endParaRPr>
            </a:p>
            <a:p>
              <a:pPr lvl="1"/>
              <a:endParaRPr lang="en-US" sz="3200">
                <a:sym typeface="Symbol" pitchFamily="18" charset="2"/>
              </a:endParaRPr>
            </a:p>
            <a:p>
              <a:pPr lvl="1"/>
              <a:endParaRPr lang="en-US" sz="3200">
                <a:sym typeface="Symbol" pitchFamily="18" charset="2"/>
              </a:endParaRPr>
            </a:p>
            <a:p>
              <a:pPr lvl="1"/>
              <a:endParaRPr lang="en-US" sz="3200">
                <a:sym typeface="Symbol" pitchFamily="18" charset="2"/>
              </a:endParaRPr>
            </a:p>
            <a:p>
              <a:r>
                <a:rPr lang="en-US" sz="3200">
                  <a:sym typeface="Symbol" pitchFamily="18" charset="2"/>
                </a:rPr>
                <a:t>f’ = 512 Hz, u</a:t>
              </a:r>
              <a:r>
                <a:rPr lang="en-US" sz="3200" baseline="-25000">
                  <a:sym typeface="Symbol" pitchFamily="18" charset="2"/>
                </a:rPr>
                <a:t>s</a:t>
              </a:r>
              <a:r>
                <a:rPr lang="en-US" sz="3200">
                  <a:sym typeface="Symbol" pitchFamily="18" charset="2"/>
                </a:rPr>
                <a:t> = 34 m/s, v = 343 m/s, and +</a:t>
              </a:r>
            </a:p>
          </p:txBody>
        </p:sp>
        <p:graphicFrame>
          <p:nvGraphicFramePr>
            <p:cNvPr id="8194" name="Object 13"/>
            <p:cNvGraphicFramePr>
              <a:graphicFrameLocks noChangeAspect="1"/>
            </p:cNvGraphicFramePr>
            <p:nvPr/>
          </p:nvGraphicFramePr>
          <p:xfrm>
            <a:off x="381000" y="3505200"/>
            <a:ext cx="3352800" cy="1625600"/>
          </p:xfrm>
          <a:graphic>
            <a:graphicData uri="http://schemas.openxmlformats.org/presentationml/2006/ole">
              <p:oleObj spid="_x0000_s29698" name="Equation" r:id="rId3" imgW="1257300" imgH="609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889125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17.9 m/s, toward the source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24066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A running person who is late for a concert hears the concertmaster who is playing an A 440. Hz.  How fast and in what direction are they running if they hear a frequency of 463 Hz.  </a:t>
            </a:r>
          </a:p>
          <a:p>
            <a:r>
              <a:rPr lang="en-US" sz="2400"/>
              <a:t>(use v sound = 343 m/s)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57200" y="3124200"/>
            <a:ext cx="4910138" cy="1952625"/>
            <a:chOff x="457200" y="3124200"/>
            <a:chExt cx="4910497" cy="1952857"/>
          </a:xfrm>
        </p:grpSpPr>
        <p:graphicFrame>
          <p:nvGraphicFramePr>
            <p:cNvPr id="7170" name="Object 5"/>
            <p:cNvGraphicFramePr>
              <a:graphicFrameLocks noChangeAspect="1"/>
            </p:cNvGraphicFramePr>
            <p:nvPr/>
          </p:nvGraphicFramePr>
          <p:xfrm>
            <a:off x="457200" y="3657539"/>
            <a:ext cx="3200400" cy="1419518"/>
          </p:xfrm>
          <a:graphic>
            <a:graphicData uri="http://schemas.openxmlformats.org/presentationml/2006/ole">
              <p:oleObj spid="_x0000_s7170" name="Equation" r:id="rId3" imgW="1270000" imgH="558800" progId="Equation.3">
                <p:embed/>
              </p:oleObj>
            </a:graphicData>
          </a:graphic>
        </p:graphicFrame>
        <p:sp>
          <p:nvSpPr>
            <p:cNvPr id="7175" name="TextBox 6"/>
            <p:cNvSpPr txBox="1">
              <a:spLocks noChangeArrowheads="1"/>
            </p:cNvSpPr>
            <p:nvPr/>
          </p:nvSpPr>
          <p:spPr bwMode="auto">
            <a:xfrm>
              <a:off x="609600" y="3124200"/>
              <a:ext cx="475809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Moving observer, toward, use +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67163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69.2 m/s away from you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14462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What speed in what direction  is a car moving if it has a 256 Hz horn, but you hear it at 213 Hz?  </a:t>
            </a:r>
          </a:p>
          <a:p>
            <a:r>
              <a:rPr lang="en-US" sz="2400"/>
              <a:t>(use v sound = 343 m/s)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2209800"/>
            <a:ext cx="4360863" cy="2311400"/>
            <a:chOff x="685800" y="2209800"/>
            <a:chExt cx="4361309" cy="2311093"/>
          </a:xfrm>
        </p:grpSpPr>
        <p:graphicFrame>
          <p:nvGraphicFramePr>
            <p:cNvPr id="8194" name="Object 13"/>
            <p:cNvGraphicFramePr>
              <a:graphicFrameLocks noChangeAspect="1"/>
            </p:cNvGraphicFramePr>
            <p:nvPr/>
          </p:nvGraphicFramePr>
          <p:xfrm>
            <a:off x="685800" y="2895600"/>
            <a:ext cx="3352800" cy="1625293"/>
          </p:xfrm>
          <a:graphic>
            <a:graphicData uri="http://schemas.openxmlformats.org/presentationml/2006/ole">
              <p:oleObj spid="_x0000_s8194" name="Equation" r:id="rId3" imgW="1257300" imgH="609600" progId="Equation.3">
                <p:embed/>
              </p:oleObj>
            </a:graphicData>
          </a:graphic>
        </p:graphicFrame>
        <p:sp>
          <p:nvSpPr>
            <p:cNvPr id="8199" name="TextBox 6"/>
            <p:cNvSpPr txBox="1">
              <a:spLocks noChangeArrowheads="1"/>
            </p:cNvSpPr>
            <p:nvPr/>
          </p:nvSpPr>
          <p:spPr bwMode="auto">
            <a:xfrm>
              <a:off x="838200" y="2209800"/>
              <a:ext cx="420890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Moving source, away, use +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381000" y="2439988"/>
            <a:ext cx="87630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Moving source, then moving observer</a:t>
            </a:r>
          </a:p>
          <a:p>
            <a:r>
              <a:rPr lang="en-US" sz="3200"/>
              <a:t>higher frequency, higher frequency</a:t>
            </a:r>
          </a:p>
          <a:p>
            <a:r>
              <a:rPr lang="en-US" sz="3200">
                <a:sym typeface="Symbol" pitchFamily="18" charset="2"/>
              </a:rPr>
              <a:t>f’ = f{</a:t>
            </a:r>
            <a:r>
              <a:rPr lang="en-US" sz="3200" u="sng">
                <a:sym typeface="Symbol" pitchFamily="18" charset="2"/>
              </a:rPr>
              <a:t>      v       </a:t>
            </a:r>
            <a:r>
              <a:rPr lang="en-US" sz="3200">
                <a:sym typeface="Symbol" pitchFamily="18" charset="2"/>
              </a:rPr>
              <a:t>}</a:t>
            </a:r>
          </a:p>
          <a:p>
            <a:pPr lvl="1"/>
            <a:r>
              <a:rPr lang="en-US" sz="3200"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   </a:t>
            </a:r>
            <a:r>
              <a:rPr lang="en-US" sz="3200">
                <a:sym typeface="Symbol" pitchFamily="18" charset="2"/>
              </a:rPr>
              <a:t> {v   </a:t>
            </a:r>
            <a:r>
              <a:rPr lang="en-US" sz="3200" u="sng">
                <a:sym typeface="Symbol" pitchFamily="18" charset="2"/>
              </a:rPr>
              <a:t>+</a:t>
            </a:r>
            <a:r>
              <a:rPr lang="en-US" sz="3200">
                <a:sym typeface="Symbol" pitchFamily="18" charset="2"/>
              </a:rPr>
              <a:t>   u</a:t>
            </a:r>
            <a:r>
              <a:rPr lang="en-US" sz="3200" baseline="-25000">
                <a:sym typeface="Symbol" pitchFamily="18" charset="2"/>
              </a:rPr>
              <a:t>s</a:t>
            </a:r>
            <a:r>
              <a:rPr lang="en-US" sz="3200">
                <a:sym typeface="Symbol" pitchFamily="18" charset="2"/>
              </a:rPr>
              <a:t> }</a:t>
            </a:r>
          </a:p>
          <a:p>
            <a:r>
              <a:rPr lang="en-US" sz="3200">
                <a:sym typeface="Symbol" pitchFamily="18" charset="2"/>
              </a:rPr>
              <a:t>f = 256 hz, u</a:t>
            </a:r>
            <a:r>
              <a:rPr lang="en-US" sz="3200" baseline="-25000">
                <a:sym typeface="Symbol" pitchFamily="18" charset="2"/>
              </a:rPr>
              <a:t>s</a:t>
            </a:r>
            <a:r>
              <a:rPr lang="en-US" sz="3200">
                <a:sym typeface="Symbol" pitchFamily="18" charset="2"/>
              </a:rPr>
              <a:t> = 20.0 m/s, v = 343 m/s, and -</a:t>
            </a:r>
          </a:p>
          <a:p>
            <a:r>
              <a:rPr lang="en-US" sz="3200">
                <a:sym typeface="Symbol" pitchFamily="18" charset="2"/>
              </a:rPr>
              <a:t>f’ = f{</a:t>
            </a:r>
            <a:r>
              <a:rPr lang="en-US" sz="3200" u="sng">
                <a:sym typeface="Symbol" pitchFamily="18" charset="2"/>
              </a:rPr>
              <a:t>v   </a:t>
            </a:r>
            <a:r>
              <a:rPr lang="en-US" sz="2400" u="sng">
                <a:cs typeface="Times New Roman" pitchFamily="18" charset="0"/>
                <a:sym typeface="Symbol" pitchFamily="18" charset="2"/>
              </a:rPr>
              <a:t>±</a:t>
            </a:r>
            <a:r>
              <a:rPr lang="en-US" sz="3200" u="sng">
                <a:cs typeface="Times New Roman" pitchFamily="18" charset="0"/>
                <a:sym typeface="Symbol" pitchFamily="18" charset="2"/>
              </a:rPr>
              <a:t>   u</a:t>
            </a:r>
            <a:r>
              <a:rPr lang="en-US" sz="3200" u="sng" baseline="-25000">
                <a:cs typeface="Times New Roman" pitchFamily="18" charset="0"/>
                <a:sym typeface="Symbol" pitchFamily="18" charset="2"/>
              </a:rPr>
              <a:t>o</a:t>
            </a:r>
            <a:r>
              <a:rPr lang="en-US" sz="3200">
                <a:cs typeface="Times New Roman" pitchFamily="18" charset="0"/>
                <a:sym typeface="Symbol" pitchFamily="18" charset="2"/>
              </a:rPr>
              <a:t>}</a:t>
            </a:r>
          </a:p>
          <a:p>
            <a:pPr lvl="1"/>
            <a:r>
              <a:rPr lang="en-US" sz="320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3200">
                <a:cs typeface="Times New Roman" pitchFamily="18" charset="0"/>
                <a:sym typeface="Symbol" pitchFamily="18" charset="2"/>
              </a:rPr>
              <a:t> {     v     }</a:t>
            </a:r>
          </a:p>
          <a:p>
            <a:r>
              <a:rPr lang="en-US" sz="3200">
                <a:cs typeface="Times New Roman" pitchFamily="18" charset="0"/>
                <a:sym typeface="Symbol" pitchFamily="18" charset="2"/>
              </a:rPr>
              <a:t>f = f’ from before, u</a:t>
            </a:r>
            <a:r>
              <a:rPr lang="en-US" sz="3200" baseline="-25000">
                <a:cs typeface="Times New Roman" pitchFamily="18" charset="0"/>
                <a:sym typeface="Symbol" pitchFamily="18" charset="2"/>
              </a:rPr>
              <a:t>o</a:t>
            </a:r>
            <a:r>
              <a:rPr lang="en-US" sz="3200">
                <a:cs typeface="Times New Roman" pitchFamily="18" charset="0"/>
                <a:sym typeface="Symbol" pitchFamily="18" charset="2"/>
              </a:rPr>
              <a:t> = 60.0 m/s, v = 343 m/s, and +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7429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319.4 Hz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81000" y="76200"/>
            <a:ext cx="8458200" cy="25288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You are driving on a road, and a car coming the other way has a horn with a frequency of 256 Hz.  The oncoming car is going 20.0 m/s toward you, and you are going 60.0 m/s toward them.  What frequency do you hear?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Moving source</a:t>
            </a:r>
          </a:p>
          <a:p>
            <a:r>
              <a:rPr lang="en-US" sz="3200"/>
              <a:t>higher frequency</a:t>
            </a:r>
          </a:p>
          <a:p>
            <a:r>
              <a:rPr lang="en-US" sz="3200">
                <a:sym typeface="Symbol" pitchFamily="18" charset="2"/>
              </a:rPr>
              <a:t>f’ = f{</a:t>
            </a:r>
            <a:r>
              <a:rPr lang="en-US" sz="3200" u="sng">
                <a:sym typeface="Symbol" pitchFamily="18" charset="2"/>
              </a:rPr>
              <a:t>      v       </a:t>
            </a:r>
            <a:r>
              <a:rPr lang="en-US" sz="3200">
                <a:sym typeface="Symbol" pitchFamily="18" charset="2"/>
              </a:rPr>
              <a:t>}</a:t>
            </a:r>
          </a:p>
          <a:p>
            <a:pPr lvl="1"/>
            <a:r>
              <a:rPr lang="en-US" sz="3200">
                <a:sym typeface="Symbol" pitchFamily="18" charset="2"/>
              </a:rPr>
              <a:t> </a:t>
            </a:r>
            <a:r>
              <a:rPr lang="en-US" sz="2400">
                <a:sym typeface="Symbol" pitchFamily="18" charset="2"/>
              </a:rPr>
              <a:t>   </a:t>
            </a:r>
            <a:r>
              <a:rPr lang="en-US" sz="3200">
                <a:sym typeface="Symbol" pitchFamily="18" charset="2"/>
              </a:rPr>
              <a:t> {v   </a:t>
            </a:r>
            <a:r>
              <a:rPr lang="en-US" sz="3200" u="sng">
                <a:sym typeface="Symbol" pitchFamily="18" charset="2"/>
              </a:rPr>
              <a:t>+</a:t>
            </a:r>
            <a:r>
              <a:rPr lang="en-US" sz="3200">
                <a:sym typeface="Symbol" pitchFamily="18" charset="2"/>
              </a:rPr>
              <a:t>   u</a:t>
            </a:r>
            <a:r>
              <a:rPr lang="en-US" sz="3200" baseline="-25000">
                <a:sym typeface="Symbol" pitchFamily="18" charset="2"/>
              </a:rPr>
              <a:t>s</a:t>
            </a:r>
            <a:r>
              <a:rPr lang="en-US" sz="3200">
                <a:sym typeface="Symbol" pitchFamily="18" charset="2"/>
              </a:rPr>
              <a:t> }</a:t>
            </a:r>
          </a:p>
          <a:p>
            <a:pPr lvl="1"/>
            <a:endParaRPr lang="en-US" sz="3200">
              <a:sym typeface="Symbol" pitchFamily="18" charset="2"/>
            </a:endParaRPr>
          </a:p>
          <a:p>
            <a:r>
              <a:rPr lang="en-US" sz="3200">
                <a:sym typeface="Symbol" pitchFamily="18" charset="2"/>
              </a:rPr>
              <a:t>f = 256 hz, u</a:t>
            </a:r>
            <a:r>
              <a:rPr lang="en-US" sz="3200" baseline="-25000">
                <a:sym typeface="Symbol" pitchFamily="18" charset="2"/>
              </a:rPr>
              <a:t>s</a:t>
            </a:r>
            <a:r>
              <a:rPr lang="en-US" sz="3200">
                <a:sym typeface="Symbol" pitchFamily="18" charset="2"/>
              </a:rPr>
              <a:t> = 40.0 m/s, v = 343 m/s, and -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667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290. Hz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457200" y="381000"/>
            <a:ext cx="8458200" cy="14319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A car with a 256 Hz horn approaches you at 40.0 m/s.  What frequency do you hear? (3) </a:t>
            </a:r>
          </a:p>
          <a:p>
            <a:r>
              <a:rPr lang="en-US" sz="2400"/>
              <a:t>(use v sound = 343 m/s)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0" y="147638"/>
            <a:ext cx="25415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Doppler Shift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762000"/>
            <a:ext cx="8839200" cy="2528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Demo/examples: race cars, bells at RR crossing</a:t>
            </a:r>
          </a:p>
          <a:p>
            <a:r>
              <a:rPr lang="en-US" sz="3200"/>
              <a:t>Frequency:  (Key to understanding this)</a:t>
            </a:r>
          </a:p>
          <a:p>
            <a:pPr lvl="1"/>
            <a:r>
              <a:rPr lang="en-US" sz="3200"/>
              <a:t>Higher approaching</a:t>
            </a:r>
          </a:p>
          <a:p>
            <a:pPr lvl="1"/>
            <a:r>
              <a:rPr lang="en-US" sz="3200"/>
              <a:t>Lower receding</a:t>
            </a:r>
          </a:p>
          <a:p>
            <a:r>
              <a:rPr lang="en-US" sz="3200"/>
              <a:t>Moving source/moving observer</a:t>
            </a:r>
            <a:endParaRPr lang="en-US" sz="3200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147638"/>
            <a:ext cx="5397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Doppler Shift - moving source</a:t>
            </a:r>
          </a:p>
        </p:txBody>
      </p:sp>
      <p:sp>
        <p:nvSpPr>
          <p:cNvPr id="12292" name="Oval 15"/>
          <p:cNvSpPr>
            <a:spLocks noChangeArrowheads="1"/>
          </p:cNvSpPr>
          <p:nvPr/>
        </p:nvSpPr>
        <p:spPr bwMode="auto">
          <a:xfrm>
            <a:off x="1828800" y="1828800"/>
            <a:ext cx="609600" cy="6096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Oval 16"/>
          <p:cNvSpPr>
            <a:spLocks noChangeArrowheads="1"/>
          </p:cNvSpPr>
          <p:nvPr/>
        </p:nvSpPr>
        <p:spPr bwMode="auto">
          <a:xfrm>
            <a:off x="1600200" y="1600200"/>
            <a:ext cx="1066800" cy="10668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Oval 17"/>
          <p:cNvSpPr>
            <a:spLocks noChangeArrowheads="1"/>
          </p:cNvSpPr>
          <p:nvPr/>
        </p:nvSpPr>
        <p:spPr bwMode="auto">
          <a:xfrm>
            <a:off x="1371600" y="1371600"/>
            <a:ext cx="1524000" cy="15240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Oval 18"/>
          <p:cNvSpPr>
            <a:spLocks noChangeArrowheads="1"/>
          </p:cNvSpPr>
          <p:nvPr/>
        </p:nvSpPr>
        <p:spPr bwMode="auto">
          <a:xfrm>
            <a:off x="1143000" y="1143000"/>
            <a:ext cx="1981200" cy="19812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19"/>
          <p:cNvSpPr txBox="1">
            <a:spLocks noChangeArrowheads="1"/>
          </p:cNvSpPr>
          <p:nvPr/>
        </p:nvSpPr>
        <p:spPr bwMode="auto">
          <a:xfrm>
            <a:off x="1143000" y="3276600"/>
            <a:ext cx="18129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Sitting Still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147638"/>
            <a:ext cx="5397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Doppler Shift - moving source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52400" y="4191000"/>
            <a:ext cx="8839200" cy="15541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Source creates smaller wavelengths in front, longer in back</a:t>
            </a:r>
          </a:p>
          <a:p>
            <a:r>
              <a:rPr lang="en-US" sz="3200"/>
              <a:t>Demo - </a:t>
            </a:r>
            <a:r>
              <a:rPr lang="en-US" sz="3200">
                <a:hlinkClick r:id="rId3"/>
              </a:rPr>
              <a:t>Doppler applet</a:t>
            </a:r>
            <a:endParaRPr lang="en-US" sz="320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576888" y="1143000"/>
            <a:ext cx="2957512" cy="2871788"/>
            <a:chOff x="3129" y="720"/>
            <a:chExt cx="1863" cy="1809"/>
          </a:xfrm>
        </p:grpSpPr>
        <p:grpSp>
          <p:nvGrpSpPr>
            <p:cNvPr id="13318" name="Group 6"/>
            <p:cNvGrpSpPr>
              <a:grpSpLocks/>
            </p:cNvGrpSpPr>
            <p:nvPr/>
          </p:nvGrpSpPr>
          <p:grpSpPr bwMode="auto">
            <a:xfrm>
              <a:off x="3312" y="720"/>
              <a:ext cx="1248" cy="1248"/>
              <a:chOff x="2448" y="48"/>
              <a:chExt cx="1248" cy="1248"/>
            </a:xfrm>
          </p:grpSpPr>
          <p:sp>
            <p:nvSpPr>
              <p:cNvPr id="13321" name="Oval 7"/>
              <p:cNvSpPr>
                <a:spLocks noChangeArrowheads="1"/>
              </p:cNvSpPr>
              <p:nvPr/>
            </p:nvSpPr>
            <p:spPr bwMode="auto">
              <a:xfrm>
                <a:off x="3024" y="480"/>
                <a:ext cx="384" cy="384"/>
              </a:xfrm>
              <a:prstGeom prst="ellips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2" name="Oval 8"/>
              <p:cNvSpPr>
                <a:spLocks noChangeArrowheads="1"/>
              </p:cNvSpPr>
              <p:nvPr/>
            </p:nvSpPr>
            <p:spPr bwMode="auto">
              <a:xfrm>
                <a:off x="2832" y="336"/>
                <a:ext cx="672" cy="672"/>
              </a:xfrm>
              <a:prstGeom prst="ellips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3" name="Oval 9"/>
              <p:cNvSpPr>
                <a:spLocks noChangeArrowheads="1"/>
              </p:cNvSpPr>
              <p:nvPr/>
            </p:nvSpPr>
            <p:spPr bwMode="auto">
              <a:xfrm>
                <a:off x="2640" y="192"/>
                <a:ext cx="960" cy="960"/>
              </a:xfrm>
              <a:prstGeom prst="ellips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4" name="Oval 10"/>
              <p:cNvSpPr>
                <a:spLocks noChangeArrowheads="1"/>
              </p:cNvSpPr>
              <p:nvPr/>
            </p:nvSpPr>
            <p:spPr bwMode="auto">
              <a:xfrm>
                <a:off x="2448" y="48"/>
                <a:ext cx="1248" cy="1248"/>
              </a:xfrm>
              <a:prstGeom prst="ellips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19" name="Text Box 11"/>
            <p:cNvSpPr txBox="1">
              <a:spLocks noChangeArrowheads="1"/>
            </p:cNvSpPr>
            <p:nvPr/>
          </p:nvSpPr>
          <p:spPr bwMode="auto">
            <a:xfrm>
              <a:off x="3129" y="2202"/>
              <a:ext cx="1863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Moving to the right</a:t>
              </a:r>
            </a:p>
          </p:txBody>
        </p:sp>
        <p:sp>
          <p:nvSpPr>
            <p:cNvPr id="13320" name="Line 12"/>
            <p:cNvSpPr>
              <a:spLocks noChangeShapeType="1"/>
            </p:cNvSpPr>
            <p:nvPr/>
          </p:nvSpPr>
          <p:spPr bwMode="auto">
            <a:xfrm>
              <a:off x="3552" y="2064"/>
              <a:ext cx="9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4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0" y="147638"/>
            <a:ext cx="5397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Doppler Shift - moving source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8839200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Derivation: </a:t>
            </a:r>
            <a:r>
              <a:rPr lang="en-US" sz="3200">
                <a:sym typeface="Symbol" pitchFamily="18" charset="2"/>
              </a:rPr>
              <a:t>’ =  </a:t>
            </a:r>
            <a:r>
              <a:rPr lang="en-US" sz="3200" u="sng">
                <a:sym typeface="Symbol" pitchFamily="18" charset="2"/>
              </a:rPr>
              <a:t>+</a:t>
            </a:r>
            <a:r>
              <a:rPr lang="en-US" sz="3200">
                <a:sym typeface="Symbol" pitchFamily="18" charset="2"/>
              </a:rPr>
              <a:t> u</a:t>
            </a:r>
            <a:r>
              <a:rPr lang="en-US" sz="3200" baseline="-25000">
                <a:sym typeface="Symbol" pitchFamily="18" charset="2"/>
              </a:rPr>
              <a:t>s</a:t>
            </a:r>
            <a:r>
              <a:rPr lang="en-US" sz="3200">
                <a:sym typeface="Symbol" pitchFamily="18" charset="2"/>
              </a:rPr>
              <a:t>T</a:t>
            </a:r>
          </a:p>
        </p:txBody>
      </p:sp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1492250" y="2182813"/>
          <a:ext cx="3086100" cy="1500187"/>
        </p:xfrm>
        <a:graphic>
          <a:graphicData uri="http://schemas.openxmlformats.org/presentationml/2006/ole">
            <p:oleObj spid="_x0000_s1026" name="Equation" r:id="rId3" imgW="914400" imgH="444500" progId="Equation.3">
              <p:embed/>
            </p:oleObj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28800" y="4191000"/>
            <a:ext cx="4411663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f’ = shifted frequency</a:t>
            </a:r>
          </a:p>
          <a:p>
            <a:r>
              <a:rPr lang="en-US"/>
              <a:t>f = original frequency</a:t>
            </a:r>
          </a:p>
          <a:p>
            <a:r>
              <a:rPr lang="en-US"/>
              <a:t>v = speed of sound</a:t>
            </a:r>
          </a:p>
          <a:p>
            <a:r>
              <a:rPr lang="en-US"/>
              <a:t>u</a:t>
            </a:r>
            <a:r>
              <a:rPr lang="en-US" baseline="-25000"/>
              <a:t>s</a:t>
            </a:r>
            <a:r>
              <a:rPr lang="en-US"/>
              <a:t> = speed of source</a:t>
            </a:r>
          </a:p>
          <a:p>
            <a:r>
              <a:rPr lang="en-US" sz="1800">
                <a:sym typeface="Symbol" pitchFamily="18" charset="2"/>
              </a:rPr>
              <a:t>When do you use + and - in the denominator?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build="p" autoUpdateAnimBg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026"/>
          <p:cNvSpPr txBox="1">
            <a:spLocks noChangeArrowheads="1"/>
          </p:cNvSpPr>
          <p:nvPr/>
        </p:nvSpPr>
        <p:spPr bwMode="auto">
          <a:xfrm>
            <a:off x="0" y="147638"/>
            <a:ext cx="5781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Doppler Shift - moving observer</a:t>
            </a:r>
          </a:p>
        </p:txBody>
      </p:sp>
      <p:sp>
        <p:nvSpPr>
          <p:cNvPr id="103428" name="Text Box 1028"/>
          <p:cNvSpPr txBox="1">
            <a:spLocks noChangeArrowheads="1"/>
          </p:cNvSpPr>
          <p:nvPr/>
        </p:nvSpPr>
        <p:spPr bwMode="auto">
          <a:xfrm>
            <a:off x="152400" y="4359275"/>
            <a:ext cx="8839200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Motion of the source makes you experience different frequencies</a:t>
            </a:r>
          </a:p>
        </p:txBody>
      </p:sp>
      <p:grpSp>
        <p:nvGrpSpPr>
          <p:cNvPr id="2" name="Group 1042"/>
          <p:cNvGrpSpPr>
            <a:grpSpLocks/>
          </p:cNvGrpSpPr>
          <p:nvPr/>
        </p:nvGrpSpPr>
        <p:grpSpPr bwMode="auto">
          <a:xfrm>
            <a:off x="2590800" y="-76200"/>
            <a:ext cx="4419600" cy="4419600"/>
            <a:chOff x="720" y="720"/>
            <a:chExt cx="1248" cy="1248"/>
          </a:xfrm>
        </p:grpSpPr>
        <p:sp>
          <p:nvSpPr>
            <p:cNvPr id="14345" name="Oval 1038"/>
            <p:cNvSpPr>
              <a:spLocks noChangeArrowheads="1"/>
            </p:cNvSpPr>
            <p:nvPr/>
          </p:nvSpPr>
          <p:spPr bwMode="auto">
            <a:xfrm>
              <a:off x="1152" y="1152"/>
              <a:ext cx="384" cy="38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Oval 1039"/>
            <p:cNvSpPr>
              <a:spLocks noChangeArrowheads="1"/>
            </p:cNvSpPr>
            <p:nvPr/>
          </p:nvSpPr>
          <p:spPr bwMode="auto">
            <a:xfrm>
              <a:off x="1008" y="1008"/>
              <a:ext cx="672" cy="672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Oval 1040"/>
            <p:cNvSpPr>
              <a:spLocks noChangeArrowheads="1"/>
            </p:cNvSpPr>
            <p:nvPr/>
          </p:nvSpPr>
          <p:spPr bwMode="auto">
            <a:xfrm>
              <a:off x="864" y="864"/>
              <a:ext cx="960" cy="960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Oval 1041"/>
            <p:cNvSpPr>
              <a:spLocks noChangeArrowheads="1"/>
            </p:cNvSpPr>
            <p:nvPr/>
          </p:nvSpPr>
          <p:spPr bwMode="auto">
            <a:xfrm>
              <a:off x="720" y="720"/>
              <a:ext cx="1248" cy="1248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47"/>
          <p:cNvGrpSpPr>
            <a:grpSpLocks/>
          </p:cNvGrpSpPr>
          <p:nvPr/>
        </p:nvGrpSpPr>
        <p:grpSpPr bwMode="auto">
          <a:xfrm>
            <a:off x="7391400" y="2743200"/>
            <a:ext cx="1487488" cy="661988"/>
            <a:chOff x="4656" y="1728"/>
            <a:chExt cx="937" cy="417"/>
          </a:xfrm>
        </p:grpSpPr>
        <p:sp>
          <p:nvSpPr>
            <p:cNvPr id="14343" name="Line 1045"/>
            <p:cNvSpPr>
              <a:spLocks noChangeShapeType="1"/>
            </p:cNvSpPr>
            <p:nvPr/>
          </p:nvSpPr>
          <p:spPr bwMode="auto">
            <a:xfrm>
              <a:off x="4896" y="1728"/>
              <a:ext cx="52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Text Box 1046"/>
            <p:cNvSpPr txBox="1">
              <a:spLocks noChangeArrowheads="1"/>
            </p:cNvSpPr>
            <p:nvPr/>
          </p:nvSpPr>
          <p:spPr bwMode="auto">
            <a:xfrm>
              <a:off x="4656" y="1818"/>
              <a:ext cx="937" cy="327"/>
            </a:xfrm>
            <a:prstGeom prst="rect">
              <a:avLst/>
            </a:prstGeom>
            <a:solidFill>
              <a:schemeClr val="bg1"/>
            </a:solidFill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Observer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147638"/>
            <a:ext cx="5829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Doppler Shift - moving observer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8839200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Derivation:f = v/</a:t>
            </a:r>
            <a:r>
              <a:rPr lang="en-US" sz="3200">
                <a:sym typeface="Symbol" pitchFamily="18" charset="2"/>
              </a:rPr>
              <a:t>,  f’= (v + u</a:t>
            </a:r>
            <a:r>
              <a:rPr lang="en-US" sz="3200" baseline="-25000">
                <a:sym typeface="Symbol" pitchFamily="18" charset="2"/>
              </a:rPr>
              <a:t>o</a:t>
            </a:r>
            <a:r>
              <a:rPr lang="en-US" sz="3200">
                <a:sym typeface="Symbol" pitchFamily="18" charset="2"/>
              </a:rPr>
              <a:t>)/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893763" y="1990725"/>
          <a:ext cx="4286250" cy="1885950"/>
        </p:xfrm>
        <a:graphic>
          <a:graphicData uri="http://schemas.openxmlformats.org/presentationml/2006/ole">
            <p:oleObj spid="_x0000_s2050" name="Equation" r:id="rId3" imgW="1269720" imgH="558720" progId="Equation.3">
              <p:embed/>
            </p:oleObj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28800" y="4191000"/>
            <a:ext cx="4194175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f’ = shifted frequency</a:t>
            </a:r>
          </a:p>
          <a:p>
            <a:r>
              <a:rPr lang="en-US"/>
              <a:t>f = original frequency</a:t>
            </a:r>
          </a:p>
          <a:p>
            <a:r>
              <a:rPr lang="en-US"/>
              <a:t>v = speed of sound</a:t>
            </a:r>
          </a:p>
          <a:p>
            <a:r>
              <a:rPr lang="en-US"/>
              <a:t>u</a:t>
            </a:r>
            <a:r>
              <a:rPr lang="en-US" baseline="-25000"/>
              <a:t>o</a:t>
            </a:r>
            <a:r>
              <a:rPr lang="en-US"/>
              <a:t> = speed of observer</a:t>
            </a:r>
          </a:p>
          <a:p>
            <a:r>
              <a:rPr lang="en-US" sz="1800">
                <a:sym typeface="Symbol" pitchFamily="18" charset="2"/>
              </a:rPr>
              <a:t>When do you use + and - in the numerator?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build="p" autoUpdateAnimBg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An airplane with a 62.0 Hz engine flies away from you at 49.2 m/s.  What frequency do you hear?  </a:t>
            </a:r>
            <a:r>
              <a:rPr lang="en-US" sz="1800"/>
              <a:t>(Use v =343 m/s ) </a:t>
            </a:r>
            <a:r>
              <a:rPr lang="en-US" sz="1200"/>
              <a:t>(54.2 Hz)</a:t>
            </a:r>
            <a:endParaRPr lang="en-US"/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0" y="3160713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You are driving at 29.0 m/s toward a stationary 312 Hz siren.  What frequency do you hear?</a:t>
            </a:r>
            <a:r>
              <a:rPr lang="en-US" sz="2000"/>
              <a:t>(Use v = 343 m/s)  </a:t>
            </a:r>
            <a:r>
              <a:rPr lang="en-US" sz="1200"/>
              <a:t>(338 Hz)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627313" y="2263775"/>
            <a:ext cx="3975100" cy="9239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Doppler Shift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2097</TotalTime>
  <Words>891</Words>
  <Application>Microsoft Office PowerPoint</Application>
  <PresentationFormat>On-screen Show (4:3)</PresentationFormat>
  <Paragraphs>107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190</cp:revision>
  <dcterms:created xsi:type="dcterms:W3CDTF">2001-03-01T17:38:38Z</dcterms:created>
  <dcterms:modified xsi:type="dcterms:W3CDTF">2016-05-05T21:00:41Z</dcterms:modified>
</cp:coreProperties>
</file>