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4" r:id="rId2"/>
    <p:sldId id="290" r:id="rId3"/>
    <p:sldId id="291" r:id="rId4"/>
    <p:sldId id="265" r:id="rId5"/>
    <p:sldId id="267" r:id="rId6"/>
    <p:sldId id="277" r:id="rId7"/>
    <p:sldId id="278" r:id="rId8"/>
    <p:sldId id="268" r:id="rId9"/>
    <p:sldId id="279" r:id="rId10"/>
    <p:sldId id="280" r:id="rId11"/>
    <p:sldId id="292" r:id="rId12"/>
    <p:sldId id="266" r:id="rId13"/>
    <p:sldId id="286" r:id="rId14"/>
    <p:sldId id="287" r:id="rId15"/>
    <p:sldId id="281" r:id="rId16"/>
    <p:sldId id="288" r:id="rId17"/>
    <p:sldId id="289" r:id="rId18"/>
    <p:sldId id="269" r:id="rId19"/>
    <p:sldId id="270" r:id="rId20"/>
    <p:sldId id="283" r:id="rId21"/>
    <p:sldId id="285" r:id="rId22"/>
    <p:sldId id="293" r:id="rId23"/>
    <p:sldId id="297" r:id="rId24"/>
    <p:sldId id="294" r:id="rId25"/>
    <p:sldId id="295" r:id="rId26"/>
    <p:sldId id="296" r:id="rId27"/>
    <p:sldId id="282" r:id="rId28"/>
    <p:sldId id="274" r:id="rId29"/>
    <p:sldId id="275" r:id="rId30"/>
    <p:sldId id="284" r:id="rId31"/>
    <p:sldId id="27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4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2E0486-3690-400E-954E-ED84FAB7B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8052F-7EB3-4339-84DD-22B1785BA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E6502-E992-403F-BAEE-E2E0EA794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7136B-3EBE-4F8A-9818-9222845D5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4D9D-4340-4294-A67D-6C0160BC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5D052-C8F9-48CD-853E-2A16246D5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D6F8C-A99E-4957-AB2D-0C0A079D3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58B52-C37B-4F22-9D67-320DBFAFE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25520-B76E-4C3C-88CC-96D729BB0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2B784-EF57-415B-A8EA-C4A4A3BE0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9D550-36C5-44AE-9F35-ECFC326A3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81321-9B9F-47DD-AA91-CA4C84D7D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5DFCF1-41D1-4940-A400-DDEEE001E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10.xml"/><Relationship Id="rId7" Type="http://schemas.openxmlformats.org/officeDocument/2006/relationships/slide" Target="slide3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Two Source Interference Patterns</a:t>
            </a:r>
          </a:p>
          <a:p>
            <a:pPr lvl="1"/>
            <a:r>
              <a:rPr lang="en-US" sz="4000"/>
              <a:t>Contents:</a:t>
            </a:r>
          </a:p>
          <a:p>
            <a:pPr lvl="2">
              <a:buFontTx/>
              <a:buChar char="•"/>
            </a:pPr>
            <a:r>
              <a:rPr lang="en-US" sz="4000"/>
              <a:t>Superposition principle</a:t>
            </a:r>
          </a:p>
          <a:p>
            <a:pPr lvl="2">
              <a:buFontTx/>
              <a:buChar char="•"/>
            </a:pPr>
            <a:r>
              <a:rPr lang="en-US" sz="4000"/>
              <a:t>Basic Concept</a:t>
            </a:r>
          </a:p>
          <a:p>
            <a:pPr lvl="2">
              <a:buFontTx/>
              <a:buChar char="•"/>
            </a:pPr>
            <a:r>
              <a:rPr lang="en-US" sz="4000"/>
              <a:t>Two Source patterns</a:t>
            </a:r>
          </a:p>
          <a:p>
            <a:pPr lvl="2">
              <a:buFontTx/>
              <a:buChar char="•"/>
            </a:pPr>
            <a:r>
              <a:rPr lang="en-US" sz="4000"/>
              <a:t>Whiteboards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777875"/>
            <a:ext cx="58674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93725" y="850900"/>
            <a:ext cx="550863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715000" y="2236788"/>
            <a:ext cx="522288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11269" name="Picture 6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6705600" y="2209800"/>
            <a:ext cx="58674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1598613" y="3190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3657600" y="32067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2438400" y="228600"/>
            <a:ext cx="3794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2819400" y="5492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 flipH="1">
            <a:off x="1600200" y="5492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533400" y="3551238"/>
            <a:ext cx="7839075" cy="2955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If the difference in distance from the sources  has a remainder of a half wavelength, you get </a:t>
            </a:r>
            <a:r>
              <a:rPr lang="en-US" sz="3200" u="sng">
                <a:solidFill>
                  <a:schemeClr val="accent2"/>
                </a:solidFill>
              </a:rPr>
              <a:t>destructive</a:t>
            </a:r>
            <a:r>
              <a:rPr lang="en-US" sz="3200">
                <a:solidFill>
                  <a:schemeClr val="accent2"/>
                </a:solidFill>
              </a:rPr>
              <a:t> interference:</a:t>
            </a:r>
          </a:p>
          <a:p>
            <a:endParaRPr lang="en-US" sz="3200">
              <a:solidFill>
                <a:schemeClr val="accent2"/>
              </a:solidFill>
            </a:endParaRPr>
          </a:p>
          <a:p>
            <a:r>
              <a:rPr lang="en-US" sz="3200">
                <a:solidFill>
                  <a:schemeClr val="accent2"/>
                </a:solidFill>
              </a:rPr>
              <a:t>Difference</a:t>
            </a:r>
          </a:p>
          <a:p>
            <a:r>
              <a:rPr lang="en-US"/>
              <a:t>.5</a:t>
            </a:r>
            <a:r>
              <a:rPr lang="en-US">
                <a:solidFill>
                  <a:srgbClr val="FF3300"/>
                </a:solidFill>
              </a:rPr>
              <a:t> </a:t>
            </a:r>
            <a:r>
              <a:rPr lang="en-US">
                <a:sym typeface="Symbol" pitchFamily="18" charset="2"/>
              </a:rPr>
              <a:t>, 1.5 , 2.5 , 3.5 …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 – speaker moving ½ wavelength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47638"/>
            <a:ext cx="2657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Basic Concept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8392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Two Source Pattern</a:t>
            </a:r>
            <a:endParaRPr lang="en-US" sz="3200" u="sng"/>
          </a:p>
        </p:txBody>
      </p:sp>
      <p:pic>
        <p:nvPicPr>
          <p:cNvPr id="13317" name="Picture 8" descr="FG11_36"/>
          <p:cNvPicPr>
            <a:picLocks noChangeAspect="1" noChangeArrowheads="1"/>
          </p:cNvPicPr>
          <p:nvPr/>
        </p:nvPicPr>
        <p:blipFill>
          <a:blip r:embed="rId2" cstate="print"/>
          <a:srcRect l="20004" t="9500" r="23984"/>
          <a:stretch>
            <a:fillRect/>
          </a:stretch>
        </p:blipFill>
        <p:spPr bwMode="auto">
          <a:xfrm>
            <a:off x="0" y="1447800"/>
            <a:ext cx="502126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029200" y="1676400"/>
            <a:ext cx="4114800" cy="35036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Constructive:</a:t>
            </a:r>
          </a:p>
          <a:p>
            <a:pPr lvl="1"/>
            <a:r>
              <a:rPr lang="en-US" sz="3200"/>
              <a:t>Crest meets crest</a:t>
            </a:r>
          </a:p>
          <a:p>
            <a:pPr lvl="1"/>
            <a:r>
              <a:rPr lang="en-US" sz="3200"/>
              <a:t>Trough meets trough</a:t>
            </a:r>
          </a:p>
          <a:p>
            <a:r>
              <a:rPr lang="en-US" sz="3200"/>
              <a:t>Destructive:</a:t>
            </a:r>
          </a:p>
          <a:p>
            <a:pPr lvl="1"/>
            <a:r>
              <a:rPr lang="en-US" sz="3200"/>
              <a:t>Crest meets trough</a:t>
            </a:r>
          </a:p>
          <a:p>
            <a:r>
              <a:rPr lang="en-US" sz="3200"/>
              <a:t>Demo speakers</a:t>
            </a:r>
          </a:p>
          <a:p>
            <a:r>
              <a:rPr lang="en-US" sz="3200"/>
              <a:t>Demo Laser Slits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8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47638"/>
            <a:ext cx="5815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Young’s Double Slit Experiment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0" y="838200"/>
            <a:ext cx="5105400" cy="180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Monochromatic, coherent light</a:t>
            </a:r>
          </a:p>
          <a:p>
            <a:r>
              <a:rPr lang="en-US"/>
              <a:t>Light spreads out from slits</a:t>
            </a:r>
          </a:p>
          <a:p>
            <a:r>
              <a:rPr lang="en-US"/>
              <a:t>Screen has sum of two sources</a:t>
            </a:r>
          </a:p>
          <a:p>
            <a:r>
              <a:rPr lang="en-US"/>
              <a:t>Interference pattern on screen</a:t>
            </a:r>
          </a:p>
        </p:txBody>
      </p:sp>
      <p:pic>
        <p:nvPicPr>
          <p:cNvPr id="14341" name="Picture 5" descr="FG24_06"/>
          <p:cNvPicPr>
            <a:picLocks noChangeAspect="1" noChangeArrowheads="1"/>
          </p:cNvPicPr>
          <p:nvPr/>
        </p:nvPicPr>
        <p:blipFill>
          <a:blip r:embed="rId2" cstate="print"/>
          <a:srcRect l="24005" t="12500" r="29985" b="15500"/>
          <a:stretch>
            <a:fillRect/>
          </a:stretch>
        </p:blipFill>
        <p:spPr bwMode="auto">
          <a:xfrm>
            <a:off x="228600" y="762000"/>
            <a:ext cx="350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47638"/>
            <a:ext cx="233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Interference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4419600"/>
            <a:ext cx="89154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When the difference in distance (</a:t>
            </a:r>
            <a:r>
              <a:rPr lang="en-US" sz="2400"/>
              <a:t>L</a:t>
            </a:r>
            <a:r>
              <a:rPr lang="en-US" sz="2400" baseline="-25000"/>
              <a:t>1</a:t>
            </a:r>
            <a:r>
              <a:rPr lang="en-US"/>
              <a:t>- </a:t>
            </a:r>
            <a:r>
              <a:rPr lang="en-US" sz="2400"/>
              <a:t>L</a:t>
            </a:r>
            <a:r>
              <a:rPr lang="en-US" sz="2400" baseline="-25000"/>
              <a:t>2</a:t>
            </a:r>
            <a:r>
              <a:rPr lang="en-US"/>
              <a:t>) is an </a:t>
            </a:r>
          </a:p>
          <a:p>
            <a:r>
              <a:rPr lang="en-US"/>
              <a:t>integer number of wavelengths (0, 1, 2, 3…) = Constructive</a:t>
            </a:r>
          </a:p>
          <a:p>
            <a:r>
              <a:rPr lang="en-US"/>
              <a:t>remainder of a half (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, 1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, 2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, …) = Destructive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85800" y="1066800"/>
            <a:ext cx="685800" cy="7620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010400" y="1066800"/>
            <a:ext cx="685800" cy="7620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990600" y="1828800"/>
            <a:ext cx="4419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5410200" y="1828800"/>
            <a:ext cx="19050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346325" y="2505075"/>
            <a:ext cx="5222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411913" y="2657475"/>
            <a:ext cx="522287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336925" y="1057275"/>
            <a:ext cx="1309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Sources</a:t>
            </a: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1676400" y="1295400"/>
            <a:ext cx="167640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648200" y="1371600"/>
            <a:ext cx="2209800" cy="7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79525" y="523875"/>
            <a:ext cx="5208588" cy="5216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To figure out two source problems: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Calculate the </a:t>
            </a:r>
            <a:r>
              <a:rPr lang="en-US">
                <a:sym typeface="Symbol" pitchFamily="18" charset="2"/>
              </a:rPr>
              <a:t></a:t>
            </a:r>
            <a:endParaRPr lang="en-US"/>
          </a:p>
          <a:p>
            <a:pPr marL="457200" indent="-457200">
              <a:buFontTx/>
              <a:buAutoNum type="arabicPeriod"/>
            </a:pPr>
            <a:r>
              <a:rPr lang="en-US"/>
              <a:t>Find the difference in distance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out how many </a:t>
            </a:r>
            <a:r>
              <a:rPr lang="en-US">
                <a:sym typeface="Symbol" pitchFamily="18" charset="2"/>
              </a:rPr>
              <a:t> it is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Decide:</a:t>
            </a:r>
          </a:p>
          <a:p>
            <a:pPr marL="914400" lvl="1" indent="-457200"/>
            <a:r>
              <a:rPr lang="en-US">
                <a:sym typeface="Symbol" pitchFamily="18" charset="2"/>
              </a:rPr>
              <a:t>__.0 = constructive</a:t>
            </a:r>
          </a:p>
          <a:p>
            <a:pPr marL="914400" lvl="1" indent="-457200"/>
            <a:endParaRPr lang="en-US">
              <a:sym typeface="Symbol" pitchFamily="18" charset="2"/>
            </a:endParaRPr>
          </a:p>
          <a:p>
            <a:pPr marL="914400" lvl="1" indent="-457200"/>
            <a:r>
              <a:rPr lang="en-US">
                <a:sym typeface="Symbol" pitchFamily="18" charset="2"/>
              </a:rPr>
              <a:t>__.5 = destructive</a:t>
            </a:r>
          </a:p>
          <a:p>
            <a:pPr marL="914400" lvl="1" indent="-457200"/>
            <a:endParaRPr lang="en-US">
              <a:sym typeface="Symbol" pitchFamily="18" charset="2"/>
            </a:endParaRPr>
          </a:p>
          <a:p>
            <a:pPr marL="914400" lvl="1" indent="-457200"/>
            <a:r>
              <a:rPr lang="en-US">
                <a:sym typeface="Symbol" pitchFamily="18" charset="2"/>
              </a:rPr>
              <a:t>__.1 = mostly constructive</a:t>
            </a:r>
          </a:p>
          <a:p>
            <a:pPr marL="914400" lvl="1" indent="-457200"/>
            <a:endParaRPr lang="en-US">
              <a:sym typeface="Symbol" pitchFamily="18" charset="2"/>
            </a:endParaRPr>
          </a:p>
          <a:p>
            <a:pPr marL="914400" lvl="1" indent="-457200"/>
            <a:r>
              <a:rPr lang="en-US">
                <a:sym typeface="Symbol" pitchFamily="18" charset="2"/>
              </a:rPr>
              <a:t>__.25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47638"/>
            <a:ext cx="4203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Interference - Example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4419600"/>
            <a:ext cx="8915400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 air where the speed of sound is 350 m/s, two loudspeakers produce a frequency of 700. Hz.</a:t>
            </a:r>
          </a:p>
          <a:p>
            <a:r>
              <a:rPr lang="en-US"/>
              <a:t>a) what is the wavelength of the sound?</a:t>
            </a:r>
          </a:p>
          <a:p>
            <a:r>
              <a:rPr lang="en-US"/>
              <a:t>b) if we are 3.21 m from the left speaker, and 1.22 m from the right speaker, is it loud or soft?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5800" y="1066800"/>
            <a:ext cx="685800" cy="7620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010400" y="1066800"/>
            <a:ext cx="685800" cy="7620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990600" y="1828800"/>
            <a:ext cx="4419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410200" y="1828800"/>
            <a:ext cx="19050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057400" y="2590800"/>
            <a:ext cx="11715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3.21 m</a:t>
            </a:r>
            <a:endParaRPr lang="en-US" baseline="-2500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411913" y="2657475"/>
            <a:ext cx="11715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1.22 m</a:t>
            </a:r>
            <a:endParaRPr lang="en-US" baseline="-2500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336925" y="1057275"/>
            <a:ext cx="1309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Sources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676400" y="1295400"/>
            <a:ext cx="167640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648200" y="1371600"/>
            <a:ext cx="2209800" cy="7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47638"/>
            <a:ext cx="233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Interference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4419600"/>
            <a:ext cx="8915400" cy="1739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In air where the speed of sound is 350 m/s, two loudspeakers produce a frequency of 700. Hz.</a:t>
            </a:r>
          </a:p>
          <a:p>
            <a:r>
              <a:rPr lang="en-US" sz="1800"/>
              <a:t>a) what is the wavelength of the sound?</a:t>
            </a:r>
          </a:p>
          <a:p>
            <a:r>
              <a:rPr lang="en-US" sz="1800"/>
              <a:t>b) if we are 3.21 m from the left speaker, and 1.22 m from the right speaker, is it loud or soft?</a:t>
            </a:r>
          </a:p>
          <a:p>
            <a:r>
              <a:rPr lang="el-GR" sz="1800">
                <a:cs typeface="Times New Roman" pitchFamily="18" charset="0"/>
              </a:rPr>
              <a:t>λ</a:t>
            </a:r>
            <a:r>
              <a:rPr lang="en-US" sz="1800">
                <a:cs typeface="Times New Roman" pitchFamily="18" charset="0"/>
              </a:rPr>
              <a:t> = (350 m/s)/(700 Hz) = 0.50 m</a:t>
            </a:r>
          </a:p>
          <a:p>
            <a:r>
              <a:rPr lang="en-US" sz="1800">
                <a:cs typeface="Times New Roman" pitchFamily="18" charset="0"/>
              </a:rPr>
              <a:t>(3.21-1.22) = 1.99 m</a:t>
            </a:r>
          </a:p>
          <a:p>
            <a:r>
              <a:rPr lang="en-US" sz="1800">
                <a:cs typeface="Times New Roman" pitchFamily="18" charset="0"/>
              </a:rPr>
              <a:t>(1.99 m)/(0.50 m) = 3.98 wavelengths so it is loud.</a:t>
            </a:r>
            <a:endParaRPr lang="el-GR" sz="1800">
              <a:cs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85800" y="1066800"/>
            <a:ext cx="685800" cy="7620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010400" y="1066800"/>
            <a:ext cx="685800" cy="7620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990600" y="1828800"/>
            <a:ext cx="4419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5410200" y="1828800"/>
            <a:ext cx="19050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057400" y="2590800"/>
            <a:ext cx="11715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3.21 m</a:t>
            </a:r>
            <a:endParaRPr lang="en-US" baseline="-25000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411913" y="2657475"/>
            <a:ext cx="11715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1.22 m</a:t>
            </a:r>
            <a:endParaRPr lang="en-US" baseline="-25000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336925" y="1057275"/>
            <a:ext cx="1309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Sources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1676400" y="1295400"/>
            <a:ext cx="167640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648200" y="1371600"/>
            <a:ext cx="2209800" cy="7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98638" y="2263775"/>
            <a:ext cx="56324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rId5" action="ppaction://hlinksldjump"/>
              </a:rPr>
              <a:t>4</a:t>
            </a:r>
            <a:r>
              <a:rPr lang="en-US" sz="5400"/>
              <a:t> | </a:t>
            </a:r>
            <a:r>
              <a:rPr lang="en-US" sz="5400">
                <a:hlinkClick r:id="rId6" action="ppaction://hlinksldjump"/>
              </a:rPr>
              <a:t>5</a:t>
            </a:r>
            <a:r>
              <a:rPr lang="en-US" sz="5400"/>
              <a:t> | </a:t>
            </a:r>
            <a:r>
              <a:rPr lang="en-US" sz="5400">
                <a:hlinkClick r:id="rId7" action="ppaction://hlinksldjump"/>
              </a:rPr>
              <a:t>6</a:t>
            </a:r>
            <a:r>
              <a:rPr lang="en-US" sz="5400"/>
              <a:t> | </a:t>
            </a:r>
            <a:r>
              <a:rPr lang="en-US" sz="5400">
                <a:hlinkClick r:id="rId8" action="ppaction://hlinksldjump"/>
              </a:rPr>
              <a:t>7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Two speakers 3.0 m apart are making sound with a wavelength of 48.0 cm.</a:t>
            </a:r>
          </a:p>
          <a:p>
            <a:pPr eaLnBrk="0" hangingPunct="0"/>
            <a:r>
              <a:rPr lang="en-US" sz="4000"/>
              <a:t>A. What is the frequency of this sound if v = 343 m/s?</a:t>
            </a:r>
            <a:endParaRPr lang="en-US" sz="1000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81000" y="3611563"/>
            <a:ext cx="8763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,</a:t>
            </a:r>
          </a:p>
          <a:p>
            <a:r>
              <a:rPr lang="en-US" sz="3200">
                <a:sym typeface="Symbol" pitchFamily="18" charset="2"/>
              </a:rPr>
              <a:t> </a:t>
            </a:r>
            <a:r>
              <a:rPr lang="en-US" sz="3200"/>
              <a:t>343 m/s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(.48 m)</a:t>
            </a:r>
          </a:p>
          <a:p>
            <a:r>
              <a:rPr lang="en-US" sz="3200">
                <a:sym typeface="Symbol" pitchFamily="18" charset="2"/>
              </a:rPr>
              <a:t>f = 714.5833333</a:t>
            </a:r>
          </a:p>
          <a:p>
            <a:endParaRPr lang="en-US" sz="3200">
              <a:sym typeface="Symbol" pitchFamily="18" charset="2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628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715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47638"/>
            <a:ext cx="4652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Principle of superposition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8382000" cy="2528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Overlapping waves add together</a:t>
            </a:r>
          </a:p>
          <a:p>
            <a:r>
              <a:rPr lang="en-US" sz="3200"/>
              <a:t>Examples:</a:t>
            </a:r>
          </a:p>
          <a:p>
            <a:pPr lvl="1"/>
            <a:r>
              <a:rPr lang="en-US" sz="3200"/>
              <a:t>People talking at the same time</a:t>
            </a:r>
          </a:p>
          <a:p>
            <a:pPr lvl="1"/>
            <a:r>
              <a:rPr lang="en-US" sz="3200"/>
              <a:t>Shining a flashlight across the room</a:t>
            </a:r>
          </a:p>
          <a:p>
            <a:pPr lvl="1"/>
            <a:r>
              <a:rPr lang="en-US" sz="3200"/>
              <a:t>Ripples on a pond overlapping:</a:t>
            </a:r>
          </a:p>
        </p:txBody>
      </p:sp>
      <p:pic>
        <p:nvPicPr>
          <p:cNvPr id="95237" name="Picture 5" descr="ripp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47775"/>
            <a:ext cx="7848600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Two speakers 3.0 m apart are making sound with a wavelength of 48.0 cm. </a:t>
            </a:r>
          </a:p>
          <a:p>
            <a:pPr eaLnBrk="0" hangingPunct="0"/>
            <a:r>
              <a:rPr lang="en-US" sz="4000"/>
              <a:t>If I am 2.12 m from one speaker, and 3.80 m from the other, is it loud, or quiet, and how many wavelengths difference in distance is there?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81000" y="4130675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3.80 m - 2.12 m = 1.68 m</a:t>
            </a:r>
          </a:p>
          <a:p>
            <a:r>
              <a:rPr lang="en-US" sz="3200"/>
              <a:t>(1.68 m)/(.48 m) = 3.5 </a:t>
            </a:r>
            <a:r>
              <a:rPr lang="en-US" sz="3200">
                <a:sym typeface="Symbol" pitchFamily="18" charset="2"/>
              </a:rPr>
              <a:t> = destructive interference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19621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3.5 wavelengths,  destructive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Two speakers 3.0 m apart are making sound with a wavelength of 48.0 cm. </a:t>
            </a:r>
          </a:p>
          <a:p>
            <a:pPr eaLnBrk="0" hangingPunct="0"/>
            <a:r>
              <a:rPr lang="en-US" sz="4000"/>
              <a:t>If I am 5.17 m from one speaker, and 8.05 m from the other, is it loud, or quiet, and how many wavelengths difference in distance is there?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81000" y="4130675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8.05 m - 5.17 m = 2.88 m</a:t>
            </a:r>
          </a:p>
          <a:p>
            <a:r>
              <a:rPr lang="en-US" sz="3200"/>
              <a:t>(2.88 m)/(.48 m) = 6.0 </a:t>
            </a:r>
            <a:r>
              <a:rPr lang="en-US" sz="3200">
                <a:sym typeface="Symbol" pitchFamily="18" charset="2"/>
              </a:rPr>
              <a:t> = constructive interference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2038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6.0 wavelengths,  constructive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10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95800"/>
            <a:ext cx="9144000" cy="399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6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62223"/>
            <a:ext cx="9144000" cy="439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Two speakers 8.0 m apart are making sound with a frequency of 250. Hz in phase where the speed of sound is 335 m/s.  </a:t>
            </a:r>
          </a:p>
          <a:p>
            <a:pPr eaLnBrk="0" hangingPunct="0"/>
            <a:r>
              <a:rPr lang="en-US" sz="4000"/>
              <a:t>A) What is the wavelength of the sound?</a:t>
            </a:r>
          </a:p>
          <a:p>
            <a:pPr eaLnBrk="0" hangingPunct="0"/>
            <a:endParaRPr lang="en-US" sz="4000"/>
          </a:p>
          <a:p>
            <a:pPr eaLnBrk="0" hangingPunct="0"/>
            <a:r>
              <a:rPr lang="en-US" sz="4000"/>
              <a:t>B)If I am 3.56 m from one speaker, and 9.59 m from the other, is it loud or quiet?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2116138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1.34 m, 4.5 wavelengths,  quiet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Two speakers 11.00 m apart are in phase and making a frequency of 490. Hz where the speed of sound is 343 m/s.  If I stretch a string that is 4.00 m long from the center of one of the speakers, and move the end about, what are the closest three distances from the other speaker that will create constructive interference?   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1622425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7.50 m, 8.20 m, 8.90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Two speakers are at opposite ends of an 8.00 m long hall.  They emit sound at a frequency of 457.333 Hz, and the speed of sound is 343 m/s.  </a:t>
            </a:r>
          </a:p>
          <a:p>
            <a:pPr eaLnBrk="0" hangingPunct="0"/>
            <a:r>
              <a:rPr lang="en-US" sz="4000"/>
              <a:t>A. What is the wavelength of the sound?</a:t>
            </a:r>
            <a:endParaRPr lang="en-US" sz="100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81000" y="3611563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,</a:t>
            </a:r>
          </a:p>
          <a:p>
            <a:r>
              <a:rPr lang="en-US" sz="3200">
                <a:sym typeface="Symbol" pitchFamily="18" charset="2"/>
              </a:rPr>
              <a:t>  = v/f = (343 m/s)/(457.333 Hz) = .750 m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608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.750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Two speakers are at opposite ends of an 8.00 m long hall.  They emit sound at a frequency of 457.333 Hz, and the speed of sound is 343 m/s.  </a:t>
            </a:r>
          </a:p>
          <a:p>
            <a:pPr eaLnBrk="0" hangingPunct="0"/>
            <a:r>
              <a:rPr lang="en-US" sz="4000"/>
              <a:t>B. A spot 4.1875 m from one end of the hall has what kind of interference?</a:t>
            </a:r>
            <a:endParaRPr lang="en-US" sz="1000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81000" y="4191000"/>
            <a:ext cx="8763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L</a:t>
            </a:r>
            <a:r>
              <a:rPr lang="en-US" sz="3200" baseline="-25000"/>
              <a:t>1</a:t>
            </a:r>
            <a:r>
              <a:rPr lang="en-US" sz="3200"/>
              <a:t> = 4.1875 m</a:t>
            </a:r>
          </a:p>
          <a:p>
            <a:r>
              <a:rPr lang="en-US" sz="3200"/>
              <a:t>L</a:t>
            </a:r>
            <a:r>
              <a:rPr lang="en-US" sz="3200" baseline="-25000"/>
              <a:t>2</a:t>
            </a:r>
            <a:r>
              <a:rPr lang="en-US" sz="3200"/>
              <a:t> = 8.00 - 4.1875 = 3.8125 m</a:t>
            </a:r>
          </a:p>
          <a:p>
            <a:r>
              <a:rPr lang="en-US" sz="3200"/>
              <a:t>(4.1875 m - 3.8125 m) </a:t>
            </a:r>
            <a:r>
              <a:rPr lang="en-US" sz="3200">
                <a:sym typeface="Symbol" pitchFamily="18" charset="2"/>
              </a:rPr>
              <a:t>= .375 m = ? </a:t>
            </a:r>
          </a:p>
          <a:p>
            <a:r>
              <a:rPr lang="en-US" sz="3200">
                <a:sym typeface="Symbol" pitchFamily="18" charset="2"/>
              </a:rPr>
              <a:t>(.375 m)/(.750 m) = .5  (Destructive)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8890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Destructive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Two speakers are at opposite ends of an 8.00 m long hall.  They emit sound at a frequency of 457.333 Hz, and the speed of sound is 343 m/s.  </a:t>
            </a:r>
          </a:p>
          <a:p>
            <a:pPr eaLnBrk="0" hangingPunct="0"/>
            <a:r>
              <a:rPr lang="en-US" sz="4000"/>
              <a:t>C. What distance separates a point of constructive and a point of destructive interference?</a:t>
            </a:r>
            <a:endParaRPr lang="en-US" sz="1000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81000" y="45720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Hmm - you want to go from an even wavelength of distance difference to a even plus one half….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14779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it out yourself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47638"/>
            <a:ext cx="4652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Principle of superposition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8382000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Overlapping waves add together</a:t>
            </a:r>
          </a:p>
          <a:p>
            <a:r>
              <a:rPr lang="en-US" sz="3200"/>
              <a:t>Demo pulses on wave device</a:t>
            </a:r>
          </a:p>
        </p:txBody>
      </p:sp>
      <p:pic>
        <p:nvPicPr>
          <p:cNvPr id="96261" name="Picture 5" descr="FG11_35"/>
          <p:cNvPicPr>
            <a:picLocks noChangeAspect="1" noChangeArrowheads="1"/>
          </p:cNvPicPr>
          <p:nvPr/>
        </p:nvPicPr>
        <p:blipFill>
          <a:blip r:embed="rId2" cstate="print"/>
          <a:srcRect t="13000" b="10500"/>
          <a:stretch>
            <a:fillRect/>
          </a:stretch>
        </p:blipFill>
        <p:spPr bwMode="auto">
          <a:xfrm>
            <a:off x="763588" y="1981200"/>
            <a:ext cx="76184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914400" y="5867400"/>
            <a:ext cx="36052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Destructive</a:t>
            </a:r>
            <a:r>
              <a:rPr lang="en-US"/>
              <a:t> interference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5310188" y="5867400"/>
            <a:ext cx="3783012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Constructive</a:t>
            </a:r>
            <a:r>
              <a:rPr lang="en-US"/>
              <a:t> interference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utoUpdateAnimBg="0"/>
      <p:bldP spid="9626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Two speakers 3.0 m apart are making sound with a wavelength of 48.0 cm.</a:t>
            </a:r>
          </a:p>
          <a:p>
            <a:pPr eaLnBrk="0" hangingPunct="0"/>
            <a:r>
              <a:rPr lang="en-US" sz="4000"/>
              <a:t>If I am 2.00 m from one speaker, What is the minimum distance I can be from the other speaker to experience constructive interference?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0" y="4130675"/>
            <a:ext cx="9144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must be a difference in distance of  0, .48, .96, 1.44 m</a:t>
            </a:r>
          </a:p>
          <a:p>
            <a:r>
              <a:rPr lang="en-US" sz="3200"/>
              <a:t>1.52 works, </a:t>
            </a:r>
          </a:p>
          <a:p>
            <a:r>
              <a:rPr lang="en-US" sz="3200"/>
              <a:t>1.04 works, </a:t>
            </a:r>
          </a:p>
          <a:p>
            <a:r>
              <a:rPr lang="en-US" sz="3200"/>
              <a:t>.56 C’est impossible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608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1.04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Two speakers are at opposite ends of an 8.00 m long hall.  They emit sound at a frequency of 457.333 Hz, and the speed of sound is 343 m/s.  </a:t>
            </a:r>
          </a:p>
          <a:p>
            <a:pPr eaLnBrk="0" hangingPunct="0"/>
            <a:r>
              <a:rPr lang="en-US" sz="4000"/>
              <a:t>G. Can there be complete destructive interference if the speakers are moved to within 12 cm of each other?  Why or why not?</a:t>
            </a:r>
            <a:endParaRPr lang="en-US" sz="1000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28600" y="51816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Seems like there never could be a difference of distance greater than .12 m….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14779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Figure it out yourself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0" y="147638"/>
            <a:ext cx="2657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Basic Concept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839200" cy="155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Superposition - Overlapping waves add.</a:t>
            </a:r>
            <a:endParaRPr lang="en-US" sz="3200" u="sng"/>
          </a:p>
          <a:p>
            <a:r>
              <a:rPr lang="en-US" sz="3200"/>
              <a:t>Constructive interference = crest meets crest</a:t>
            </a:r>
          </a:p>
          <a:p>
            <a:r>
              <a:rPr lang="en-US" sz="3200"/>
              <a:t>Destructive interference = crest meets trough</a:t>
            </a:r>
            <a:endParaRPr lang="en-US" sz="3200" u="sng"/>
          </a:p>
        </p:txBody>
      </p:sp>
      <p:pic>
        <p:nvPicPr>
          <p:cNvPr id="11295" name="Picture 31" descr="FG11_37A"/>
          <p:cNvPicPr>
            <a:picLocks noChangeAspect="1" noChangeArrowheads="1"/>
          </p:cNvPicPr>
          <p:nvPr/>
        </p:nvPicPr>
        <p:blipFill>
          <a:blip r:embed="rId2" cstate="print"/>
          <a:srcRect t="11501" b="10500"/>
          <a:stretch>
            <a:fillRect/>
          </a:stretch>
        </p:blipFill>
        <p:spPr bwMode="auto">
          <a:xfrm>
            <a:off x="228600" y="2743200"/>
            <a:ext cx="761841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125538" y="6262688"/>
            <a:ext cx="1998662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Constructive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011738" y="6248400"/>
            <a:ext cx="1820862" cy="519113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Destructive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  <p:bldP spid="11296" grpId="0" animBg="1" autoUpdateAnimBg="0"/>
      <p:bldP spid="1129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7"/>
          <p:cNvSpPr txBox="1">
            <a:spLocks noChangeArrowheads="1"/>
          </p:cNvSpPr>
          <p:nvPr/>
        </p:nvSpPr>
        <p:spPr bwMode="auto">
          <a:xfrm>
            <a:off x="609600" y="3779838"/>
            <a:ext cx="7839075" cy="1554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If the difference in distance from the sources is an integer number of wavelengths, you get </a:t>
            </a:r>
            <a:r>
              <a:rPr lang="en-US" sz="3200" u="sng">
                <a:solidFill>
                  <a:srgbClr val="FF3300"/>
                </a:solidFill>
              </a:rPr>
              <a:t>constructive</a:t>
            </a:r>
            <a:r>
              <a:rPr lang="en-US" sz="3200">
                <a:solidFill>
                  <a:srgbClr val="FF3300"/>
                </a:solidFill>
              </a:rPr>
              <a:t> interference</a:t>
            </a:r>
          </a:p>
        </p:txBody>
      </p:sp>
      <p:pic>
        <p:nvPicPr>
          <p:cNvPr id="6148" name="Picture 34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914400"/>
            <a:ext cx="58674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35"/>
          <p:cNvSpPr txBox="1">
            <a:spLocks noChangeArrowheads="1"/>
          </p:cNvSpPr>
          <p:nvPr/>
        </p:nvSpPr>
        <p:spPr bwMode="auto">
          <a:xfrm>
            <a:off x="593725" y="987425"/>
            <a:ext cx="550863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6150" name="Text Box 36"/>
          <p:cNvSpPr txBox="1">
            <a:spLocks noChangeArrowheads="1"/>
          </p:cNvSpPr>
          <p:nvPr/>
        </p:nvSpPr>
        <p:spPr bwMode="auto">
          <a:xfrm>
            <a:off x="609600" y="2362200"/>
            <a:ext cx="522288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69669" name="Picture 37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2335213"/>
            <a:ext cx="586740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Line 38"/>
          <p:cNvSpPr>
            <a:spLocks noChangeShapeType="1"/>
          </p:cNvSpPr>
          <p:nvPr/>
        </p:nvSpPr>
        <p:spPr bwMode="auto">
          <a:xfrm>
            <a:off x="1598613" y="45561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39"/>
          <p:cNvSpPr>
            <a:spLocks noChangeShapeType="1"/>
          </p:cNvSpPr>
          <p:nvPr/>
        </p:nvSpPr>
        <p:spPr bwMode="auto">
          <a:xfrm>
            <a:off x="3657600" y="457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40"/>
          <p:cNvSpPr txBox="1">
            <a:spLocks noChangeArrowheads="1"/>
          </p:cNvSpPr>
          <p:nvPr/>
        </p:nvSpPr>
        <p:spPr bwMode="auto">
          <a:xfrm>
            <a:off x="2438400" y="365125"/>
            <a:ext cx="3794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6155" name="Line 41"/>
          <p:cNvSpPr>
            <a:spLocks noChangeShapeType="1"/>
          </p:cNvSpPr>
          <p:nvPr/>
        </p:nvSpPr>
        <p:spPr bwMode="auto">
          <a:xfrm>
            <a:off x="2819400" y="685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42"/>
          <p:cNvSpPr>
            <a:spLocks noChangeShapeType="1"/>
          </p:cNvSpPr>
          <p:nvPr/>
        </p:nvSpPr>
        <p:spPr bwMode="auto">
          <a:xfrm flipH="1">
            <a:off x="1600200" y="685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3779838"/>
            <a:ext cx="7839075" cy="1554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If the difference in distance from the sources is an integer number of wavelengths, you get </a:t>
            </a:r>
            <a:r>
              <a:rPr lang="en-US" sz="3200" u="sng">
                <a:solidFill>
                  <a:srgbClr val="FF3300"/>
                </a:solidFill>
              </a:rPr>
              <a:t>constructive</a:t>
            </a:r>
            <a:r>
              <a:rPr lang="en-US" sz="3200">
                <a:solidFill>
                  <a:srgbClr val="FF3300"/>
                </a:solidFill>
              </a:rPr>
              <a:t> interference</a:t>
            </a:r>
          </a:p>
        </p:txBody>
      </p:sp>
      <p:pic>
        <p:nvPicPr>
          <p:cNvPr id="7172" name="Picture 4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914400"/>
            <a:ext cx="58674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93725" y="987425"/>
            <a:ext cx="550863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982913" y="2362200"/>
            <a:ext cx="522287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7175" name="Picture 7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3657600" y="2286000"/>
            <a:ext cx="58674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598613" y="45561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657600" y="457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438400" y="365125"/>
            <a:ext cx="3794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819400" y="685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1600200" y="685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3779838"/>
            <a:ext cx="7839075" cy="301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If the difference in distance from the sources is an integer number of wavelengths, you get </a:t>
            </a:r>
            <a:r>
              <a:rPr lang="en-US" sz="3200" u="sng">
                <a:solidFill>
                  <a:srgbClr val="FF3300"/>
                </a:solidFill>
              </a:rPr>
              <a:t>constructive</a:t>
            </a:r>
            <a:r>
              <a:rPr lang="en-US" sz="3200">
                <a:solidFill>
                  <a:srgbClr val="FF3300"/>
                </a:solidFill>
              </a:rPr>
              <a:t> interference</a:t>
            </a:r>
          </a:p>
          <a:p>
            <a:endParaRPr lang="en-US" sz="3200">
              <a:solidFill>
                <a:srgbClr val="FF3300"/>
              </a:solidFill>
            </a:endParaRPr>
          </a:p>
          <a:p>
            <a:r>
              <a:rPr lang="en-US" sz="3200">
                <a:solidFill>
                  <a:srgbClr val="FF3300"/>
                </a:solidFill>
              </a:rPr>
              <a:t>Difference is:</a:t>
            </a:r>
          </a:p>
          <a:p>
            <a:r>
              <a:rPr lang="en-US" sz="3200"/>
              <a:t>0</a:t>
            </a:r>
            <a:r>
              <a:rPr lang="en-US" sz="3200">
                <a:solidFill>
                  <a:srgbClr val="FF3300"/>
                </a:solidFill>
              </a:rPr>
              <a:t> </a:t>
            </a:r>
            <a:r>
              <a:rPr lang="en-US">
                <a:sym typeface="Symbol" pitchFamily="18" charset="2"/>
              </a:rPr>
              <a:t>, 1 , 2 , 3 …</a:t>
            </a:r>
            <a:endParaRPr lang="en-US" sz="3200">
              <a:solidFill>
                <a:srgbClr val="FF3300"/>
              </a:solidFill>
            </a:endParaRPr>
          </a:p>
        </p:txBody>
      </p:sp>
      <p:pic>
        <p:nvPicPr>
          <p:cNvPr id="8196" name="Picture 4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914400"/>
            <a:ext cx="58674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93725" y="987425"/>
            <a:ext cx="550863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029200" y="2335213"/>
            <a:ext cx="522288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8199" name="Picture 7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5703888" y="2259013"/>
            <a:ext cx="586740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598613" y="45561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657600" y="457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438400" y="365125"/>
            <a:ext cx="3794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819400" y="685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1600200" y="685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533400" y="3551238"/>
            <a:ext cx="7839075" cy="1554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If the difference in distance from the sources  has a remainder of a half wavelength, you get </a:t>
            </a:r>
            <a:r>
              <a:rPr lang="en-US" sz="3200" u="sng">
                <a:solidFill>
                  <a:schemeClr val="accent2"/>
                </a:solidFill>
              </a:rPr>
              <a:t>destructive</a:t>
            </a:r>
            <a:r>
              <a:rPr lang="en-US" sz="3200">
                <a:solidFill>
                  <a:schemeClr val="accent2"/>
                </a:solidFill>
              </a:rPr>
              <a:t> interference:</a:t>
            </a:r>
          </a:p>
        </p:txBody>
      </p:sp>
      <p:pic>
        <p:nvPicPr>
          <p:cNvPr id="9219" name="Picture 28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777875"/>
            <a:ext cx="58674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29"/>
          <p:cNvSpPr txBox="1">
            <a:spLocks noChangeArrowheads="1"/>
          </p:cNvSpPr>
          <p:nvPr/>
        </p:nvSpPr>
        <p:spPr bwMode="auto">
          <a:xfrm>
            <a:off x="593725" y="850900"/>
            <a:ext cx="550863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9221" name="Text Box 30"/>
          <p:cNvSpPr txBox="1">
            <a:spLocks noChangeArrowheads="1"/>
          </p:cNvSpPr>
          <p:nvPr/>
        </p:nvSpPr>
        <p:spPr bwMode="auto">
          <a:xfrm>
            <a:off x="1600200" y="2209800"/>
            <a:ext cx="522288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70687" name="Picture 31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2590800" y="2182813"/>
            <a:ext cx="586740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32"/>
          <p:cNvSpPr>
            <a:spLocks noChangeShapeType="1"/>
          </p:cNvSpPr>
          <p:nvPr/>
        </p:nvSpPr>
        <p:spPr bwMode="auto">
          <a:xfrm>
            <a:off x="1598613" y="3190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33"/>
          <p:cNvSpPr>
            <a:spLocks noChangeShapeType="1"/>
          </p:cNvSpPr>
          <p:nvPr/>
        </p:nvSpPr>
        <p:spPr bwMode="auto">
          <a:xfrm>
            <a:off x="3657600" y="32067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Text Box 34"/>
          <p:cNvSpPr txBox="1">
            <a:spLocks noChangeArrowheads="1"/>
          </p:cNvSpPr>
          <p:nvPr/>
        </p:nvSpPr>
        <p:spPr bwMode="auto">
          <a:xfrm>
            <a:off x="2438400" y="228600"/>
            <a:ext cx="3794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9226" name="Line 35"/>
          <p:cNvSpPr>
            <a:spLocks noChangeShapeType="1"/>
          </p:cNvSpPr>
          <p:nvPr/>
        </p:nvSpPr>
        <p:spPr bwMode="auto">
          <a:xfrm>
            <a:off x="2819400" y="5492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36"/>
          <p:cNvSpPr>
            <a:spLocks noChangeShapeType="1"/>
          </p:cNvSpPr>
          <p:nvPr/>
        </p:nvSpPr>
        <p:spPr bwMode="auto">
          <a:xfrm flipH="1">
            <a:off x="1600200" y="5492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777875"/>
            <a:ext cx="58674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93725" y="850900"/>
            <a:ext cx="550863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657600" y="2209800"/>
            <a:ext cx="522288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10245" name="Picture 6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4648200" y="2182813"/>
            <a:ext cx="586740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1598613" y="3190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3657600" y="32067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2438400" y="228600"/>
            <a:ext cx="3794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2819400" y="5492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1600200" y="5492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533400" y="3551238"/>
            <a:ext cx="7839075" cy="1554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If the difference in distance from the sources  has a remainder of a half wavelength, you get </a:t>
            </a:r>
            <a:r>
              <a:rPr lang="en-US" sz="3200" u="sng">
                <a:solidFill>
                  <a:schemeClr val="accent2"/>
                </a:solidFill>
              </a:rPr>
              <a:t>destructive</a:t>
            </a:r>
            <a:r>
              <a:rPr lang="en-US" sz="3200">
                <a:solidFill>
                  <a:schemeClr val="accent2"/>
                </a:solidFill>
              </a:rPr>
              <a:t> interference: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1271</Words>
  <Application>Microsoft Office PowerPoint</Application>
  <PresentationFormat>On-screen Show (4:3)</PresentationFormat>
  <Paragraphs>156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147</cp:revision>
  <dcterms:created xsi:type="dcterms:W3CDTF">2001-03-01T17:38:38Z</dcterms:created>
  <dcterms:modified xsi:type="dcterms:W3CDTF">2016-04-28T16:15:55Z</dcterms:modified>
</cp:coreProperties>
</file>