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2" r:id="rId2"/>
    <p:sldId id="283" r:id="rId3"/>
    <p:sldId id="284" r:id="rId4"/>
    <p:sldId id="285" r:id="rId5"/>
    <p:sldId id="313"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26" r:id="rId19"/>
    <p:sldId id="327" r:id="rId20"/>
    <p:sldId id="328" r:id="rId21"/>
    <p:sldId id="329" r:id="rId22"/>
    <p:sldId id="330" r:id="rId23"/>
    <p:sldId id="331" r:id="rId24"/>
    <p:sldId id="332" r:id="rId25"/>
    <p:sldId id="333" r:id="rId26"/>
    <p:sldId id="334" r:id="rId27"/>
    <p:sldId id="33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36" r:id="rId55"/>
    <p:sldId id="337" r:id="rId56"/>
    <p:sldId id="338" r:id="rId57"/>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p:restoredTop sz="94643"/>
  </p:normalViewPr>
  <p:slideViewPr>
    <p:cSldViewPr>
      <p:cViewPr varScale="1">
        <p:scale>
          <a:sx n="144" d="100"/>
          <a:sy n="144" d="100"/>
        </p:scale>
        <p:origin x="520" y="176"/>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859FC1A-9ABF-4DD4-8D9D-F945EC8E5BCE}" type="datetimeFigureOut">
              <a:rPr lang="en-US" smtClean="0"/>
              <a:t>3/16/20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F3634-F067-4450-AF8B-5F79364602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59FC1A-9ABF-4DD4-8D9D-F945EC8E5BCE}" type="datetimeFigureOut">
              <a:rPr lang="en-US" smtClean="0"/>
              <a:t>3/16/20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F3634-F067-4450-AF8B-5F79364602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59FC1A-9ABF-4DD4-8D9D-F945EC8E5BCE}" type="datetimeFigureOut">
              <a:rPr lang="en-US" smtClean="0"/>
              <a:t>3/16/20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F3634-F067-4450-AF8B-5F79364602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59FC1A-9ABF-4DD4-8D9D-F945EC8E5BCE}" type="datetimeFigureOut">
              <a:rPr lang="en-US" smtClean="0"/>
              <a:t>3/16/20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F3634-F067-4450-AF8B-5F79364602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59FC1A-9ABF-4DD4-8D9D-F945EC8E5BCE}" type="datetimeFigureOut">
              <a:rPr lang="en-US" smtClean="0"/>
              <a:t>3/16/20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F3634-F067-4450-AF8B-5F79364602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59FC1A-9ABF-4DD4-8D9D-F945EC8E5BCE}" type="datetimeFigureOut">
              <a:rPr lang="en-US" smtClean="0"/>
              <a:t>3/16/20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F3634-F067-4450-AF8B-5F79364602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59FC1A-9ABF-4DD4-8D9D-F945EC8E5BCE}" type="datetimeFigureOut">
              <a:rPr lang="en-US" smtClean="0"/>
              <a:t>3/16/20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AF3634-F067-4450-AF8B-5F79364602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59FC1A-9ABF-4DD4-8D9D-F945EC8E5BCE}" type="datetimeFigureOut">
              <a:rPr lang="en-US" smtClean="0"/>
              <a:t>3/16/20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AF3634-F067-4450-AF8B-5F79364602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9FC1A-9ABF-4DD4-8D9D-F945EC8E5BCE}" type="datetimeFigureOut">
              <a:rPr lang="en-US" smtClean="0"/>
              <a:t>3/16/20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AF3634-F067-4450-AF8B-5F79364602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59FC1A-9ABF-4DD4-8D9D-F945EC8E5BCE}" type="datetimeFigureOut">
              <a:rPr lang="en-US" smtClean="0"/>
              <a:t>3/16/20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F3634-F067-4450-AF8B-5F79364602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59FC1A-9ABF-4DD4-8D9D-F945EC8E5BCE}" type="datetimeFigureOut">
              <a:rPr lang="en-US" smtClean="0"/>
              <a:t>3/16/20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F3634-F067-4450-AF8B-5F79364602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B859FC1A-9ABF-4DD4-8D9D-F945EC8E5BCE}" type="datetimeFigureOut">
              <a:rPr lang="en-US" smtClean="0"/>
              <a:t>3/16/20</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44AF3634-F067-4450-AF8B-5F79364602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830997"/>
          </a:xfrm>
          <a:prstGeom prst="rect">
            <a:avLst/>
          </a:prstGeom>
          <a:noFill/>
        </p:spPr>
        <p:txBody>
          <a:bodyPr wrap="square" rtlCol="0">
            <a:spAutoFit/>
          </a:bodyPr>
          <a:lstStyle/>
          <a:p>
            <a:r>
              <a:rPr lang="en-US" sz="2400" dirty="0"/>
              <a:t>1. A force of 23,450 N is exerted on a rectangular window that measures 2.30 m by 0.980 m.  What is the pressure? (1.04E4 Pa)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10. What is 0.45 </a:t>
            </a:r>
            <a:r>
              <a:rPr lang="en-US" sz="2400" dirty="0" err="1"/>
              <a:t>atm</a:t>
            </a:r>
            <a:r>
              <a:rPr lang="en-US" sz="2400" dirty="0"/>
              <a:t> gauge in absolute? (1.45 </a:t>
            </a:r>
            <a:r>
              <a:rPr lang="en-US" sz="2400" dirty="0" err="1"/>
              <a:t>atm</a:t>
            </a:r>
            <a:r>
              <a:rPr lang="en-US" sz="24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11. What is 34.0 psi gauge in absolute? (48.7 psi)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12. What is 4.50 psi absolute in gauge? (-10.2 psi)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13. What is 3.415 x 10</a:t>
            </a:r>
            <a:r>
              <a:rPr lang="en-US" sz="2400" baseline="30000" dirty="0"/>
              <a:t>5</a:t>
            </a:r>
            <a:r>
              <a:rPr lang="en-US" sz="2400" dirty="0"/>
              <a:t> Pa in absolute in gauge? (2.402E5 Pa)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14. What is 3.60 </a:t>
            </a:r>
            <a:r>
              <a:rPr lang="en-US" sz="2400" dirty="0" err="1"/>
              <a:t>atm</a:t>
            </a:r>
            <a:r>
              <a:rPr lang="en-US" sz="2400" dirty="0"/>
              <a:t> absolute in gauge? (2.60 </a:t>
            </a:r>
            <a:r>
              <a:rPr lang="en-US" sz="2400" dirty="0" err="1"/>
              <a:t>atm</a:t>
            </a:r>
            <a:r>
              <a:rPr lang="en-US" sz="2400"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15. What is 45.0 psi absolute in gauge (30.3 psi)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16. What is 34,500 Pa gauge in absolute? </a:t>
            </a:r>
            <a:r>
              <a:rPr lang="en-US" sz="2400"/>
              <a:t>(1.358E5 Pa)</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17. What is 12.0 psi gauge in Pa absolute?  (1.84E5 Pa)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18. </a:t>
            </a:r>
            <a:r>
              <a:rPr lang="en-US" dirty="0"/>
              <a:t>What is 78.0 kPa absolute in Torr gauge? (-175 Torr)</a:t>
            </a:r>
            <a:r>
              <a:rPr lang="en-US" sz="2400"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19. </a:t>
            </a:r>
            <a:r>
              <a:rPr lang="en-US" dirty="0"/>
              <a:t>What is 34.5 psi gauge in </a:t>
            </a:r>
            <a:r>
              <a:rPr lang="en-US" dirty="0" err="1"/>
              <a:t>atm</a:t>
            </a:r>
            <a:r>
              <a:rPr lang="en-US" dirty="0"/>
              <a:t> absolute? (3.35 </a:t>
            </a:r>
            <a:r>
              <a:rPr lang="en-US" dirty="0" err="1"/>
              <a:t>atm</a:t>
            </a:r>
            <a:r>
              <a:rPr lang="en-US" dirty="0"/>
              <a:t>)</a:t>
            </a:r>
            <a:r>
              <a:rPr lang="en-US" sz="24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pPr lvl="0"/>
            <a:r>
              <a:rPr lang="en-US" sz="2400" dirty="0"/>
              <a:t>2. What is the force of 2100. psi over a circular flange with a radius of 8.5 inches? (476658 lbs ≈ 4.8E5 lbs)</a:t>
            </a:r>
          </a:p>
          <a:p>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20. </a:t>
            </a:r>
            <a:r>
              <a:rPr lang="en-US" dirty="0"/>
              <a:t>What is 0.835 </a:t>
            </a:r>
            <a:r>
              <a:rPr lang="en-US" dirty="0" err="1"/>
              <a:t>atm</a:t>
            </a:r>
            <a:r>
              <a:rPr lang="en-US" dirty="0"/>
              <a:t> absolute in Torr gauge? (-125 Torr)</a:t>
            </a:r>
            <a:r>
              <a:rPr lang="en-US" sz="2400"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21. </a:t>
            </a:r>
            <a:r>
              <a:rPr lang="en-US" dirty="0"/>
              <a:t>What is 8.45 psi gauge in kPa absolute? (160. kPa)</a:t>
            </a:r>
            <a:r>
              <a:rPr lang="en-US" sz="2400" dirty="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22. </a:t>
            </a:r>
            <a:r>
              <a:rPr lang="en-US" dirty="0"/>
              <a:t>What is 34,500 Pa absolute in </a:t>
            </a:r>
            <a:r>
              <a:rPr lang="en-US" dirty="0" err="1"/>
              <a:t>atm</a:t>
            </a:r>
            <a:r>
              <a:rPr lang="en-US" dirty="0"/>
              <a:t> gauge? (-0.659 </a:t>
            </a:r>
            <a:r>
              <a:rPr lang="en-US" dirty="0" err="1"/>
              <a:t>atm</a:t>
            </a:r>
            <a:r>
              <a:rPr lang="en-US" dirty="0"/>
              <a:t>)</a:t>
            </a:r>
            <a:r>
              <a:rPr lang="en-US" sz="2400" dirty="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23. </a:t>
            </a:r>
            <a:r>
              <a:rPr lang="en-US" dirty="0"/>
              <a:t>What is 1.30 </a:t>
            </a:r>
            <a:r>
              <a:rPr lang="en-US" dirty="0" err="1"/>
              <a:t>atm</a:t>
            </a:r>
            <a:r>
              <a:rPr lang="en-US" dirty="0"/>
              <a:t> gauge in kPa absolute? (233 kPa)</a:t>
            </a:r>
            <a:r>
              <a:rPr lang="en-US" sz="2400" dirty="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24. </a:t>
            </a:r>
            <a:r>
              <a:rPr lang="en-US" dirty="0"/>
              <a:t>What is 7810 Pa absolute in kPa gauge? (-93.5 kPa)</a:t>
            </a:r>
            <a:r>
              <a:rPr lang="en-US" sz="2400"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25. </a:t>
            </a:r>
            <a:r>
              <a:rPr lang="en-US" dirty="0"/>
              <a:t>What is -34.9 kPa gauge in psi absolute? (9.64 psi)</a:t>
            </a:r>
            <a:r>
              <a:rPr lang="en-US" sz="2400"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26. </a:t>
            </a:r>
            <a:r>
              <a:rPr lang="en-US" dirty="0"/>
              <a:t>What is 512,000 Pa absolute in Torr gauge? (3081 Torr)</a:t>
            </a:r>
            <a:r>
              <a:rPr lang="en-US" sz="2400"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107996"/>
          </a:xfrm>
          <a:prstGeom prst="rect">
            <a:avLst/>
          </a:prstGeom>
          <a:noFill/>
        </p:spPr>
        <p:txBody>
          <a:bodyPr wrap="square" rtlCol="0">
            <a:spAutoFit/>
          </a:bodyPr>
          <a:lstStyle/>
          <a:p>
            <a:r>
              <a:rPr lang="en-US" sz="2400" dirty="0"/>
              <a:t>27. </a:t>
            </a:r>
            <a:r>
              <a:rPr lang="en-US" dirty="0"/>
              <a:t>What is the density (in kg m</a:t>
            </a:r>
            <a:r>
              <a:rPr lang="en-US" baseline="30000" dirty="0"/>
              <a:t>-3</a:t>
            </a:r>
            <a:r>
              <a:rPr lang="en-US" dirty="0"/>
              <a:t>) of a cube that is 11.0 cm on a side, and has a mass of 894 grams?  (672 kgm</a:t>
            </a:r>
            <a:r>
              <a:rPr lang="en-US" baseline="30000" dirty="0"/>
              <a:t>-3</a:t>
            </a:r>
            <a:r>
              <a:rPr lang="en-US" dirty="0"/>
              <a:t>)</a:t>
            </a:r>
          </a:p>
          <a:p>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107996"/>
          </a:xfrm>
          <a:prstGeom prst="rect">
            <a:avLst/>
          </a:prstGeom>
          <a:noFill/>
        </p:spPr>
        <p:txBody>
          <a:bodyPr wrap="square" rtlCol="0">
            <a:spAutoFit/>
          </a:bodyPr>
          <a:lstStyle/>
          <a:p>
            <a:r>
              <a:rPr lang="en-US" sz="2400" dirty="0"/>
              <a:t>28. </a:t>
            </a:r>
            <a:r>
              <a:rPr lang="en-US" dirty="0"/>
              <a:t>What is the mass of a gold brick that measures 26.0 cm x 8.00 cm x 12.0 cm?  (</a:t>
            </a:r>
            <a:r>
              <a:rPr lang="en-US" dirty="0" err="1"/>
              <a:t>ρ</a:t>
            </a:r>
            <a:r>
              <a:rPr lang="en-US" dirty="0"/>
              <a:t> = 19.3x10</a:t>
            </a:r>
            <a:r>
              <a:rPr lang="en-US" baseline="30000" dirty="0"/>
              <a:t>3</a:t>
            </a:r>
            <a:r>
              <a:rPr lang="en-US" dirty="0"/>
              <a:t> kgm</a:t>
            </a:r>
            <a:r>
              <a:rPr lang="en-US" baseline="30000" dirty="0"/>
              <a:t>-3</a:t>
            </a:r>
            <a:r>
              <a:rPr lang="en-US" dirty="0"/>
              <a:t>) (48.2 kg)</a:t>
            </a:r>
          </a:p>
          <a:p>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107996"/>
          </a:xfrm>
          <a:prstGeom prst="rect">
            <a:avLst/>
          </a:prstGeom>
          <a:noFill/>
        </p:spPr>
        <p:txBody>
          <a:bodyPr wrap="square" rtlCol="0">
            <a:spAutoFit/>
          </a:bodyPr>
          <a:lstStyle/>
          <a:p>
            <a:r>
              <a:rPr lang="en-US" sz="2400" dirty="0"/>
              <a:t>29. </a:t>
            </a:r>
            <a:r>
              <a:rPr lang="en-US" dirty="0"/>
              <a:t>A sphere that contained 45.0 kg of air would have what radius? (</a:t>
            </a:r>
            <a:r>
              <a:rPr lang="en-US" dirty="0" err="1"/>
              <a:t>ρ</a:t>
            </a:r>
            <a:r>
              <a:rPr lang="en-US" dirty="0"/>
              <a:t> = 1.29 kgm</a:t>
            </a:r>
            <a:r>
              <a:rPr lang="en-US" baseline="30000" dirty="0"/>
              <a:t>-3</a:t>
            </a:r>
            <a:r>
              <a:rPr lang="en-US" dirty="0"/>
              <a:t>) (2.03 m)</a:t>
            </a:r>
          </a:p>
          <a:p>
            <a:r>
              <a:rPr lang="en-US" sz="24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pPr lvl="0"/>
            <a:r>
              <a:rPr lang="en-US" sz="2400" dirty="0"/>
              <a:t>3. What is the total area in m</a:t>
            </a:r>
            <a:r>
              <a:rPr lang="en-US" sz="2400" baseline="30000" dirty="0"/>
              <a:t>2</a:t>
            </a:r>
            <a:r>
              <a:rPr lang="en-US" sz="2400" dirty="0"/>
              <a:t> of some snowshoes, if a 75 kg person does not exert a pressure greater than 1.2 x 10</a:t>
            </a:r>
            <a:r>
              <a:rPr lang="en-US" sz="2400" baseline="30000" dirty="0"/>
              <a:t>3</a:t>
            </a:r>
            <a:r>
              <a:rPr lang="en-US" sz="2400" dirty="0"/>
              <a:t> Pa? (0.61 m</a:t>
            </a:r>
            <a:r>
              <a:rPr lang="en-US" sz="2400" baseline="30000" dirty="0"/>
              <a:t>2</a:t>
            </a:r>
            <a:r>
              <a:rPr lang="en-US" sz="2400" dirty="0"/>
              <a:t>)</a:t>
            </a:r>
          </a:p>
          <a:p>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107996"/>
          </a:xfrm>
          <a:prstGeom prst="rect">
            <a:avLst/>
          </a:prstGeom>
          <a:noFill/>
        </p:spPr>
        <p:txBody>
          <a:bodyPr wrap="square" rtlCol="0">
            <a:spAutoFit/>
          </a:bodyPr>
          <a:lstStyle/>
          <a:p>
            <a:r>
              <a:rPr lang="en-US" sz="2400" dirty="0"/>
              <a:t>30. </a:t>
            </a:r>
            <a:r>
              <a:rPr lang="en-US" dirty="0"/>
              <a:t>What is the density of a shot put that has a diameter of 12.0 cm and a mass of 7.26 kg? (8020 kgm</a:t>
            </a:r>
            <a:r>
              <a:rPr lang="en-US" baseline="30000" dirty="0"/>
              <a:t>-3</a:t>
            </a:r>
            <a:r>
              <a:rPr lang="en-US" dirty="0"/>
              <a:t>)</a:t>
            </a:r>
          </a:p>
          <a:p>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830997"/>
          </a:xfrm>
          <a:prstGeom prst="rect">
            <a:avLst/>
          </a:prstGeom>
          <a:noFill/>
        </p:spPr>
        <p:txBody>
          <a:bodyPr wrap="square" rtlCol="0">
            <a:spAutoFit/>
          </a:bodyPr>
          <a:lstStyle/>
          <a:p>
            <a:r>
              <a:rPr lang="en-US" sz="2400" dirty="0"/>
              <a:t>31. </a:t>
            </a:r>
            <a:r>
              <a:rPr lang="en-US" dirty="0"/>
              <a:t>What is the mass of mercury (</a:t>
            </a:r>
            <a:r>
              <a:rPr lang="en-US" dirty="0" err="1"/>
              <a:t>ρ</a:t>
            </a:r>
            <a:r>
              <a:rPr lang="en-US" dirty="0"/>
              <a:t> = 13.6x10</a:t>
            </a:r>
            <a:r>
              <a:rPr lang="en-US" baseline="30000" dirty="0"/>
              <a:t>3</a:t>
            </a:r>
            <a:r>
              <a:rPr lang="en-US" dirty="0"/>
              <a:t> kgm</a:t>
            </a:r>
            <a:r>
              <a:rPr lang="en-US" baseline="30000" dirty="0"/>
              <a:t>-3</a:t>
            </a:r>
            <a:r>
              <a:rPr lang="en-US" dirty="0"/>
              <a:t>) in a (cylindrical) cup that is 9.00 cm tall, and 11.0 cm in diameter?  (11.6 kg)</a:t>
            </a:r>
            <a:r>
              <a:rPr lang="en-US" sz="2400" dirty="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384995"/>
          </a:xfrm>
          <a:prstGeom prst="rect">
            <a:avLst/>
          </a:prstGeom>
          <a:noFill/>
        </p:spPr>
        <p:txBody>
          <a:bodyPr wrap="square" rtlCol="0">
            <a:spAutoFit/>
          </a:bodyPr>
          <a:lstStyle/>
          <a:p>
            <a:r>
              <a:rPr lang="en-US" sz="2400" dirty="0"/>
              <a:t>32. </a:t>
            </a:r>
            <a:r>
              <a:rPr lang="en-US" dirty="0"/>
              <a:t>An engineer designs a hydraulic jack to lift 4560 kg.  If the output cylinder is 8.20 cm in diameter, and the input cylinder is 0.420 cm in diameter, what input force is required? (117 N)</a:t>
            </a:r>
          </a:p>
          <a:p>
            <a:r>
              <a:rPr lang="en-US" sz="2400" dirty="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107996"/>
          </a:xfrm>
          <a:prstGeom prst="rect">
            <a:avLst/>
          </a:prstGeom>
          <a:noFill/>
        </p:spPr>
        <p:txBody>
          <a:bodyPr wrap="square" rtlCol="0">
            <a:spAutoFit/>
          </a:bodyPr>
          <a:lstStyle/>
          <a:p>
            <a:r>
              <a:rPr lang="en-US" sz="2400" dirty="0"/>
              <a:t>33. </a:t>
            </a:r>
            <a:r>
              <a:rPr lang="en-US" dirty="0"/>
              <a:t>A hydraulic jack lifts 620. kg of mass with an input force of 24.0 N.  What is the diameter of the input cylinder if the output cylinder has a diameter of 12.6 cm? (0.791 cm)</a:t>
            </a:r>
          </a:p>
          <a:p>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107996"/>
          </a:xfrm>
          <a:prstGeom prst="rect">
            <a:avLst/>
          </a:prstGeom>
          <a:noFill/>
        </p:spPr>
        <p:txBody>
          <a:bodyPr wrap="square" rtlCol="0">
            <a:spAutoFit/>
          </a:bodyPr>
          <a:lstStyle/>
          <a:p>
            <a:r>
              <a:rPr lang="en-US" sz="2400" dirty="0"/>
              <a:t>34. </a:t>
            </a:r>
            <a:r>
              <a:rPr lang="en-US" dirty="0"/>
              <a:t>If you exert 4.45 N on the 0.920 cm diameter input cylinder of a hydraulic jack, what force does the 6.80 cm diameter output cylinder exert? (243 N)</a:t>
            </a:r>
          </a:p>
          <a:p>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107996"/>
          </a:xfrm>
          <a:prstGeom prst="rect">
            <a:avLst/>
          </a:prstGeom>
          <a:noFill/>
        </p:spPr>
        <p:txBody>
          <a:bodyPr wrap="square" rtlCol="0">
            <a:spAutoFit/>
          </a:bodyPr>
          <a:lstStyle/>
          <a:p>
            <a:r>
              <a:rPr lang="en-US" sz="2400" dirty="0"/>
              <a:t>35. </a:t>
            </a:r>
            <a:r>
              <a:rPr lang="en-US" dirty="0"/>
              <a:t>A brake cylinder exerts 342 N of force with an input force of 55.2 N.  What is the diameter of the brake cylinder if the master cylinder has a diameter of 1.21 cm? (3.01 cm)</a:t>
            </a:r>
          </a:p>
          <a:p>
            <a:r>
              <a:rPr lang="en-US" sz="2400" dirty="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384995"/>
          </a:xfrm>
          <a:prstGeom prst="rect">
            <a:avLst/>
          </a:prstGeom>
          <a:noFill/>
        </p:spPr>
        <p:txBody>
          <a:bodyPr wrap="square" rtlCol="0">
            <a:spAutoFit/>
          </a:bodyPr>
          <a:lstStyle/>
          <a:p>
            <a:r>
              <a:rPr lang="en-US" sz="2400" dirty="0"/>
              <a:t>36. </a:t>
            </a:r>
            <a:r>
              <a:rPr lang="en-US" dirty="0"/>
              <a:t>A brake cylinder exerts 416 N of force on the rotor.  What is the input force if the master cylinder has a radius of 2.30 cm, and the brake cylinder is 4.50 cm in diameter? (109 N)</a:t>
            </a:r>
          </a:p>
          <a:p>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107996"/>
          </a:xfrm>
          <a:prstGeom prst="rect">
            <a:avLst/>
          </a:prstGeom>
          <a:noFill/>
        </p:spPr>
        <p:txBody>
          <a:bodyPr wrap="square" rtlCol="0">
            <a:spAutoFit/>
          </a:bodyPr>
          <a:lstStyle/>
          <a:p>
            <a:r>
              <a:rPr lang="en-US" sz="2400" dirty="0"/>
              <a:t>37. </a:t>
            </a:r>
            <a:r>
              <a:rPr lang="en-US" dirty="0"/>
              <a:t>What is the pressure at a depth of 125 m in the ocean? (</a:t>
            </a:r>
            <a:r>
              <a:rPr lang="en-US" dirty="0" err="1"/>
              <a:t>ρ</a:t>
            </a:r>
            <a:r>
              <a:rPr lang="en-US" dirty="0"/>
              <a:t> = 1025 kgm</a:t>
            </a:r>
            <a:r>
              <a:rPr lang="en-US" baseline="30000" dirty="0"/>
              <a:t>-3</a:t>
            </a:r>
            <a:r>
              <a:rPr lang="en-US" dirty="0"/>
              <a:t>) Assume there is 1 </a:t>
            </a:r>
            <a:r>
              <a:rPr lang="en-US" dirty="0" err="1"/>
              <a:t>atm</a:t>
            </a:r>
            <a:r>
              <a:rPr lang="en-US" dirty="0"/>
              <a:t> above the water. (1.36x10</a:t>
            </a:r>
            <a:r>
              <a:rPr lang="en-US" baseline="30000" dirty="0"/>
              <a:t>6</a:t>
            </a:r>
            <a:r>
              <a:rPr lang="en-US" dirty="0"/>
              <a:t> Pa)</a:t>
            </a:r>
          </a:p>
          <a:p>
            <a:endParaRPr 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107996"/>
          </a:xfrm>
          <a:prstGeom prst="rect">
            <a:avLst/>
          </a:prstGeom>
          <a:noFill/>
        </p:spPr>
        <p:txBody>
          <a:bodyPr wrap="square" rtlCol="0">
            <a:spAutoFit/>
          </a:bodyPr>
          <a:lstStyle/>
          <a:p>
            <a:r>
              <a:rPr lang="en-US" sz="2400" dirty="0"/>
              <a:t>38. </a:t>
            </a:r>
            <a:r>
              <a:rPr lang="en-US" dirty="0"/>
              <a:t>What is the gauge pressure at a depth of 1.67 m in mercury? (</a:t>
            </a:r>
            <a:r>
              <a:rPr lang="en-US" dirty="0" err="1"/>
              <a:t>ρ</a:t>
            </a:r>
            <a:r>
              <a:rPr lang="en-US" dirty="0"/>
              <a:t> = 13.6x10</a:t>
            </a:r>
            <a:r>
              <a:rPr lang="en-US" baseline="30000" dirty="0"/>
              <a:t>3</a:t>
            </a:r>
            <a:r>
              <a:rPr lang="en-US" dirty="0"/>
              <a:t> kgm</a:t>
            </a:r>
            <a:r>
              <a:rPr lang="en-US" baseline="30000" dirty="0"/>
              <a:t>-3</a:t>
            </a:r>
            <a:r>
              <a:rPr lang="en-US" dirty="0"/>
              <a:t>) Assume there is 1 </a:t>
            </a:r>
            <a:r>
              <a:rPr lang="en-US" dirty="0" err="1"/>
              <a:t>atm</a:t>
            </a:r>
            <a:r>
              <a:rPr lang="en-US" dirty="0"/>
              <a:t> above the surface. (2.23x10</a:t>
            </a:r>
            <a:r>
              <a:rPr lang="en-US" baseline="30000" dirty="0"/>
              <a:t>5</a:t>
            </a:r>
            <a:r>
              <a:rPr lang="en-US" dirty="0"/>
              <a:t> Pa)</a:t>
            </a:r>
          </a:p>
          <a:p>
            <a:endParaRPr 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107996"/>
          </a:xfrm>
          <a:prstGeom prst="rect">
            <a:avLst/>
          </a:prstGeom>
          <a:noFill/>
        </p:spPr>
        <p:txBody>
          <a:bodyPr wrap="square" rtlCol="0">
            <a:spAutoFit/>
          </a:bodyPr>
          <a:lstStyle/>
          <a:p>
            <a:r>
              <a:rPr lang="en-US" sz="2400" dirty="0"/>
              <a:t>39. </a:t>
            </a:r>
            <a:r>
              <a:rPr lang="en-US" dirty="0"/>
              <a:t>At what depth in fresh water (</a:t>
            </a:r>
            <a:r>
              <a:rPr lang="en-US" dirty="0" err="1"/>
              <a:t>ρ</a:t>
            </a:r>
            <a:r>
              <a:rPr lang="en-US" dirty="0"/>
              <a:t> = 1000. kgm</a:t>
            </a:r>
            <a:r>
              <a:rPr lang="en-US" baseline="30000" dirty="0"/>
              <a:t>-3</a:t>
            </a:r>
            <a:r>
              <a:rPr lang="en-US" dirty="0"/>
              <a:t>) is the absolute pressure 2.31x10</a:t>
            </a:r>
            <a:r>
              <a:rPr lang="en-US" baseline="30000" dirty="0"/>
              <a:t>6</a:t>
            </a:r>
            <a:r>
              <a:rPr lang="en-US" dirty="0"/>
              <a:t> Pa.  Assume there is 1 </a:t>
            </a:r>
            <a:r>
              <a:rPr lang="en-US" dirty="0" err="1"/>
              <a:t>atm</a:t>
            </a:r>
            <a:r>
              <a:rPr lang="en-US" dirty="0"/>
              <a:t> above the water. (225 m)</a:t>
            </a:r>
          </a:p>
          <a:p>
            <a:r>
              <a:rPr lang="en-US" sz="240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4. Convert 450. Torr to Pa. (6.00E4 Pa)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107996"/>
          </a:xfrm>
          <a:prstGeom prst="rect">
            <a:avLst/>
          </a:prstGeom>
          <a:noFill/>
        </p:spPr>
        <p:txBody>
          <a:bodyPr wrap="square" rtlCol="0">
            <a:spAutoFit/>
          </a:bodyPr>
          <a:lstStyle/>
          <a:p>
            <a:r>
              <a:rPr lang="en-US" sz="2400" dirty="0"/>
              <a:t>40. </a:t>
            </a:r>
            <a:r>
              <a:rPr lang="en-US" dirty="0"/>
              <a:t>At what depth below the ocean (</a:t>
            </a:r>
            <a:r>
              <a:rPr lang="en-US" dirty="0" err="1"/>
              <a:t>ρ</a:t>
            </a:r>
            <a:r>
              <a:rPr lang="en-US" dirty="0"/>
              <a:t> = 1025 kgm</a:t>
            </a:r>
            <a:r>
              <a:rPr lang="en-US" baseline="30000" dirty="0"/>
              <a:t>-3</a:t>
            </a:r>
            <a:r>
              <a:rPr lang="en-US" dirty="0"/>
              <a:t>) is the absolute pressure 100. psi?  (Assume the pressure above the surface is 1 </a:t>
            </a:r>
            <a:r>
              <a:rPr lang="en-US" dirty="0" err="1"/>
              <a:t>atm</a:t>
            </a:r>
            <a:r>
              <a:rPr lang="en-US" dirty="0"/>
              <a:t>) (58.5 m)</a:t>
            </a:r>
          </a:p>
          <a:p>
            <a:r>
              <a:rPr lang="en-US" sz="2400" dirty="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384995"/>
          </a:xfrm>
          <a:prstGeom prst="rect">
            <a:avLst/>
          </a:prstGeom>
          <a:noFill/>
        </p:spPr>
        <p:txBody>
          <a:bodyPr wrap="square" rtlCol="0">
            <a:spAutoFit/>
          </a:bodyPr>
          <a:lstStyle/>
          <a:p>
            <a:r>
              <a:rPr lang="en-US" sz="2400" dirty="0"/>
              <a:t>41. </a:t>
            </a:r>
            <a:r>
              <a:rPr lang="en-US" dirty="0"/>
              <a:t>A submarine is 45.2 m below the surface of a lake (</a:t>
            </a:r>
            <a:r>
              <a:rPr lang="en-US" dirty="0" err="1"/>
              <a:t>ρ</a:t>
            </a:r>
            <a:r>
              <a:rPr lang="en-US" dirty="0"/>
              <a:t> = 1000. kgm</a:t>
            </a:r>
            <a:r>
              <a:rPr lang="en-US" baseline="30000" dirty="0"/>
              <a:t>-3</a:t>
            </a:r>
            <a:r>
              <a:rPr lang="en-US" dirty="0"/>
              <a:t>).  What is the net force exerted on a 85.0 cm diameter hatch.  Assume there is 1 </a:t>
            </a:r>
            <a:r>
              <a:rPr lang="en-US" dirty="0" err="1"/>
              <a:t>atm</a:t>
            </a:r>
            <a:r>
              <a:rPr lang="en-US" dirty="0"/>
              <a:t> above the water, </a:t>
            </a:r>
            <a:r>
              <a:rPr lang="en-US" u="sng" dirty="0"/>
              <a:t>and</a:t>
            </a:r>
            <a:r>
              <a:rPr lang="en-US" dirty="0"/>
              <a:t> in the submarine? (2.52x10</a:t>
            </a:r>
            <a:r>
              <a:rPr lang="en-US" baseline="30000" dirty="0"/>
              <a:t>5</a:t>
            </a:r>
            <a:r>
              <a:rPr lang="en-US" dirty="0"/>
              <a:t> N)</a:t>
            </a:r>
          </a:p>
          <a:p>
            <a:endParaRPr 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107996"/>
          </a:xfrm>
          <a:prstGeom prst="rect">
            <a:avLst/>
          </a:prstGeom>
          <a:noFill/>
        </p:spPr>
        <p:txBody>
          <a:bodyPr wrap="square" rtlCol="0">
            <a:spAutoFit/>
          </a:bodyPr>
          <a:lstStyle/>
          <a:p>
            <a:r>
              <a:rPr lang="en-US" sz="2400" dirty="0"/>
              <a:t>42. </a:t>
            </a:r>
            <a:r>
              <a:rPr lang="en-US" dirty="0"/>
              <a:t>There is a gauge pressure of 812 Torr at a depth of 14.2 m in a fluid.  What is the density of the fluid?  Assume there is 1 </a:t>
            </a:r>
            <a:r>
              <a:rPr lang="en-US" dirty="0" err="1"/>
              <a:t>atm</a:t>
            </a:r>
            <a:r>
              <a:rPr lang="en-US" dirty="0"/>
              <a:t> above the fluid. (777 kgm</a:t>
            </a:r>
            <a:r>
              <a:rPr lang="en-US" baseline="30000" dirty="0"/>
              <a:t>-3</a:t>
            </a:r>
            <a:r>
              <a:rPr lang="en-US" dirty="0"/>
              <a:t>)</a:t>
            </a:r>
          </a:p>
          <a:p>
            <a:r>
              <a:rPr lang="en-US" sz="2400" dirty="0"/>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107996"/>
          </a:xfrm>
          <a:prstGeom prst="rect">
            <a:avLst/>
          </a:prstGeom>
          <a:noFill/>
        </p:spPr>
        <p:txBody>
          <a:bodyPr wrap="square" rtlCol="0">
            <a:spAutoFit/>
          </a:bodyPr>
          <a:lstStyle/>
          <a:p>
            <a:r>
              <a:rPr lang="en-US" sz="2400" dirty="0"/>
              <a:t>43. </a:t>
            </a:r>
            <a:r>
              <a:rPr lang="en-US" dirty="0"/>
              <a:t>At what depth in the dead sea (</a:t>
            </a:r>
            <a:r>
              <a:rPr lang="en-US" dirty="0" err="1"/>
              <a:t>ρ</a:t>
            </a:r>
            <a:r>
              <a:rPr lang="en-US" dirty="0"/>
              <a:t> = 1240 kgm</a:t>
            </a:r>
            <a:r>
              <a:rPr lang="en-US" baseline="30000" dirty="0"/>
              <a:t>-3</a:t>
            </a:r>
            <a:r>
              <a:rPr lang="en-US" dirty="0"/>
              <a:t>) does the water exert a force of 23,500 N on a 9.20 cm diameter porthole?  Assume there is 1 </a:t>
            </a:r>
            <a:r>
              <a:rPr lang="en-US" dirty="0" err="1"/>
              <a:t>atm</a:t>
            </a:r>
            <a:r>
              <a:rPr lang="en-US" dirty="0"/>
              <a:t> above the water. (282 m)</a:t>
            </a:r>
          </a:p>
          <a:p>
            <a:endParaRPr 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384995"/>
          </a:xfrm>
          <a:prstGeom prst="rect">
            <a:avLst/>
          </a:prstGeom>
          <a:noFill/>
        </p:spPr>
        <p:txBody>
          <a:bodyPr wrap="square" rtlCol="0">
            <a:spAutoFit/>
          </a:bodyPr>
          <a:lstStyle/>
          <a:p>
            <a:r>
              <a:rPr lang="en-US" sz="2400" dirty="0"/>
              <a:t>44. </a:t>
            </a:r>
            <a:r>
              <a:rPr lang="en-US" dirty="0"/>
              <a:t>A tank contains Liquid nitrogen (</a:t>
            </a:r>
            <a:r>
              <a:rPr lang="en-US" dirty="0" err="1"/>
              <a:t>ρ</a:t>
            </a:r>
            <a:r>
              <a:rPr lang="en-US" dirty="0"/>
              <a:t> = 808 kgm</a:t>
            </a:r>
            <a:r>
              <a:rPr lang="en-US" baseline="30000" dirty="0"/>
              <a:t>-3</a:t>
            </a:r>
            <a:r>
              <a:rPr lang="en-US" dirty="0"/>
              <a:t>).  At a depth of 13.5 m there is an absolute pressure of 313.7 kPa.  What is the pressure at the top of the liquid in psi? (30.0 psi)</a:t>
            </a:r>
          </a:p>
          <a:p>
            <a:r>
              <a:rPr lang="en-US" sz="2400" dirty="0"/>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661993"/>
          </a:xfrm>
          <a:prstGeom prst="rect">
            <a:avLst/>
          </a:prstGeom>
          <a:noFill/>
        </p:spPr>
        <p:txBody>
          <a:bodyPr wrap="square" rtlCol="0">
            <a:spAutoFit/>
          </a:bodyPr>
          <a:lstStyle/>
          <a:p>
            <a:r>
              <a:rPr lang="en-US" sz="2400" dirty="0"/>
              <a:t>45. </a:t>
            </a:r>
            <a:r>
              <a:rPr lang="en-US" dirty="0"/>
              <a:t>What is the buoyant force on a block of wood that is 2.95 cm x 4.50 cm x 4.50 cm submerged in fresh water?  (</a:t>
            </a:r>
            <a:r>
              <a:rPr lang="en-US" dirty="0" err="1"/>
              <a:t>ρ</a:t>
            </a:r>
            <a:r>
              <a:rPr lang="en-US" dirty="0"/>
              <a:t> = 1000. kgm</a:t>
            </a:r>
            <a:r>
              <a:rPr lang="en-US" baseline="30000" dirty="0"/>
              <a:t>-3</a:t>
            </a:r>
            <a:r>
              <a:rPr lang="en-US" dirty="0"/>
              <a:t>)  If the wood has a density of 362 kgm</a:t>
            </a:r>
            <a:r>
              <a:rPr lang="en-US" baseline="30000" dirty="0"/>
              <a:t>-3</a:t>
            </a:r>
            <a:r>
              <a:rPr lang="en-US" dirty="0"/>
              <a:t>, what is its mass?  What is its weight?  What downward force would you need to exert to hold it under the water? (0.586 N, 0.0216 kg, 0.212 N, 0.374 N)</a:t>
            </a:r>
          </a:p>
          <a:p>
            <a:endParaRPr lang="en-US"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2215991"/>
          </a:xfrm>
          <a:prstGeom prst="rect">
            <a:avLst/>
          </a:prstGeom>
          <a:noFill/>
        </p:spPr>
        <p:txBody>
          <a:bodyPr wrap="square" rtlCol="0">
            <a:spAutoFit/>
          </a:bodyPr>
          <a:lstStyle/>
          <a:p>
            <a:r>
              <a:rPr lang="en-US" sz="2400" dirty="0"/>
              <a:t>46. </a:t>
            </a:r>
            <a:r>
              <a:rPr lang="en-US" dirty="0"/>
              <a:t>A 0.120 kg </a:t>
            </a:r>
            <a:r>
              <a:rPr lang="en-US" dirty="0" err="1"/>
              <a:t>aluminium</a:t>
            </a:r>
            <a:r>
              <a:rPr lang="en-US" dirty="0"/>
              <a:t>  (</a:t>
            </a:r>
            <a:r>
              <a:rPr lang="en-US" dirty="0" err="1"/>
              <a:t>ρ</a:t>
            </a:r>
            <a:r>
              <a:rPr lang="en-US" dirty="0"/>
              <a:t> = 2680 kgm</a:t>
            </a:r>
            <a:r>
              <a:rPr lang="en-US" baseline="30000" dirty="0"/>
              <a:t>-3</a:t>
            </a:r>
            <a:r>
              <a:rPr lang="en-US" dirty="0"/>
              <a:t>) mass is submerged in alcohol with a density of 789 kgm</a:t>
            </a:r>
            <a:r>
              <a:rPr lang="en-US" baseline="30000" dirty="0"/>
              <a:t>-3</a:t>
            </a:r>
            <a:r>
              <a:rPr lang="en-US" dirty="0"/>
              <a:t>.  What is the volume of the </a:t>
            </a:r>
            <a:r>
              <a:rPr lang="en-US" dirty="0" err="1"/>
              <a:t>aluminium</a:t>
            </a:r>
            <a:r>
              <a:rPr lang="en-US" dirty="0"/>
              <a:t> mass?  What is the buoyant force acting on the mass?  What is the weight of the mass?  If the mass is resting on the bottom of the beaker, what is the normal force the beaker exerts on the mass?  What is the apparent "mass" of the </a:t>
            </a:r>
            <a:r>
              <a:rPr lang="en-US" dirty="0" err="1"/>
              <a:t>aluminium</a:t>
            </a:r>
            <a:r>
              <a:rPr lang="en-US" dirty="0"/>
              <a:t>?  (The mass that would weigh what the normal force is...)  (4.48E-5 m</a:t>
            </a:r>
            <a:r>
              <a:rPr lang="en-US" baseline="30000" dirty="0"/>
              <a:t>3</a:t>
            </a:r>
            <a:r>
              <a:rPr lang="en-US" dirty="0"/>
              <a:t>, 0.347 N, 1.18 N, 0.831 N, 0.0847 kg)</a:t>
            </a:r>
          </a:p>
          <a:p>
            <a:endParaRPr lang="en-US"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2492990"/>
          </a:xfrm>
          <a:prstGeom prst="rect">
            <a:avLst/>
          </a:prstGeom>
          <a:noFill/>
        </p:spPr>
        <p:txBody>
          <a:bodyPr wrap="square" rtlCol="0">
            <a:spAutoFit/>
          </a:bodyPr>
          <a:lstStyle/>
          <a:p>
            <a:r>
              <a:rPr lang="en-US" sz="2400" dirty="0"/>
              <a:t>47. </a:t>
            </a:r>
            <a:r>
              <a:rPr lang="en-US" dirty="0"/>
              <a:t>A rectangular block of wood has a density of 345 kgm</a:t>
            </a:r>
            <a:r>
              <a:rPr lang="en-US" baseline="30000" dirty="0"/>
              <a:t>-3</a:t>
            </a:r>
            <a:r>
              <a:rPr lang="en-US" dirty="0"/>
              <a:t> and measures  85.2 cm x 64.2 cm x 20.0 cm.  It floats in water (</a:t>
            </a:r>
            <a:r>
              <a:rPr lang="en-US" dirty="0" err="1"/>
              <a:t>ρ</a:t>
            </a:r>
            <a:r>
              <a:rPr lang="en-US" dirty="0"/>
              <a:t> = 1000. kgm</a:t>
            </a:r>
            <a:r>
              <a:rPr lang="en-US" baseline="30000" dirty="0"/>
              <a:t>-3</a:t>
            </a:r>
            <a:r>
              <a:rPr lang="en-US" dirty="0"/>
              <a:t>) with a large face down in the water.  What is its mass?  What volume of water must it displace to float? (What is the volume of water that has this mass?)  How far up the 20.0 cm side does the water come so that the block displaces this volume of water?  (85.2 cm x 64.2 cm x X = volume)  How much of the 20.0 cm dimension sticks up above the water? (37.7 kg, 0.0377 m</a:t>
            </a:r>
            <a:r>
              <a:rPr lang="en-US" baseline="30000" dirty="0"/>
              <a:t>3</a:t>
            </a:r>
            <a:r>
              <a:rPr lang="en-US" dirty="0"/>
              <a:t>,  0.069 m or 6.90 cm, or 13.1 above)</a:t>
            </a:r>
          </a:p>
          <a:p>
            <a:r>
              <a:rPr lang="en-US" sz="2400" dirty="0"/>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107996"/>
          </a:xfrm>
          <a:prstGeom prst="rect">
            <a:avLst/>
          </a:prstGeom>
          <a:noFill/>
        </p:spPr>
        <p:txBody>
          <a:bodyPr wrap="square" rtlCol="0">
            <a:spAutoFit/>
          </a:bodyPr>
          <a:lstStyle/>
          <a:p>
            <a:r>
              <a:rPr lang="en-US" sz="2400" dirty="0"/>
              <a:t>48. </a:t>
            </a:r>
            <a:r>
              <a:rPr lang="en-US" dirty="0"/>
              <a:t>What downward force would you need to exert to keep a 14.0 cm radius sphere with a density of 253 kgm</a:t>
            </a:r>
            <a:r>
              <a:rPr lang="en-US" baseline="30000" dirty="0"/>
              <a:t>-3</a:t>
            </a:r>
            <a:r>
              <a:rPr lang="en-US" dirty="0"/>
              <a:t> submerged in a fluid with a density of 965 kgm</a:t>
            </a:r>
            <a:r>
              <a:rPr lang="en-US" baseline="30000" dirty="0"/>
              <a:t>-3</a:t>
            </a:r>
            <a:r>
              <a:rPr lang="en-US" dirty="0"/>
              <a:t>? (80.3 N)</a:t>
            </a:r>
          </a:p>
          <a:p>
            <a:endParaRPr lang="en-US"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384995"/>
          </a:xfrm>
          <a:prstGeom prst="rect">
            <a:avLst/>
          </a:prstGeom>
          <a:noFill/>
        </p:spPr>
        <p:txBody>
          <a:bodyPr wrap="square" rtlCol="0">
            <a:spAutoFit/>
          </a:bodyPr>
          <a:lstStyle/>
          <a:p>
            <a:r>
              <a:rPr lang="en-US" sz="2400" dirty="0"/>
              <a:t>49. </a:t>
            </a:r>
            <a:r>
              <a:rPr lang="en-US" dirty="0"/>
              <a:t>What upward force would you need to exert on a 52.1 kg piece of basalt (2920 kgm</a:t>
            </a:r>
            <a:r>
              <a:rPr lang="en-US" baseline="30000" dirty="0"/>
              <a:t>-3</a:t>
            </a:r>
            <a:r>
              <a:rPr lang="en-US" dirty="0"/>
              <a:t>) submerged in the dead sea where the water has a density of 1240 kgm</a:t>
            </a:r>
            <a:r>
              <a:rPr lang="en-US" baseline="30000" dirty="0"/>
              <a:t>-3</a:t>
            </a:r>
            <a:r>
              <a:rPr lang="en-US" dirty="0"/>
              <a:t> to keep it from sinking? (294 N)</a:t>
            </a:r>
          </a:p>
          <a:p>
            <a:r>
              <a:rPr lang="en-US" sz="24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5. Convert 3.20 ATM to Pa. (3.24E5 Pa)</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384995"/>
          </a:xfrm>
          <a:prstGeom prst="rect">
            <a:avLst/>
          </a:prstGeom>
          <a:noFill/>
        </p:spPr>
        <p:txBody>
          <a:bodyPr wrap="square" rtlCol="0">
            <a:spAutoFit/>
          </a:bodyPr>
          <a:lstStyle/>
          <a:p>
            <a:r>
              <a:rPr lang="en-US" sz="2400" dirty="0"/>
              <a:t>50. </a:t>
            </a:r>
            <a:r>
              <a:rPr lang="en-US" dirty="0"/>
              <a:t>A 13.25 gram hydrometer is a 1.12 cm diameter tube weighted on one end so it floats upright in a liquid.  If it is 25.0 cm long, but floats with 7.80 cm exposed to air, what is the density of the liquid? (782 kgm</a:t>
            </a:r>
            <a:r>
              <a:rPr lang="en-US" baseline="30000" dirty="0"/>
              <a:t>-3</a:t>
            </a:r>
            <a:r>
              <a:rPr lang="en-US" dirty="0"/>
              <a:t>)</a:t>
            </a:r>
          </a:p>
          <a:p>
            <a:endParaRPr lang="en-US"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384995"/>
          </a:xfrm>
          <a:prstGeom prst="rect">
            <a:avLst/>
          </a:prstGeom>
          <a:noFill/>
        </p:spPr>
        <p:txBody>
          <a:bodyPr wrap="square" rtlCol="0">
            <a:spAutoFit/>
          </a:bodyPr>
          <a:lstStyle/>
          <a:p>
            <a:r>
              <a:rPr lang="en-US" sz="2400" dirty="0"/>
              <a:t>51. </a:t>
            </a:r>
            <a:r>
              <a:rPr lang="en-US" dirty="0"/>
              <a:t>A hot air balloon is 8.74 m in radius (assume it is spherical) and contains hot air with a mean density of 0.9486 kgm</a:t>
            </a:r>
            <a:r>
              <a:rPr lang="en-US" baseline="30000" dirty="0"/>
              <a:t>-3</a:t>
            </a:r>
            <a:r>
              <a:rPr lang="en-US" dirty="0"/>
              <a:t>.  Calculate the lifting capacity of the hot air if it is surrounded by air with a density of 1.34 kgm</a:t>
            </a:r>
            <a:r>
              <a:rPr lang="en-US" baseline="30000" dirty="0"/>
              <a:t>-3</a:t>
            </a:r>
            <a:r>
              <a:rPr lang="en-US" dirty="0"/>
              <a:t>.   (10,740 N)</a:t>
            </a:r>
          </a:p>
          <a:p>
            <a:r>
              <a:rPr lang="en-US" sz="2400" dirty="0"/>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384995"/>
          </a:xfrm>
          <a:prstGeom prst="rect">
            <a:avLst/>
          </a:prstGeom>
          <a:noFill/>
        </p:spPr>
        <p:txBody>
          <a:bodyPr wrap="square" rtlCol="0">
            <a:spAutoFit/>
          </a:bodyPr>
          <a:lstStyle/>
          <a:p>
            <a:r>
              <a:rPr lang="en-US" sz="2400" dirty="0"/>
              <a:t>52. </a:t>
            </a:r>
            <a:r>
              <a:rPr lang="en-US" dirty="0"/>
              <a:t>A glass (2580 kgm</a:t>
            </a:r>
            <a:r>
              <a:rPr lang="en-US" baseline="30000" dirty="0"/>
              <a:t>-3</a:t>
            </a:r>
            <a:r>
              <a:rPr lang="en-US" dirty="0"/>
              <a:t>) cylindrical stirring rod is 5.02 mm in diameter and 18.0 cm long.  What force do I need to exert on it to hold it vertically at rest with the tip submerged in acetone (791 kgm</a:t>
            </a:r>
            <a:r>
              <a:rPr lang="en-US" baseline="30000" dirty="0"/>
              <a:t>-3</a:t>
            </a:r>
            <a:r>
              <a:rPr lang="en-US" dirty="0"/>
              <a:t>) to a depth of 11.0 cm?  (7.33x10</a:t>
            </a:r>
            <a:r>
              <a:rPr lang="en-US" baseline="30000" dirty="0"/>
              <a:t>-2</a:t>
            </a:r>
            <a:r>
              <a:rPr lang="en-US" dirty="0"/>
              <a:t> N) </a:t>
            </a:r>
          </a:p>
          <a:p>
            <a:endParaRPr lang="en-US" sz="2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384995"/>
          </a:xfrm>
          <a:prstGeom prst="rect">
            <a:avLst/>
          </a:prstGeom>
          <a:noFill/>
        </p:spPr>
        <p:txBody>
          <a:bodyPr wrap="square" rtlCol="0">
            <a:spAutoFit/>
          </a:bodyPr>
          <a:lstStyle/>
          <a:p>
            <a:r>
              <a:rPr lang="en-US" sz="2400" dirty="0"/>
              <a:t>53. </a:t>
            </a:r>
            <a:r>
              <a:rPr lang="en-US" dirty="0"/>
              <a:t>A rectangular piece of wood that measures 13.0 cm x 15.2 cm x 3.78 cm floats face down in a fluid with a density of 893 kgm</a:t>
            </a:r>
            <a:r>
              <a:rPr lang="en-US" baseline="30000" dirty="0"/>
              <a:t>-3</a:t>
            </a:r>
            <a:r>
              <a:rPr lang="en-US" dirty="0"/>
              <a:t> with 2.93 cm of the 3.78 cm dimension submerged.  What is the density of the wood? (692 kgm</a:t>
            </a:r>
            <a:r>
              <a:rPr lang="en-US" baseline="30000" dirty="0"/>
              <a:t>-3</a:t>
            </a:r>
            <a:r>
              <a:rPr lang="en-US" dirty="0"/>
              <a:t>)</a:t>
            </a:r>
          </a:p>
          <a:p>
            <a:r>
              <a:rPr lang="en-US" sz="2400" dirty="0"/>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107996"/>
          </a:xfrm>
          <a:prstGeom prst="rect">
            <a:avLst/>
          </a:prstGeom>
          <a:noFill/>
        </p:spPr>
        <p:txBody>
          <a:bodyPr wrap="square" rtlCol="0">
            <a:spAutoFit/>
          </a:bodyPr>
          <a:lstStyle/>
          <a:p>
            <a:r>
              <a:rPr lang="en-US" sz="2400" dirty="0"/>
              <a:t>54. </a:t>
            </a:r>
            <a:r>
              <a:rPr lang="en-US" dirty="0"/>
              <a:t>A 5.34 kg piece of rock can be supported by a force of 40.4 N when submerged in water with a density of 1008 kgm</a:t>
            </a:r>
            <a:r>
              <a:rPr lang="en-US" baseline="30000" dirty="0"/>
              <a:t>-3</a:t>
            </a:r>
            <a:r>
              <a:rPr lang="en-US" dirty="0"/>
              <a:t>.  What is the density of the rock? (4406 kgm</a:t>
            </a:r>
            <a:r>
              <a:rPr lang="en-US" baseline="30000" dirty="0"/>
              <a:t>-3</a:t>
            </a:r>
            <a:r>
              <a:rPr lang="en-US" dirty="0"/>
              <a:t>)</a:t>
            </a:r>
          </a:p>
          <a:p>
            <a:endParaRPr lang="en-US" sz="2400" dirty="0"/>
          </a:p>
        </p:txBody>
      </p:sp>
    </p:spTree>
    <p:extLst>
      <p:ext uri="{BB962C8B-B14F-4D97-AF65-F5344CB8AC3E}">
        <p14:creationId xmlns:p14="http://schemas.microsoft.com/office/powerpoint/2010/main" val="17641517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107996"/>
          </a:xfrm>
          <a:prstGeom prst="rect">
            <a:avLst/>
          </a:prstGeom>
          <a:noFill/>
        </p:spPr>
        <p:txBody>
          <a:bodyPr wrap="square" rtlCol="0">
            <a:spAutoFit/>
          </a:bodyPr>
          <a:lstStyle/>
          <a:p>
            <a:r>
              <a:rPr lang="en-US" sz="2400" dirty="0"/>
              <a:t>55. </a:t>
            </a:r>
            <a:r>
              <a:rPr lang="en-US" dirty="0"/>
              <a:t>A 1.28 kg piece of Styrofoam float material can be held under water (</a:t>
            </a:r>
            <a:r>
              <a:rPr lang="en-US" dirty="0" err="1"/>
              <a:t>ρ</a:t>
            </a:r>
            <a:r>
              <a:rPr lang="en-US" dirty="0"/>
              <a:t> = 1000. kgm</a:t>
            </a:r>
            <a:r>
              <a:rPr lang="en-US" baseline="30000" dirty="0"/>
              <a:t>-3</a:t>
            </a:r>
            <a:r>
              <a:rPr lang="en-US" dirty="0"/>
              <a:t>) with a downward force of 328.7 N.  What is the density of the Styrofoam? (36.8 kgm</a:t>
            </a:r>
            <a:r>
              <a:rPr lang="en-US" baseline="30000" dirty="0"/>
              <a:t>-3</a:t>
            </a:r>
            <a:r>
              <a:rPr lang="en-US" dirty="0"/>
              <a:t>)</a:t>
            </a:r>
          </a:p>
          <a:p>
            <a:r>
              <a:rPr lang="en-US" sz="2400" dirty="0"/>
              <a:t> </a:t>
            </a:r>
          </a:p>
        </p:txBody>
      </p:sp>
    </p:spTree>
    <p:extLst>
      <p:ext uri="{BB962C8B-B14F-4D97-AF65-F5344CB8AC3E}">
        <p14:creationId xmlns:p14="http://schemas.microsoft.com/office/powerpoint/2010/main" val="8911543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461665"/>
          </a:xfrm>
          <a:prstGeom prst="rect">
            <a:avLst/>
          </a:prstGeom>
          <a:noFill/>
        </p:spPr>
        <p:txBody>
          <a:bodyPr wrap="square" rtlCol="0">
            <a:spAutoFit/>
          </a:bodyPr>
          <a:lstStyle/>
          <a:p>
            <a:r>
              <a:rPr lang="en-US" sz="2400" dirty="0"/>
              <a:t>done. </a:t>
            </a:r>
          </a:p>
        </p:txBody>
      </p:sp>
    </p:spTree>
    <p:extLst>
      <p:ext uri="{BB962C8B-B14F-4D97-AF65-F5344CB8AC3E}">
        <p14:creationId xmlns:p14="http://schemas.microsoft.com/office/powerpoint/2010/main" val="922107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6. Convert 835 Torr to psi (16.2 psi)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7. </a:t>
            </a:r>
            <a:r>
              <a:rPr lang="es-ES" sz="2400" dirty="0" err="1"/>
              <a:t>Convert</a:t>
            </a:r>
            <a:r>
              <a:rPr lang="es-ES" sz="2400" dirty="0"/>
              <a:t> 35 psi to Pa. (2.4E5 Pa)</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8. </a:t>
            </a:r>
            <a:r>
              <a:rPr lang="es-ES" sz="2400" dirty="0" err="1"/>
              <a:t>Convert</a:t>
            </a:r>
            <a:r>
              <a:rPr lang="es-ES" sz="2400" dirty="0"/>
              <a:t> 16.7 kPa to Pa. (1.67E4 Pa)</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6700"/>
            <a:ext cx="8686800" cy="1200329"/>
          </a:xfrm>
          <a:prstGeom prst="rect">
            <a:avLst/>
          </a:prstGeom>
          <a:noFill/>
        </p:spPr>
        <p:txBody>
          <a:bodyPr wrap="square" rtlCol="0">
            <a:spAutoFit/>
          </a:bodyPr>
          <a:lstStyle/>
          <a:p>
            <a:r>
              <a:rPr lang="es-ES" sz="2400" b="1" dirty="0"/>
              <a:t>1.00 atm = 1.013x10</a:t>
            </a:r>
            <a:r>
              <a:rPr lang="es-ES" sz="2400" b="1" baseline="30000" dirty="0"/>
              <a:t>5</a:t>
            </a:r>
            <a:r>
              <a:rPr lang="es-ES" sz="2400" b="1" dirty="0"/>
              <a:t> Pa = 101.3 kPa = 760. Torr = 14.7 psi</a:t>
            </a:r>
            <a:endParaRPr lang="en-US" sz="2400" dirty="0"/>
          </a:p>
          <a:p>
            <a:endParaRPr lang="en-US" sz="2400" dirty="0"/>
          </a:p>
          <a:p>
            <a:r>
              <a:rPr lang="en-US" sz="2400" dirty="0"/>
              <a:t>9. Convert 2350 Pa to psi (0.341 psi)</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2163</Words>
  <Application>Microsoft Macintosh PowerPoint</Application>
  <PresentationFormat>On-screen Show (16:10)</PresentationFormat>
  <Paragraphs>114</Paragraphs>
  <Slides>56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56</vt:i4>
      </vt:variant>
    </vt:vector>
  </HeadingPairs>
  <TitlesOfParts>
    <vt:vector size="59"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Murray</dc:creator>
  <cp:lastModifiedBy>Microsoft Office User</cp:lastModifiedBy>
  <cp:revision>6</cp:revision>
  <dcterms:created xsi:type="dcterms:W3CDTF">2020-03-16T17:18:51Z</dcterms:created>
  <dcterms:modified xsi:type="dcterms:W3CDTF">2020-03-16T22:29:02Z</dcterms:modified>
</cp:coreProperties>
</file>