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69" r:id="rId2"/>
    <p:sldId id="323" r:id="rId3"/>
    <p:sldId id="357" r:id="rId4"/>
    <p:sldId id="358" r:id="rId5"/>
    <p:sldId id="359" r:id="rId6"/>
    <p:sldId id="351" r:id="rId7"/>
    <p:sldId id="352" r:id="rId8"/>
    <p:sldId id="353" r:id="rId9"/>
    <p:sldId id="354" r:id="rId10"/>
    <p:sldId id="371" r:id="rId11"/>
    <p:sldId id="370" r:id="rId12"/>
    <p:sldId id="372" r:id="rId13"/>
    <p:sldId id="355" r:id="rId14"/>
    <p:sldId id="373" r:id="rId15"/>
    <p:sldId id="356" r:id="rId16"/>
    <p:sldId id="374" r:id="rId17"/>
    <p:sldId id="360" r:id="rId18"/>
    <p:sldId id="361" r:id="rId19"/>
    <p:sldId id="362" r:id="rId20"/>
    <p:sldId id="363" r:id="rId21"/>
    <p:sldId id="364" r:id="rId22"/>
    <p:sldId id="375" r:id="rId23"/>
    <p:sldId id="365" r:id="rId24"/>
    <p:sldId id="368" r:id="rId25"/>
    <p:sldId id="366" r:id="rId26"/>
    <p:sldId id="376" r:id="rId27"/>
    <p:sldId id="367" r:id="rId28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6"/>
    <p:restoredTop sz="94643"/>
  </p:normalViewPr>
  <p:slideViewPr>
    <p:cSldViewPr>
      <p:cViewPr varScale="1">
        <p:scale>
          <a:sx n="144" d="100"/>
          <a:sy n="144" d="100"/>
        </p:scale>
        <p:origin x="520" y="17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C2E813-E322-F448-ACF2-90C6041EAA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19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2B6459-0C13-FA4D-B8BA-E106A18B8B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94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0FD49D-0866-F64A-850D-C93B1B23A8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72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5AC57-F457-E44B-9233-CE361D9DAC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48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751BE-E858-3E4D-84FC-8826CF1139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188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BCC816-B632-4F40-A8D4-476BDC4323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2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3D77C-E77B-AB40-BF14-82FEFAB2C8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460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46F2B5-D919-E647-B989-E2788A78BC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514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B3BDD-D05F-634B-BC5B-FF81D4EBC9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61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862E8B-694C-FD4E-A909-70E33058AE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494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35AB7B-38CF-9D43-8EDC-34299683DD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574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65D2DA-3278-0D4D-AAA3-9FA301EFA7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!OLE_LINK1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0" y="2324100"/>
            <a:ext cx="3124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/>
              <a:t>Formative Assessment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0" y="0"/>
            <a:ext cx="533400" cy="533400"/>
          </a:xfrm>
          <a:prstGeom prst="rect">
            <a:avLst/>
          </a:prstGeom>
          <a:solidFill>
            <a:srgbClr val="00B050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0" y="5181600"/>
            <a:ext cx="533400" cy="533400"/>
          </a:xfrm>
          <a:prstGeom prst="rect">
            <a:avLst/>
          </a:prstGeom>
          <a:solidFill>
            <a:srgbClr val="00B050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610600" y="0"/>
            <a:ext cx="533400" cy="533400"/>
          </a:xfrm>
          <a:prstGeom prst="rect">
            <a:avLst/>
          </a:prstGeom>
          <a:solidFill>
            <a:srgbClr val="00B050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610600" y="5181600"/>
            <a:ext cx="533400" cy="533400"/>
          </a:xfrm>
          <a:prstGeom prst="rect">
            <a:avLst/>
          </a:prstGeom>
          <a:solidFill>
            <a:srgbClr val="00B050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0"/>
            <a:r>
              <a:rPr lang="en-US" dirty="0"/>
              <a:t>UC2 What is 34,500 Pa absolute in </a:t>
            </a:r>
            <a:r>
              <a:rPr lang="en-US" dirty="0" err="1"/>
              <a:t>atm</a:t>
            </a:r>
            <a:r>
              <a:rPr lang="en-US" dirty="0"/>
              <a:t> gauge? (-0.659 </a:t>
            </a:r>
            <a:r>
              <a:rPr lang="en-US" dirty="0" err="1"/>
              <a:t>atm</a:t>
            </a:r>
            <a:r>
              <a:rPr lang="en-US" dirty="0"/>
              <a:t>)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0"/>
            <a:r>
              <a:rPr lang="en-US" dirty="0"/>
              <a:t>6. A sphere that contained 45.0 kg of air would have what radius? (ρ = 1.29 kgm</a:t>
            </a:r>
            <a:r>
              <a:rPr lang="en-US" baseline="30000" dirty="0"/>
              <a:t>-3</a:t>
            </a:r>
            <a:r>
              <a:rPr lang="en-US" dirty="0"/>
              <a:t>) (2.03 m)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0"/>
            <a:r>
              <a:rPr lang="en-US" dirty="0"/>
              <a:t>8. What is the mass of mercury (</a:t>
            </a:r>
            <a:r>
              <a:rPr lang="en-US" dirty="0" err="1"/>
              <a:t>ρ</a:t>
            </a:r>
            <a:r>
              <a:rPr lang="en-US" dirty="0"/>
              <a:t> = 13.6x10</a:t>
            </a:r>
            <a:r>
              <a:rPr lang="en-US" baseline="30000" dirty="0"/>
              <a:t>3</a:t>
            </a:r>
            <a:r>
              <a:rPr lang="en-US" dirty="0"/>
              <a:t> kgm</a:t>
            </a:r>
            <a:r>
              <a:rPr lang="en-US" baseline="30000" dirty="0"/>
              <a:t>-3</a:t>
            </a:r>
            <a:r>
              <a:rPr lang="en-US" dirty="0"/>
              <a:t>) in a (cylindrical) cup that is 9.00 cm tall, and 11.0 cm in diameter?  (11.6 kg)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10. A hydraulic jack lifts 620. kg of mass with an input force of 24.0 N.  What is the diameter of the input cylinder if the output cylinder has a diameter of 12.6 cm? (0.791 cm)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12. A brake cylinder exerts 342 N of force with an input force of 55.2 N.  What is the diameter of the brake cylinder if the master cylinder has a diameter of 1.21 cm? (3.01 cm)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17. At what depth below the ocean (ρ = 1025 kgm</a:t>
            </a:r>
            <a:r>
              <a:rPr lang="en-US" baseline="30000" dirty="0"/>
              <a:t>-3</a:t>
            </a:r>
            <a:r>
              <a:rPr lang="en-US" dirty="0"/>
              <a:t>) is the absolute pressure 100. psi?  (Assume the pressure above the surface is 1 </a:t>
            </a:r>
            <a:r>
              <a:rPr lang="en-US" dirty="0" err="1"/>
              <a:t>atm</a:t>
            </a:r>
            <a:r>
              <a:rPr lang="en-US" dirty="0"/>
              <a:t>) (58.5 m)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19. There is a gauge pressure of 812 </a:t>
            </a:r>
            <a:r>
              <a:rPr lang="en-US" dirty="0" err="1"/>
              <a:t>Torr</a:t>
            </a:r>
            <a:r>
              <a:rPr lang="en-US" dirty="0"/>
              <a:t> at a depth of 14.2 </a:t>
            </a:r>
            <a:r>
              <a:rPr lang="en-US" dirty="0" err="1"/>
              <a:t>m</a:t>
            </a:r>
            <a:r>
              <a:rPr lang="en-US" dirty="0"/>
              <a:t> in a fluid.  What is the density of the fluid?  Assume there is 1 </a:t>
            </a:r>
            <a:r>
              <a:rPr lang="en-US" dirty="0" err="1"/>
              <a:t>atm</a:t>
            </a:r>
            <a:r>
              <a:rPr lang="en-US" dirty="0"/>
              <a:t> above the fluid. (777 kgm</a:t>
            </a:r>
            <a:r>
              <a:rPr lang="en-US" baseline="30000" dirty="0"/>
              <a:t>-3</a:t>
            </a:r>
            <a:r>
              <a:rPr lang="en-US" dirty="0"/>
              <a:t>)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20. At what depth in the dead sea (ρ = 1240 kgm</a:t>
            </a:r>
            <a:r>
              <a:rPr lang="en-US" baseline="30000" dirty="0"/>
              <a:t>-3</a:t>
            </a:r>
            <a:r>
              <a:rPr lang="en-US" dirty="0"/>
              <a:t>) does the water exert a force of  23,500 N on a 9.20 cm diameter porthole?  Assume there is 1 </a:t>
            </a:r>
            <a:r>
              <a:rPr lang="en-US" dirty="0" err="1"/>
              <a:t>atm</a:t>
            </a:r>
            <a:r>
              <a:rPr lang="en-US" dirty="0"/>
              <a:t> above the water. (282 m)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21. A tank contains Liquid nitrogen (ρ = 808 kgm</a:t>
            </a:r>
            <a:r>
              <a:rPr lang="en-US" baseline="30000" dirty="0"/>
              <a:t>-3</a:t>
            </a:r>
            <a:r>
              <a:rPr lang="en-US" dirty="0"/>
              <a:t>).  At a depth of 13.5 m there is an absolute pressure of 313.7 kPa.  What is the pressure at the top of the liquid in psi? (30.0 psi)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25. What downward force would you need to exert to keep a 14.0 cm radius sphere with a density of 253 kgm</a:t>
            </a:r>
            <a:r>
              <a:rPr lang="en-US" baseline="30000" dirty="0"/>
              <a:t>-3</a:t>
            </a:r>
            <a:r>
              <a:rPr lang="en-US" dirty="0"/>
              <a:t> submerged in a fluid with a density of 965 kgm</a:t>
            </a:r>
            <a:r>
              <a:rPr lang="en-US" baseline="30000" dirty="0"/>
              <a:t>-3</a:t>
            </a:r>
            <a:r>
              <a:rPr lang="en-US" dirty="0"/>
              <a:t>? (80.3 N)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1a. Convert 1340. </a:t>
            </a:r>
            <a:r>
              <a:rPr lang="en-US" dirty="0" err="1"/>
              <a:t>Torr</a:t>
            </a:r>
            <a:r>
              <a:rPr lang="en-US" dirty="0"/>
              <a:t> absolute to gauge pressure psi. </a:t>
            </a:r>
            <a:r>
              <a:rPr lang="en-US" sz="1800" dirty="0"/>
              <a:t>(11.2 psi gauge )</a:t>
            </a:r>
            <a:endParaRPr lang="en-US" dirty="0"/>
          </a:p>
          <a:p>
            <a:r>
              <a:rPr lang="es-ES" b="1" dirty="0"/>
              <a:t>1.00 atm = 1.013x10</a:t>
            </a:r>
            <a:r>
              <a:rPr lang="es-ES" b="1" baseline="30000" dirty="0"/>
              <a:t>5</a:t>
            </a:r>
            <a:r>
              <a:rPr lang="es-ES" b="1" dirty="0"/>
              <a:t> Pa = 101.3 kPa = 760. Torr = 14.7 psi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0"/>
            <a:r>
              <a:rPr lang="en-US" dirty="0"/>
              <a:t>26. What upward force would you need to exert on a 52.1 kg piece of basalt (2920 kgm</a:t>
            </a:r>
            <a:r>
              <a:rPr lang="en-US" baseline="30000" dirty="0"/>
              <a:t>-3</a:t>
            </a:r>
            <a:r>
              <a:rPr lang="en-US" dirty="0"/>
              <a:t>) submerged in the dead sea where the water has a density of 1240 kgm</a:t>
            </a:r>
            <a:r>
              <a:rPr lang="en-US" baseline="30000" dirty="0"/>
              <a:t>-3</a:t>
            </a:r>
            <a:r>
              <a:rPr lang="en-US" dirty="0"/>
              <a:t> to keep it from sinking? (294 N)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27. A 13.25 gram hydrometer is a 1.12 cm diameter tube weighted on one end so it floats upright in a liquid.  If it is 25.0 cm long, but floats with 7.80 cm exposed to air, what is the density of the liquid? (782 kgm</a:t>
            </a:r>
            <a:r>
              <a:rPr lang="en-US" baseline="30000" dirty="0"/>
              <a:t>-3</a:t>
            </a:r>
            <a:r>
              <a:rPr lang="en-US" dirty="0"/>
              <a:t>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0"/>
            <a:r>
              <a:rPr lang="en-US"/>
              <a:t>28. A </a:t>
            </a:r>
            <a:r>
              <a:rPr lang="en-US" dirty="0"/>
              <a:t>hot air balloon is 8.74 </a:t>
            </a:r>
            <a:r>
              <a:rPr lang="en-US" dirty="0" err="1"/>
              <a:t>m</a:t>
            </a:r>
            <a:r>
              <a:rPr lang="en-US" dirty="0"/>
              <a:t> in radius (assume it is spherical) and contains hot air with a mean density of 0.9486 kgm</a:t>
            </a:r>
            <a:r>
              <a:rPr lang="en-US" baseline="30000" dirty="0"/>
              <a:t>-3</a:t>
            </a:r>
            <a:r>
              <a:rPr lang="en-US" dirty="0"/>
              <a:t>.  Calculate the lifting capacity of the hot air if it is surrounded by air with a density of 1.34 kgm</a:t>
            </a:r>
            <a:r>
              <a:rPr lang="en-US" baseline="30000" dirty="0"/>
              <a:t>-3</a:t>
            </a:r>
            <a:r>
              <a:rPr lang="en-US" dirty="0"/>
              <a:t>.   (10,740 N)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29. A glass (2580 kgm</a:t>
            </a:r>
            <a:r>
              <a:rPr lang="en-US" baseline="30000" dirty="0"/>
              <a:t>-3</a:t>
            </a:r>
            <a:r>
              <a:rPr lang="en-US" dirty="0"/>
              <a:t>) cylindrical stirring rod is 5.02 mm in diameter and 18.0 cm long.  What force do I need to exert on it to hold it vertically at rest with the tip submerged in acetone (791 kgm</a:t>
            </a:r>
            <a:r>
              <a:rPr lang="en-US" baseline="30000" dirty="0"/>
              <a:t>-3</a:t>
            </a:r>
            <a:r>
              <a:rPr lang="en-US" dirty="0"/>
              <a:t>) to a depth of 11.0 cm?  (7.33x10</a:t>
            </a:r>
            <a:r>
              <a:rPr lang="en-US" baseline="30000" dirty="0"/>
              <a:t>-2</a:t>
            </a:r>
            <a:r>
              <a:rPr lang="en-US" dirty="0"/>
              <a:t> N)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0"/>
            <a:r>
              <a:rPr lang="en-US" dirty="0"/>
              <a:t>30. A rectangular piece of wood that measures 13.0 cm </a:t>
            </a:r>
            <a:r>
              <a:rPr lang="en-US" dirty="0" err="1"/>
              <a:t>x</a:t>
            </a:r>
            <a:r>
              <a:rPr lang="en-US" dirty="0"/>
              <a:t> 15.2 cm </a:t>
            </a:r>
            <a:r>
              <a:rPr lang="en-US" dirty="0" err="1"/>
              <a:t>x</a:t>
            </a:r>
            <a:r>
              <a:rPr lang="en-US" dirty="0"/>
              <a:t> 3.78 cm floats face down in a fluid with a density of 893 kgm</a:t>
            </a:r>
            <a:r>
              <a:rPr lang="en-US" baseline="30000" dirty="0"/>
              <a:t>-3</a:t>
            </a:r>
            <a:r>
              <a:rPr lang="en-US" dirty="0"/>
              <a:t> with 2.93 cm of the 3.78 cm dimension submerged.  What is the density of the wood? </a:t>
            </a:r>
            <a:r>
              <a:rPr lang="en-US"/>
              <a:t>(692 kgm</a:t>
            </a:r>
            <a:r>
              <a:rPr lang="en-US" baseline="30000"/>
              <a:t>-3</a:t>
            </a:r>
            <a:r>
              <a:rPr lang="en-US"/>
              <a:t>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31. A 5.34 kg piece of rock can be supported by a force of 40.4 N when submerged in water with a density of 1008 kgm</a:t>
            </a:r>
            <a:r>
              <a:rPr lang="en-US" baseline="30000" dirty="0"/>
              <a:t>-3</a:t>
            </a:r>
            <a:r>
              <a:rPr lang="en-US" dirty="0"/>
              <a:t>.  What is the density of the rock? (4406 kgm</a:t>
            </a:r>
            <a:r>
              <a:rPr lang="en-US" baseline="30000" dirty="0"/>
              <a:t>-3</a:t>
            </a:r>
            <a:r>
              <a:rPr lang="en-US" dirty="0"/>
              <a:t>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32.  A 1.28 kg piece of Styrofoam float material can be held under water (</a:t>
            </a:r>
            <a:r>
              <a:rPr lang="el-GR" dirty="0"/>
              <a:t>ρ = 1000. </a:t>
            </a:r>
            <a:r>
              <a:rPr lang="en-US" dirty="0"/>
              <a:t>kgm</a:t>
            </a:r>
            <a:r>
              <a:rPr lang="en-US" baseline="30000" dirty="0"/>
              <a:t>-3</a:t>
            </a:r>
            <a:r>
              <a:rPr lang="en-US" dirty="0"/>
              <a:t>) with a downward force of 328.7 N.  What is the density of the Styrofoam? (36.8 kgm</a:t>
            </a:r>
            <a:r>
              <a:rPr lang="en-US" baseline="30000" dirty="0"/>
              <a:t>-3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664770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890" name="Object 2"/>
          <p:cNvGraphicFramePr>
            <a:graphicFrameLocks noChangeAspect="1"/>
          </p:cNvGraphicFramePr>
          <p:nvPr/>
        </p:nvGraphicFramePr>
        <p:xfrm>
          <a:off x="1828800" y="2540000"/>
          <a:ext cx="54864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1" name="Document" r:id="rId3" imgW="5486400" imgH="635000" progId="Word.Document.12">
                  <p:link updateAutomatic="1"/>
                </p:oleObj>
              </mc:Choice>
              <mc:Fallback>
                <p:oleObj name="Document" r:id="rId3" imgW="5486400" imgH="635000" progId="Word.Document.12">
                  <p:link updateAutomatic="1"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540000"/>
                        <a:ext cx="5486400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1b. Convert 87.3 </a:t>
            </a:r>
            <a:r>
              <a:rPr lang="en-US" dirty="0" err="1"/>
              <a:t>kpa</a:t>
            </a:r>
            <a:r>
              <a:rPr lang="en-US" dirty="0"/>
              <a:t> gauge to </a:t>
            </a:r>
            <a:r>
              <a:rPr lang="en-US" dirty="0" err="1"/>
              <a:t>Torr</a:t>
            </a:r>
            <a:r>
              <a:rPr lang="en-US" dirty="0"/>
              <a:t> absolute (1415 </a:t>
            </a:r>
            <a:r>
              <a:rPr lang="en-US" dirty="0" err="1"/>
              <a:t>Torr</a:t>
            </a:r>
            <a:r>
              <a:rPr lang="en-US" dirty="0"/>
              <a:t> absolute)</a:t>
            </a:r>
          </a:p>
          <a:p>
            <a:r>
              <a:rPr lang="es-ES" b="1" dirty="0"/>
              <a:t>1.00 atm = 1.013x10</a:t>
            </a:r>
            <a:r>
              <a:rPr lang="es-ES" b="1" baseline="30000" dirty="0"/>
              <a:t>5</a:t>
            </a:r>
            <a:r>
              <a:rPr lang="es-ES" b="1" dirty="0"/>
              <a:t> Pa = 101.3 kPa = 760. Torr = 14.7 psi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2. A cannon ball has a density of 7820 kgm</a:t>
            </a:r>
            <a:r>
              <a:rPr lang="en-US" baseline="30000" dirty="0"/>
              <a:t>-3</a:t>
            </a:r>
            <a:r>
              <a:rPr lang="en-US" dirty="0"/>
              <a:t> and a mass of 23.2 kg.  What is its radius if it is perfectly spherical? </a:t>
            </a:r>
          </a:p>
          <a:p>
            <a:r>
              <a:rPr lang="en-US" dirty="0"/>
              <a:t>(8.91 cm)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3. A hydraulic jack has an input piston diameter of 0.850 cm, and an output piston diameter of 4.50 cm.  What force must you exert on the input piston to lift a 1210 kg car?  (424 N 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4. At what depth in mercury (ρ = 13.6x10</a:t>
            </a:r>
            <a:r>
              <a:rPr lang="en-US" baseline="30000" dirty="0"/>
              <a:t>3</a:t>
            </a:r>
            <a:r>
              <a:rPr lang="en-US" dirty="0"/>
              <a:t> kg m</a:t>
            </a:r>
            <a:r>
              <a:rPr lang="en-US" baseline="30000" dirty="0"/>
              <a:t>-3</a:t>
            </a:r>
            <a:r>
              <a:rPr lang="en-US" dirty="0"/>
              <a:t>) is the absolute pressure 482 kPa?  (Assume the pressure above the mercury is 1 </a:t>
            </a:r>
            <a:r>
              <a:rPr lang="en-US" dirty="0" err="1"/>
              <a:t>atm</a:t>
            </a:r>
            <a:r>
              <a:rPr lang="en-US" dirty="0"/>
              <a:t>) (2.85 m 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5. A cylinder has a radius of 0.920 cm and is 25.0 cm long.  How far will it sink into a mixture with a density of 865 kg m</a:t>
            </a:r>
            <a:r>
              <a:rPr lang="en-US" baseline="30000" dirty="0"/>
              <a:t>-3</a:t>
            </a:r>
            <a:r>
              <a:rPr lang="en-US" dirty="0"/>
              <a:t> if it has a mass of 37.5 grams assuming it is weighted so it floats vertically?  </a:t>
            </a:r>
            <a:r>
              <a:rPr lang="en-US" sz="1800" dirty="0"/>
              <a:t>(16.3 cm 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Practice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0"/>
            <a:r>
              <a:rPr lang="en-US" dirty="0"/>
              <a:t> UC1 What is 12.0 </a:t>
            </a:r>
            <a:r>
              <a:rPr lang="en-US" dirty="0" err="1"/>
              <a:t>psi</a:t>
            </a:r>
            <a:r>
              <a:rPr lang="en-US" dirty="0"/>
              <a:t> gauge in Pa absolute?  (1.84E5 Pa)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2664</TotalTime>
  <Words>906</Words>
  <Application>Microsoft Macintosh PowerPoint</Application>
  <PresentationFormat>On-screen Show (16:10)</PresentationFormat>
  <Paragraphs>29</Paragraphs>
  <Slides>27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ＭＳ Ｐゴシック</vt:lpstr>
      <vt:lpstr>Times New Roman</vt:lpstr>
      <vt:lpstr>Default Design</vt:lpstr>
      <vt:lpstr>!OLE_LINK1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Tualatin High School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Microsoft Office User</cp:lastModifiedBy>
  <cp:revision>200</cp:revision>
  <dcterms:created xsi:type="dcterms:W3CDTF">2016-09-28T20:21:06Z</dcterms:created>
  <dcterms:modified xsi:type="dcterms:W3CDTF">2019-05-18T18:55:47Z</dcterms:modified>
</cp:coreProperties>
</file>