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23" r:id="rId2"/>
    <p:sldId id="353" r:id="rId3"/>
    <p:sldId id="354" r:id="rId4"/>
    <p:sldId id="355" r:id="rId5"/>
    <p:sldId id="395" r:id="rId6"/>
    <p:sldId id="352" r:id="rId7"/>
    <p:sldId id="356" r:id="rId8"/>
    <p:sldId id="357" r:id="rId9"/>
    <p:sldId id="358" r:id="rId10"/>
    <p:sldId id="359" r:id="rId11"/>
    <p:sldId id="396" r:id="rId12"/>
    <p:sldId id="360" r:id="rId13"/>
    <p:sldId id="361" r:id="rId14"/>
    <p:sldId id="362" r:id="rId15"/>
    <p:sldId id="363" r:id="rId16"/>
    <p:sldId id="364" r:id="rId17"/>
    <p:sldId id="397" r:id="rId18"/>
    <p:sldId id="365" r:id="rId19"/>
    <p:sldId id="366" r:id="rId20"/>
    <p:sldId id="367" r:id="rId21"/>
    <p:sldId id="368" r:id="rId22"/>
    <p:sldId id="369" r:id="rId23"/>
    <p:sldId id="370" r:id="rId24"/>
    <p:sldId id="371" r:id="rId25"/>
    <p:sldId id="372" r:id="rId26"/>
    <p:sldId id="373" r:id="rId27"/>
    <p:sldId id="374" r:id="rId28"/>
    <p:sldId id="375" r:id="rId29"/>
    <p:sldId id="376" r:id="rId30"/>
    <p:sldId id="377" r:id="rId31"/>
    <p:sldId id="378" r:id="rId32"/>
    <p:sldId id="398" r:id="rId33"/>
    <p:sldId id="379" r:id="rId34"/>
    <p:sldId id="380" r:id="rId35"/>
    <p:sldId id="381" r:id="rId36"/>
    <p:sldId id="382" r:id="rId37"/>
    <p:sldId id="383" r:id="rId38"/>
    <p:sldId id="384" r:id="rId39"/>
    <p:sldId id="385" r:id="rId40"/>
    <p:sldId id="386" r:id="rId41"/>
    <p:sldId id="387" r:id="rId42"/>
    <p:sldId id="388" r:id="rId43"/>
    <p:sldId id="389" r:id="rId44"/>
    <p:sldId id="390" r:id="rId45"/>
    <p:sldId id="391" r:id="rId46"/>
    <p:sldId id="392" r:id="rId47"/>
    <p:sldId id="393" r:id="rId48"/>
    <p:sldId id="394" r:id="rId49"/>
  </p:sldIdLst>
  <p:sldSz cx="9144000" cy="5715000" type="screen16x10"/>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66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6"/>
    <p:restoredTop sz="94643"/>
  </p:normalViewPr>
  <p:slideViewPr>
    <p:cSldViewPr>
      <p:cViewPr varScale="1">
        <p:scale>
          <a:sx n="144" d="100"/>
          <a:sy n="144" d="100"/>
        </p:scale>
        <p:origin x="520" y="17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8C2E813-E322-F448-ACF2-90C6041EAA99}" type="slidenum">
              <a:rPr lang="en-US"/>
              <a:pPr/>
              <a:t>‹#›</a:t>
            </a:fld>
            <a:endParaRPr lang="en-US"/>
          </a:p>
        </p:txBody>
      </p:sp>
    </p:spTree>
    <p:extLst>
      <p:ext uri="{BB962C8B-B14F-4D97-AF65-F5344CB8AC3E}">
        <p14:creationId xmlns:p14="http://schemas.microsoft.com/office/powerpoint/2010/main" val="486195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22B6459-0C13-FA4D-B8BA-E106A18B8B59}" type="slidenum">
              <a:rPr lang="en-US"/>
              <a:pPr/>
              <a:t>‹#›</a:t>
            </a:fld>
            <a:endParaRPr lang="en-US"/>
          </a:p>
        </p:txBody>
      </p:sp>
    </p:spTree>
    <p:extLst>
      <p:ext uri="{BB962C8B-B14F-4D97-AF65-F5344CB8AC3E}">
        <p14:creationId xmlns:p14="http://schemas.microsoft.com/office/powerpoint/2010/main" val="94794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08000"/>
            <a:ext cx="1943100" cy="4572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508000"/>
            <a:ext cx="567690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B0FD49D-0866-F64A-850D-C93B1B23A828}" type="slidenum">
              <a:rPr lang="en-US"/>
              <a:pPr/>
              <a:t>‹#›</a:t>
            </a:fld>
            <a:endParaRPr lang="en-US"/>
          </a:p>
        </p:txBody>
      </p:sp>
    </p:spTree>
    <p:extLst>
      <p:ext uri="{BB962C8B-B14F-4D97-AF65-F5344CB8AC3E}">
        <p14:creationId xmlns:p14="http://schemas.microsoft.com/office/powerpoint/2010/main" val="572723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8F5AC57-F457-E44B-9233-CE361D9DACEF}" type="slidenum">
              <a:rPr lang="en-US"/>
              <a:pPr/>
              <a:t>‹#›</a:t>
            </a:fld>
            <a:endParaRPr lang="en-US"/>
          </a:p>
        </p:txBody>
      </p:sp>
    </p:spTree>
    <p:extLst>
      <p:ext uri="{BB962C8B-B14F-4D97-AF65-F5344CB8AC3E}">
        <p14:creationId xmlns:p14="http://schemas.microsoft.com/office/powerpoint/2010/main" val="3977488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8D751BE-E858-3E4D-84FC-8826CF1139BE}" type="slidenum">
              <a:rPr lang="en-US"/>
              <a:pPr/>
              <a:t>‹#›</a:t>
            </a:fld>
            <a:endParaRPr lang="en-US"/>
          </a:p>
        </p:txBody>
      </p:sp>
    </p:spTree>
    <p:extLst>
      <p:ext uri="{BB962C8B-B14F-4D97-AF65-F5344CB8AC3E}">
        <p14:creationId xmlns:p14="http://schemas.microsoft.com/office/powerpoint/2010/main" val="3677188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CBCC816-B632-4F40-A8D4-476BDC43237E}" type="slidenum">
              <a:rPr lang="en-US"/>
              <a:pPr/>
              <a:t>‹#›</a:t>
            </a:fld>
            <a:endParaRPr lang="en-US"/>
          </a:p>
        </p:txBody>
      </p:sp>
    </p:spTree>
    <p:extLst>
      <p:ext uri="{BB962C8B-B14F-4D97-AF65-F5344CB8AC3E}">
        <p14:creationId xmlns:p14="http://schemas.microsoft.com/office/powerpoint/2010/main" val="5312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D1D3D77C-E77B-AB40-BF14-82FEFAB2C893}" type="slidenum">
              <a:rPr lang="en-US"/>
              <a:pPr/>
              <a:t>‹#›</a:t>
            </a:fld>
            <a:endParaRPr lang="en-US"/>
          </a:p>
        </p:txBody>
      </p:sp>
    </p:spTree>
    <p:extLst>
      <p:ext uri="{BB962C8B-B14F-4D97-AF65-F5344CB8AC3E}">
        <p14:creationId xmlns:p14="http://schemas.microsoft.com/office/powerpoint/2010/main" val="3234460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AD46F2B5-D919-E647-B989-E2788A78BC9E}" type="slidenum">
              <a:rPr lang="en-US"/>
              <a:pPr/>
              <a:t>‹#›</a:t>
            </a:fld>
            <a:endParaRPr lang="en-US"/>
          </a:p>
        </p:txBody>
      </p:sp>
    </p:spTree>
    <p:extLst>
      <p:ext uri="{BB962C8B-B14F-4D97-AF65-F5344CB8AC3E}">
        <p14:creationId xmlns:p14="http://schemas.microsoft.com/office/powerpoint/2010/main" val="2881514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1DEB3BDD-D05F-634B-BC5B-FF81D4EBC927}" type="slidenum">
              <a:rPr lang="en-US"/>
              <a:pPr/>
              <a:t>‹#›</a:t>
            </a:fld>
            <a:endParaRPr lang="en-US"/>
          </a:p>
        </p:txBody>
      </p:sp>
    </p:spTree>
    <p:extLst>
      <p:ext uri="{BB962C8B-B14F-4D97-AF65-F5344CB8AC3E}">
        <p14:creationId xmlns:p14="http://schemas.microsoft.com/office/powerpoint/2010/main" val="1728615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A862E8B-694C-FD4E-A909-70E33058AE2F}" type="slidenum">
              <a:rPr lang="en-US"/>
              <a:pPr/>
              <a:t>‹#›</a:t>
            </a:fld>
            <a:endParaRPr lang="en-US"/>
          </a:p>
        </p:txBody>
      </p:sp>
    </p:spTree>
    <p:extLst>
      <p:ext uri="{BB962C8B-B14F-4D97-AF65-F5344CB8AC3E}">
        <p14:creationId xmlns:p14="http://schemas.microsoft.com/office/powerpoint/2010/main" val="1511494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D35AB7B-38CF-9D43-8EDC-34299683DD25}" type="slidenum">
              <a:rPr lang="en-US"/>
              <a:pPr/>
              <a:t>‹#›</a:t>
            </a:fld>
            <a:endParaRPr lang="en-US"/>
          </a:p>
        </p:txBody>
      </p:sp>
    </p:spTree>
    <p:extLst>
      <p:ext uri="{BB962C8B-B14F-4D97-AF65-F5344CB8AC3E}">
        <p14:creationId xmlns:p14="http://schemas.microsoft.com/office/powerpoint/2010/main" val="2061574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08000"/>
            <a:ext cx="7772400" cy="95250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651000"/>
            <a:ext cx="7772400" cy="342900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265D2DA-3278-0D4D-AAA3-9FA301EFA77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56966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t>1b. Water flows at 1.20 m/s down a 3.20 cm diameter hose.  What time will it take to fill a cylindrical tank that is 6.10 m in diameter to a depth of 180. cm? (54,506 s - 15.1 hours)</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A9474-14ED-8A4B-84BC-2C740633E6F3}"/>
              </a:ext>
            </a:extLst>
          </p:cNvPr>
          <p:cNvSpPr txBox="1"/>
          <p:nvPr/>
        </p:nvSpPr>
        <p:spPr>
          <a:xfrm>
            <a:off x="304800" y="190500"/>
            <a:ext cx="8534400" cy="1200329"/>
          </a:xfrm>
          <a:prstGeom prst="rect">
            <a:avLst/>
          </a:prstGeom>
          <a:noFill/>
        </p:spPr>
        <p:txBody>
          <a:bodyPr wrap="square" rtlCol="0">
            <a:spAutoFit/>
          </a:bodyPr>
          <a:lstStyle/>
          <a:p>
            <a:r>
              <a:rPr lang="en-US" dirty="0"/>
              <a:t>5. A pipe bursts in a classroom that is 12.0 m x 35.0 m in floor area.  If it is a 5.08 cm diameter pipe, and the water is going 20.3 m/s, what depth will the water be in a hour if it does not leak? (35.3 cm)</a:t>
            </a:r>
          </a:p>
        </p:txBody>
      </p:sp>
    </p:spTree>
    <p:extLst>
      <p:ext uri="{BB962C8B-B14F-4D97-AF65-F5344CB8AC3E}">
        <p14:creationId xmlns:p14="http://schemas.microsoft.com/office/powerpoint/2010/main" val="3442970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63596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A9474-14ED-8A4B-84BC-2C740633E6F3}"/>
              </a:ext>
            </a:extLst>
          </p:cNvPr>
          <p:cNvSpPr txBox="1"/>
          <p:nvPr/>
        </p:nvSpPr>
        <p:spPr>
          <a:xfrm>
            <a:off x="304800" y="190500"/>
            <a:ext cx="8534400" cy="1569660"/>
          </a:xfrm>
          <a:prstGeom prst="rect">
            <a:avLst/>
          </a:prstGeom>
          <a:noFill/>
        </p:spPr>
        <p:txBody>
          <a:bodyPr wrap="square" rtlCol="0">
            <a:spAutoFit/>
          </a:bodyPr>
          <a:lstStyle/>
          <a:p>
            <a:r>
              <a:rPr lang="en-US" dirty="0"/>
              <a:t>6. A 0.75 inch pipe with water going 4.5 inches per second narrows to 0.50 inches inner diameter.  What is the velocity in the narrow part? (10. inches/sec)</a:t>
            </a:r>
          </a:p>
          <a:p>
            <a:endParaRPr lang="en-US" dirty="0"/>
          </a:p>
        </p:txBody>
      </p:sp>
    </p:spTree>
    <p:extLst>
      <p:ext uri="{BB962C8B-B14F-4D97-AF65-F5344CB8AC3E}">
        <p14:creationId xmlns:p14="http://schemas.microsoft.com/office/powerpoint/2010/main" val="2744522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A9474-14ED-8A4B-84BC-2C740633E6F3}"/>
              </a:ext>
            </a:extLst>
          </p:cNvPr>
          <p:cNvSpPr txBox="1"/>
          <p:nvPr/>
        </p:nvSpPr>
        <p:spPr>
          <a:xfrm>
            <a:off x="304800" y="190500"/>
            <a:ext cx="8534400" cy="1569660"/>
          </a:xfrm>
          <a:prstGeom prst="rect">
            <a:avLst/>
          </a:prstGeom>
          <a:noFill/>
        </p:spPr>
        <p:txBody>
          <a:bodyPr wrap="square" rtlCol="0">
            <a:spAutoFit/>
          </a:bodyPr>
          <a:lstStyle/>
          <a:p>
            <a:r>
              <a:rPr lang="en-US" dirty="0"/>
              <a:t> 7.Air flows at 0.450 m/s down a duct that is 24.0 cm x 62.0 cm.  If it widens to 35.0 x 62.0 cm, what is the air velocity there? (0.309 m/s)</a:t>
            </a:r>
          </a:p>
          <a:p>
            <a:endParaRPr lang="en-US" dirty="0"/>
          </a:p>
        </p:txBody>
      </p:sp>
    </p:spTree>
    <p:extLst>
      <p:ext uri="{BB962C8B-B14F-4D97-AF65-F5344CB8AC3E}">
        <p14:creationId xmlns:p14="http://schemas.microsoft.com/office/powerpoint/2010/main" val="3468436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A9474-14ED-8A4B-84BC-2C740633E6F3}"/>
              </a:ext>
            </a:extLst>
          </p:cNvPr>
          <p:cNvSpPr txBox="1"/>
          <p:nvPr/>
        </p:nvSpPr>
        <p:spPr>
          <a:xfrm>
            <a:off x="304800" y="190500"/>
            <a:ext cx="8534400" cy="1569660"/>
          </a:xfrm>
          <a:prstGeom prst="rect">
            <a:avLst/>
          </a:prstGeom>
          <a:noFill/>
        </p:spPr>
        <p:txBody>
          <a:bodyPr wrap="square" rtlCol="0">
            <a:spAutoFit/>
          </a:bodyPr>
          <a:lstStyle/>
          <a:p>
            <a:r>
              <a:rPr lang="en-US" dirty="0"/>
              <a:t>8. A circular 2.50 cm diameter pipe has a flow velocity of 56.0 cm/s.  What is the diameter of the pipe if the flow velocity slows to 13.0 cm/s? (5.19 cm)</a:t>
            </a:r>
          </a:p>
          <a:p>
            <a:endParaRPr lang="en-US" dirty="0"/>
          </a:p>
        </p:txBody>
      </p:sp>
    </p:spTree>
    <p:extLst>
      <p:ext uri="{BB962C8B-B14F-4D97-AF65-F5344CB8AC3E}">
        <p14:creationId xmlns:p14="http://schemas.microsoft.com/office/powerpoint/2010/main" val="3346505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A9474-14ED-8A4B-84BC-2C740633E6F3}"/>
              </a:ext>
            </a:extLst>
          </p:cNvPr>
          <p:cNvSpPr txBox="1"/>
          <p:nvPr/>
        </p:nvSpPr>
        <p:spPr>
          <a:xfrm>
            <a:off x="304800" y="190500"/>
            <a:ext cx="8534400" cy="1569660"/>
          </a:xfrm>
          <a:prstGeom prst="rect">
            <a:avLst/>
          </a:prstGeom>
          <a:noFill/>
        </p:spPr>
        <p:txBody>
          <a:bodyPr wrap="square" rtlCol="0">
            <a:spAutoFit/>
          </a:bodyPr>
          <a:lstStyle/>
          <a:p>
            <a:r>
              <a:rPr lang="en-US" dirty="0"/>
              <a:t>9. A fire hose sprays water at 34.0 m/s out of a nozzle that is 2.50 cm in diameter.  What is the diameter of the supply line if the velocity is 3.68 m/s (7.60 cm)</a:t>
            </a:r>
          </a:p>
          <a:p>
            <a:endParaRPr lang="en-US" dirty="0"/>
          </a:p>
        </p:txBody>
      </p:sp>
    </p:spTree>
    <p:extLst>
      <p:ext uri="{BB962C8B-B14F-4D97-AF65-F5344CB8AC3E}">
        <p14:creationId xmlns:p14="http://schemas.microsoft.com/office/powerpoint/2010/main" val="42314373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A9474-14ED-8A4B-84BC-2C740633E6F3}"/>
              </a:ext>
            </a:extLst>
          </p:cNvPr>
          <p:cNvSpPr txBox="1"/>
          <p:nvPr/>
        </p:nvSpPr>
        <p:spPr>
          <a:xfrm>
            <a:off x="304800" y="190500"/>
            <a:ext cx="8534400" cy="2308324"/>
          </a:xfrm>
          <a:prstGeom prst="rect">
            <a:avLst/>
          </a:prstGeom>
          <a:noFill/>
        </p:spPr>
        <p:txBody>
          <a:bodyPr wrap="square" rtlCol="0">
            <a:spAutoFit/>
          </a:bodyPr>
          <a:lstStyle/>
          <a:p>
            <a:r>
              <a:rPr lang="en-US" dirty="0"/>
              <a:t>10. A river with a strangely rectangular channel is 20.0 m wide.  At a spot where it is 6.30 m deep, the water moves at a stately 0.0850 m/s.  Later there is a rapids where the water moves at 3.20 m/s.  How deep is it there on the average?  (Assume the channel is more or less rectangular in cross section) (0.167 m)</a:t>
            </a:r>
          </a:p>
          <a:p>
            <a:endParaRPr lang="en-US" dirty="0"/>
          </a:p>
        </p:txBody>
      </p:sp>
    </p:spTree>
    <p:extLst>
      <p:ext uri="{BB962C8B-B14F-4D97-AF65-F5344CB8AC3E}">
        <p14:creationId xmlns:p14="http://schemas.microsoft.com/office/powerpoint/2010/main" val="2483251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4569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A9474-14ED-8A4B-84BC-2C740633E6F3}"/>
              </a:ext>
            </a:extLst>
          </p:cNvPr>
          <p:cNvSpPr txBox="1"/>
          <p:nvPr/>
        </p:nvSpPr>
        <p:spPr>
          <a:xfrm>
            <a:off x="304800" y="190500"/>
            <a:ext cx="8534400" cy="1938992"/>
          </a:xfrm>
          <a:prstGeom prst="rect">
            <a:avLst/>
          </a:prstGeom>
          <a:noFill/>
        </p:spPr>
        <p:txBody>
          <a:bodyPr wrap="square" rtlCol="0">
            <a:spAutoFit/>
          </a:bodyPr>
          <a:lstStyle/>
          <a:p>
            <a:r>
              <a:rPr lang="en-US" dirty="0"/>
              <a:t>11. Water issues from hole in the side of a water tank at 12.0 m/s.  What is the height of the water in the tank above the hole?  (</a:t>
            </a:r>
            <a:r>
              <a:rPr lang="en-US" dirty="0" err="1"/>
              <a:t>ρ</a:t>
            </a:r>
            <a:r>
              <a:rPr lang="en-US" dirty="0"/>
              <a:t> = 1000. kgm</a:t>
            </a:r>
            <a:r>
              <a:rPr lang="en-US" baseline="30000" dirty="0"/>
              <a:t>-3</a:t>
            </a:r>
            <a:r>
              <a:rPr lang="en-US" dirty="0"/>
              <a:t>)  Assume atmospheric pressure above the water in the tank and at the hole. (7.34 m)</a:t>
            </a:r>
          </a:p>
          <a:p>
            <a:endParaRPr lang="en-US" dirty="0"/>
          </a:p>
        </p:txBody>
      </p:sp>
    </p:spTree>
    <p:extLst>
      <p:ext uri="{BB962C8B-B14F-4D97-AF65-F5344CB8AC3E}">
        <p14:creationId xmlns:p14="http://schemas.microsoft.com/office/powerpoint/2010/main" val="2844169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A9474-14ED-8A4B-84BC-2C740633E6F3}"/>
              </a:ext>
            </a:extLst>
          </p:cNvPr>
          <p:cNvSpPr txBox="1"/>
          <p:nvPr/>
        </p:nvSpPr>
        <p:spPr>
          <a:xfrm>
            <a:off x="304800" y="190500"/>
            <a:ext cx="8534400" cy="1569660"/>
          </a:xfrm>
          <a:prstGeom prst="rect">
            <a:avLst/>
          </a:prstGeom>
          <a:noFill/>
        </p:spPr>
        <p:txBody>
          <a:bodyPr wrap="square" rtlCol="0">
            <a:spAutoFit/>
          </a:bodyPr>
          <a:lstStyle/>
          <a:p>
            <a:r>
              <a:rPr lang="en-US" dirty="0"/>
              <a:t>12. Air (</a:t>
            </a:r>
            <a:r>
              <a:rPr lang="en-US" dirty="0" err="1"/>
              <a:t>ρ</a:t>
            </a:r>
            <a:r>
              <a:rPr lang="en-US" dirty="0"/>
              <a:t> = 1.29 kgm</a:t>
            </a:r>
            <a:r>
              <a:rPr lang="en-US" baseline="30000" dirty="0"/>
              <a:t>-3</a:t>
            </a:r>
            <a:r>
              <a:rPr lang="en-US" dirty="0"/>
              <a:t>) streams at 6.70 m/s through a hole in a wall.  What is the pressure difference from one side to the other?  (29.0 Pa)</a:t>
            </a:r>
          </a:p>
          <a:p>
            <a:endParaRPr lang="en-US" dirty="0"/>
          </a:p>
        </p:txBody>
      </p:sp>
    </p:spTree>
    <p:extLst>
      <p:ext uri="{BB962C8B-B14F-4D97-AF65-F5344CB8AC3E}">
        <p14:creationId xmlns:p14="http://schemas.microsoft.com/office/powerpoint/2010/main" val="251015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938992"/>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t>2b. Water issues from hole in the side of a water tank at 18.0 m/s.  What is the height of the water in the tank above the hole?  (ρ = 1000. kgm</a:t>
            </a:r>
            <a:r>
              <a:rPr lang="en-US" baseline="30000" dirty="0"/>
              <a:t>-3</a:t>
            </a:r>
            <a:r>
              <a:rPr lang="en-US" dirty="0"/>
              <a:t>)  Assume atmospheric pressure above the water in the tank and at the hole. (16.5 m)</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A9474-14ED-8A4B-84BC-2C740633E6F3}"/>
              </a:ext>
            </a:extLst>
          </p:cNvPr>
          <p:cNvSpPr txBox="1"/>
          <p:nvPr/>
        </p:nvSpPr>
        <p:spPr>
          <a:xfrm>
            <a:off x="304800" y="190500"/>
            <a:ext cx="8534400" cy="1569660"/>
          </a:xfrm>
          <a:prstGeom prst="rect">
            <a:avLst/>
          </a:prstGeom>
          <a:noFill/>
        </p:spPr>
        <p:txBody>
          <a:bodyPr wrap="square" rtlCol="0">
            <a:spAutoFit/>
          </a:bodyPr>
          <a:lstStyle/>
          <a:p>
            <a:r>
              <a:rPr lang="en-US" dirty="0"/>
              <a:t>13. The air is traveling at 45.0 m/s over the top of a wing, and 43.0 m/s over the bottom of a wing.  What is the pressure difference from one side to the other? (114 Pa)</a:t>
            </a:r>
          </a:p>
          <a:p>
            <a:endParaRPr lang="en-US" dirty="0"/>
          </a:p>
        </p:txBody>
      </p:sp>
    </p:spTree>
    <p:extLst>
      <p:ext uri="{BB962C8B-B14F-4D97-AF65-F5344CB8AC3E}">
        <p14:creationId xmlns:p14="http://schemas.microsoft.com/office/powerpoint/2010/main" val="22967081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A9474-14ED-8A4B-84BC-2C740633E6F3}"/>
              </a:ext>
            </a:extLst>
          </p:cNvPr>
          <p:cNvSpPr txBox="1"/>
          <p:nvPr/>
        </p:nvSpPr>
        <p:spPr>
          <a:xfrm>
            <a:off x="304800" y="190500"/>
            <a:ext cx="8534400" cy="1569660"/>
          </a:xfrm>
          <a:prstGeom prst="rect">
            <a:avLst/>
          </a:prstGeom>
          <a:noFill/>
        </p:spPr>
        <p:txBody>
          <a:bodyPr wrap="square" rtlCol="0">
            <a:spAutoFit/>
          </a:bodyPr>
          <a:lstStyle/>
          <a:p>
            <a:r>
              <a:rPr lang="en-US" dirty="0"/>
              <a:t>14. Water is at 1.035x10</a:t>
            </a:r>
            <a:r>
              <a:rPr lang="en-US" baseline="30000" dirty="0"/>
              <a:t>5</a:t>
            </a:r>
            <a:r>
              <a:rPr lang="en-US" dirty="0"/>
              <a:t> Pa in a level pipe where the velocity is 2.40 m/s.  If the pressure drops to 1.024x10</a:t>
            </a:r>
            <a:r>
              <a:rPr lang="en-US" baseline="30000" dirty="0"/>
              <a:t>5</a:t>
            </a:r>
            <a:r>
              <a:rPr lang="en-US" dirty="0"/>
              <a:t> Pa, what is the velocity? (2.82 m/s)</a:t>
            </a:r>
          </a:p>
          <a:p>
            <a:endParaRPr lang="en-US" dirty="0"/>
          </a:p>
        </p:txBody>
      </p:sp>
    </p:spTree>
    <p:extLst>
      <p:ext uri="{BB962C8B-B14F-4D97-AF65-F5344CB8AC3E}">
        <p14:creationId xmlns:p14="http://schemas.microsoft.com/office/powerpoint/2010/main" val="25922947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A9474-14ED-8A4B-84BC-2C740633E6F3}"/>
              </a:ext>
            </a:extLst>
          </p:cNvPr>
          <p:cNvSpPr txBox="1"/>
          <p:nvPr/>
        </p:nvSpPr>
        <p:spPr>
          <a:xfrm>
            <a:off x="304800" y="190500"/>
            <a:ext cx="8534400" cy="1569660"/>
          </a:xfrm>
          <a:prstGeom prst="rect">
            <a:avLst/>
          </a:prstGeom>
          <a:noFill/>
        </p:spPr>
        <p:txBody>
          <a:bodyPr wrap="square" rtlCol="0">
            <a:spAutoFit/>
          </a:bodyPr>
          <a:lstStyle/>
          <a:p>
            <a:r>
              <a:rPr lang="en-US" dirty="0"/>
              <a:t>15. Water moves at 1.70 m/s down a level pipe at a pressure of 1.015x10</a:t>
            </a:r>
            <a:r>
              <a:rPr lang="en-US" baseline="30000" dirty="0"/>
              <a:t>5</a:t>
            </a:r>
            <a:r>
              <a:rPr lang="en-US" dirty="0"/>
              <a:t> Pa.  What is the pressure if the water speeds up to 4.92 m/s? (9.08x10</a:t>
            </a:r>
            <a:r>
              <a:rPr lang="en-US" baseline="30000" dirty="0"/>
              <a:t>4</a:t>
            </a:r>
            <a:r>
              <a:rPr lang="en-US" dirty="0"/>
              <a:t> Pa)</a:t>
            </a:r>
          </a:p>
          <a:p>
            <a:endParaRPr lang="en-US" dirty="0"/>
          </a:p>
        </p:txBody>
      </p:sp>
    </p:spTree>
    <p:extLst>
      <p:ext uri="{BB962C8B-B14F-4D97-AF65-F5344CB8AC3E}">
        <p14:creationId xmlns:p14="http://schemas.microsoft.com/office/powerpoint/2010/main" val="25315407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A9474-14ED-8A4B-84BC-2C740633E6F3}"/>
              </a:ext>
            </a:extLst>
          </p:cNvPr>
          <p:cNvSpPr txBox="1"/>
          <p:nvPr/>
        </p:nvSpPr>
        <p:spPr>
          <a:xfrm>
            <a:off x="304800" y="190500"/>
            <a:ext cx="8534400" cy="461665"/>
          </a:xfrm>
          <a:prstGeom prst="rect">
            <a:avLst/>
          </a:prstGeom>
          <a:noFill/>
        </p:spPr>
        <p:txBody>
          <a:bodyPr wrap="square" rtlCol="0">
            <a:spAutoFit/>
          </a:bodyPr>
          <a:lstStyle/>
          <a:p>
            <a:r>
              <a:rPr lang="en-US" dirty="0"/>
              <a:t>question</a:t>
            </a:r>
          </a:p>
        </p:txBody>
      </p:sp>
    </p:spTree>
    <p:extLst>
      <p:ext uri="{BB962C8B-B14F-4D97-AF65-F5344CB8AC3E}">
        <p14:creationId xmlns:p14="http://schemas.microsoft.com/office/powerpoint/2010/main" val="35759783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A9474-14ED-8A4B-84BC-2C740633E6F3}"/>
              </a:ext>
            </a:extLst>
          </p:cNvPr>
          <p:cNvSpPr txBox="1"/>
          <p:nvPr/>
        </p:nvSpPr>
        <p:spPr>
          <a:xfrm>
            <a:off x="304800" y="190500"/>
            <a:ext cx="8534400" cy="2308324"/>
          </a:xfrm>
          <a:prstGeom prst="rect">
            <a:avLst/>
          </a:prstGeom>
          <a:noFill/>
        </p:spPr>
        <p:txBody>
          <a:bodyPr wrap="square" rtlCol="0">
            <a:spAutoFit/>
          </a:bodyPr>
          <a:lstStyle/>
          <a:p>
            <a:r>
              <a:rPr lang="en-US" dirty="0"/>
              <a:t>16. Water flows at 4.50 m/s down a 2.10 cm diameter pipe at a pressure of 9.92x10</a:t>
            </a:r>
            <a:r>
              <a:rPr lang="en-US" baseline="30000" dirty="0"/>
              <a:t>4</a:t>
            </a:r>
            <a:r>
              <a:rPr lang="en-US" dirty="0"/>
              <a:t> Pa in the crawlspace.  When the pipe is 1.20 m higher than this the pressure is 9.52x10</a:t>
            </a:r>
            <a:r>
              <a:rPr lang="en-US" baseline="30000" dirty="0"/>
              <a:t>4</a:t>
            </a:r>
            <a:r>
              <a:rPr lang="en-US" dirty="0"/>
              <a:t> Pa.  What is the velocity of the water in the pipe?  What is the pipe diameter? (2.17 m/s, 3.02 cm)</a:t>
            </a:r>
          </a:p>
          <a:p>
            <a:endParaRPr lang="en-US" dirty="0"/>
          </a:p>
        </p:txBody>
      </p:sp>
    </p:spTree>
    <p:extLst>
      <p:ext uri="{BB962C8B-B14F-4D97-AF65-F5344CB8AC3E}">
        <p14:creationId xmlns:p14="http://schemas.microsoft.com/office/powerpoint/2010/main" val="24795783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A9474-14ED-8A4B-84BC-2C740633E6F3}"/>
              </a:ext>
            </a:extLst>
          </p:cNvPr>
          <p:cNvSpPr txBox="1"/>
          <p:nvPr/>
        </p:nvSpPr>
        <p:spPr>
          <a:xfrm>
            <a:off x="304800" y="190500"/>
            <a:ext cx="8534400" cy="1938992"/>
          </a:xfrm>
          <a:prstGeom prst="rect">
            <a:avLst/>
          </a:prstGeom>
          <a:noFill/>
        </p:spPr>
        <p:txBody>
          <a:bodyPr wrap="square" rtlCol="0">
            <a:spAutoFit/>
          </a:bodyPr>
          <a:lstStyle/>
          <a:p>
            <a:r>
              <a:rPr lang="en-US" dirty="0"/>
              <a:t>17. Water moves at 3.50 m/s down a 4.80 cm diameter pipe at an elevation of 3.80 m and a pressure of 1.26x10</a:t>
            </a:r>
            <a:r>
              <a:rPr lang="en-US" baseline="30000" dirty="0"/>
              <a:t>5</a:t>
            </a:r>
            <a:r>
              <a:rPr lang="en-US" dirty="0"/>
              <a:t> Pa.  At a different elevation the pipe narrows to 3.60 cm in diameter and is at a pressure of 1.36x10</a:t>
            </a:r>
            <a:r>
              <a:rPr lang="en-US" baseline="30000" dirty="0"/>
              <a:t>5</a:t>
            </a:r>
            <a:r>
              <a:rPr lang="en-US" dirty="0"/>
              <a:t> Pa.  What is the elevation here? (1.43 m)</a:t>
            </a:r>
          </a:p>
          <a:p>
            <a:endParaRPr lang="en-US" dirty="0"/>
          </a:p>
        </p:txBody>
      </p:sp>
    </p:spTree>
    <p:extLst>
      <p:ext uri="{BB962C8B-B14F-4D97-AF65-F5344CB8AC3E}">
        <p14:creationId xmlns:p14="http://schemas.microsoft.com/office/powerpoint/2010/main" val="7914593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A9474-14ED-8A4B-84BC-2C740633E6F3}"/>
              </a:ext>
            </a:extLst>
          </p:cNvPr>
          <p:cNvSpPr txBox="1"/>
          <p:nvPr/>
        </p:nvSpPr>
        <p:spPr>
          <a:xfrm>
            <a:off x="304800" y="190500"/>
            <a:ext cx="8534400" cy="1938992"/>
          </a:xfrm>
          <a:prstGeom prst="rect">
            <a:avLst/>
          </a:prstGeom>
          <a:noFill/>
        </p:spPr>
        <p:txBody>
          <a:bodyPr wrap="square" rtlCol="0">
            <a:spAutoFit/>
          </a:bodyPr>
          <a:lstStyle/>
          <a:p>
            <a:r>
              <a:rPr lang="en-US" dirty="0"/>
              <a:t>18. A 5.40 cm diameter pipe carries water at 3.70 m/s at an elevation of 3.40 m and a pressure of 1.56x10</a:t>
            </a:r>
            <a:r>
              <a:rPr lang="en-US" baseline="30000" dirty="0"/>
              <a:t>5</a:t>
            </a:r>
            <a:r>
              <a:rPr lang="en-US" dirty="0"/>
              <a:t> Pa.  At an elevation of 4.60 m the pipe narrows to 4.20 cm in diameter.  What is the pressure in this part of the pipe?  (1.32x10</a:t>
            </a:r>
            <a:r>
              <a:rPr lang="en-US" baseline="30000" dirty="0"/>
              <a:t>5</a:t>
            </a:r>
            <a:r>
              <a:rPr lang="en-US" dirty="0"/>
              <a:t> Pa)</a:t>
            </a:r>
          </a:p>
          <a:p>
            <a:endParaRPr lang="en-US" dirty="0"/>
          </a:p>
        </p:txBody>
      </p:sp>
    </p:spTree>
    <p:extLst>
      <p:ext uri="{BB962C8B-B14F-4D97-AF65-F5344CB8AC3E}">
        <p14:creationId xmlns:p14="http://schemas.microsoft.com/office/powerpoint/2010/main" val="18279288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A9474-14ED-8A4B-84BC-2C740633E6F3}"/>
              </a:ext>
            </a:extLst>
          </p:cNvPr>
          <p:cNvSpPr txBox="1"/>
          <p:nvPr/>
        </p:nvSpPr>
        <p:spPr>
          <a:xfrm>
            <a:off x="304800" y="190500"/>
            <a:ext cx="8534400" cy="2308324"/>
          </a:xfrm>
          <a:prstGeom prst="rect">
            <a:avLst/>
          </a:prstGeom>
          <a:noFill/>
        </p:spPr>
        <p:txBody>
          <a:bodyPr wrap="square" rtlCol="0">
            <a:spAutoFit/>
          </a:bodyPr>
          <a:lstStyle/>
          <a:p>
            <a:r>
              <a:rPr lang="en-US" dirty="0"/>
              <a:t>19. A 3.50 cm diameter pipe carries water at 4.10 m/s at an elevation of 6.30 m and a pressure of 1.24x10</a:t>
            </a:r>
            <a:r>
              <a:rPr lang="en-US" baseline="30000" dirty="0"/>
              <a:t>5</a:t>
            </a:r>
            <a:r>
              <a:rPr lang="en-US" dirty="0"/>
              <a:t> Pa.  The pipe widens out at an elevation of 5.10 m where the pressure is 1.43x10</a:t>
            </a:r>
            <a:r>
              <a:rPr lang="en-US" baseline="30000" dirty="0"/>
              <a:t>5</a:t>
            </a:r>
            <a:r>
              <a:rPr lang="en-US" dirty="0"/>
              <a:t> Pa.  What is the velocity here and the diameter of the pipe?  (1.53 m/s and 5.72 cm)</a:t>
            </a:r>
          </a:p>
          <a:p>
            <a:r>
              <a:rPr lang="en-US" dirty="0"/>
              <a:t>Already done</a:t>
            </a:r>
          </a:p>
        </p:txBody>
      </p:sp>
    </p:spTree>
    <p:extLst>
      <p:ext uri="{BB962C8B-B14F-4D97-AF65-F5344CB8AC3E}">
        <p14:creationId xmlns:p14="http://schemas.microsoft.com/office/powerpoint/2010/main" val="1068937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A9474-14ED-8A4B-84BC-2C740633E6F3}"/>
              </a:ext>
            </a:extLst>
          </p:cNvPr>
          <p:cNvSpPr txBox="1"/>
          <p:nvPr/>
        </p:nvSpPr>
        <p:spPr>
          <a:xfrm>
            <a:off x="304800" y="190500"/>
            <a:ext cx="8534400" cy="1938992"/>
          </a:xfrm>
          <a:prstGeom prst="rect">
            <a:avLst/>
          </a:prstGeom>
          <a:noFill/>
        </p:spPr>
        <p:txBody>
          <a:bodyPr wrap="square" rtlCol="0">
            <a:spAutoFit/>
          </a:bodyPr>
          <a:lstStyle/>
          <a:p>
            <a:r>
              <a:rPr lang="en-US" dirty="0"/>
              <a:t>20. Water moves at 4.90 m/s down a 4.70 cm diameter pipe at an elevation of 3.80 m and a pressure of 1.21x10</a:t>
            </a:r>
            <a:r>
              <a:rPr lang="en-US" baseline="30000" dirty="0"/>
              <a:t>5</a:t>
            </a:r>
            <a:r>
              <a:rPr lang="en-US" dirty="0"/>
              <a:t> Pa.  At a different elevation the pipe widens to 5.90 cm in diameter and is at a pressure of 1.37x10</a:t>
            </a:r>
            <a:r>
              <a:rPr lang="en-US" baseline="30000" dirty="0"/>
              <a:t>5</a:t>
            </a:r>
            <a:r>
              <a:rPr lang="en-US" dirty="0"/>
              <a:t> Pa.  What is the elevation here? (2.90 m)</a:t>
            </a:r>
          </a:p>
          <a:p>
            <a:endParaRPr lang="en-US" dirty="0"/>
          </a:p>
        </p:txBody>
      </p:sp>
    </p:spTree>
    <p:extLst>
      <p:ext uri="{BB962C8B-B14F-4D97-AF65-F5344CB8AC3E}">
        <p14:creationId xmlns:p14="http://schemas.microsoft.com/office/powerpoint/2010/main" val="41644584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A9474-14ED-8A4B-84BC-2C740633E6F3}"/>
              </a:ext>
            </a:extLst>
          </p:cNvPr>
          <p:cNvSpPr txBox="1"/>
          <p:nvPr/>
        </p:nvSpPr>
        <p:spPr>
          <a:xfrm>
            <a:off x="304800" y="190500"/>
            <a:ext cx="8534400" cy="461665"/>
          </a:xfrm>
          <a:prstGeom prst="rect">
            <a:avLst/>
          </a:prstGeom>
          <a:noFill/>
        </p:spPr>
        <p:txBody>
          <a:bodyPr wrap="square" rtlCol="0">
            <a:spAutoFit/>
          </a:bodyPr>
          <a:lstStyle/>
          <a:p>
            <a:r>
              <a:rPr lang="en-US" dirty="0"/>
              <a:t>question</a:t>
            </a:r>
          </a:p>
        </p:txBody>
      </p:sp>
    </p:spTree>
    <p:extLst>
      <p:ext uri="{BB962C8B-B14F-4D97-AF65-F5344CB8AC3E}">
        <p14:creationId xmlns:p14="http://schemas.microsoft.com/office/powerpoint/2010/main" val="3797372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56966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t>2c. The air (ρ = 1.29 kgm</a:t>
            </a:r>
            <a:r>
              <a:rPr lang="en-US" baseline="30000" dirty="0"/>
              <a:t>-3</a:t>
            </a:r>
            <a:r>
              <a:rPr lang="en-US" dirty="0"/>
              <a:t>) is traveling at 63.0 m/s over the top of a wing, and 61.0 m/s over the bottom of a wing.  What is the pressure difference from one side to the other? (160. Pa)</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A9474-14ED-8A4B-84BC-2C740633E6F3}"/>
              </a:ext>
            </a:extLst>
          </p:cNvPr>
          <p:cNvSpPr txBox="1"/>
          <p:nvPr/>
        </p:nvSpPr>
        <p:spPr>
          <a:xfrm>
            <a:off x="304800" y="190500"/>
            <a:ext cx="8534400" cy="2185214"/>
          </a:xfrm>
          <a:prstGeom prst="rect">
            <a:avLst/>
          </a:prstGeom>
          <a:noFill/>
        </p:spPr>
        <p:txBody>
          <a:bodyPr wrap="square" rtlCol="0">
            <a:spAutoFit/>
          </a:bodyPr>
          <a:lstStyle/>
          <a:p>
            <a:r>
              <a:rPr lang="en-US" sz="1600" b="1" dirty="0"/>
              <a:t>Water: </a:t>
            </a:r>
            <a:r>
              <a:rPr lang="en-US" sz="1600" b="1" dirty="0" err="1"/>
              <a:t>ρ</a:t>
            </a:r>
            <a:r>
              <a:rPr lang="en-US" sz="1600" b="1" dirty="0"/>
              <a:t> = 1000. kgm</a:t>
            </a:r>
            <a:r>
              <a:rPr lang="en-US" sz="1600" b="1" baseline="30000" dirty="0"/>
              <a:t>-3</a:t>
            </a:r>
            <a:r>
              <a:rPr lang="en-US" sz="1600" b="1" dirty="0"/>
              <a:t>, </a:t>
            </a:r>
            <a:r>
              <a:rPr lang="en-US" sz="1600" b="1" dirty="0" err="1"/>
              <a:t>η</a:t>
            </a:r>
            <a:r>
              <a:rPr lang="en-US" sz="1600" b="1" dirty="0"/>
              <a:t> = 1.002x10</a:t>
            </a:r>
            <a:r>
              <a:rPr lang="en-US" sz="1600" b="1" baseline="30000" dirty="0"/>
              <a:t>-3</a:t>
            </a:r>
            <a:r>
              <a:rPr lang="en-US" sz="1600" b="1" dirty="0"/>
              <a:t> Pa s.  Air: </a:t>
            </a:r>
            <a:r>
              <a:rPr lang="en-US" sz="1600" b="1" dirty="0" err="1"/>
              <a:t>ρ</a:t>
            </a:r>
            <a:r>
              <a:rPr lang="en-US" sz="1600" b="1" dirty="0"/>
              <a:t> = 1.29 kgm</a:t>
            </a:r>
            <a:r>
              <a:rPr lang="en-US" sz="1600" b="1" baseline="30000" dirty="0"/>
              <a:t>-3</a:t>
            </a:r>
            <a:r>
              <a:rPr lang="en-US" sz="1600" b="1" dirty="0"/>
              <a:t>, </a:t>
            </a:r>
            <a:r>
              <a:rPr lang="en-US" sz="1600" b="1" dirty="0" err="1"/>
              <a:t>η</a:t>
            </a:r>
            <a:r>
              <a:rPr lang="en-US" sz="1600" b="1" dirty="0"/>
              <a:t> = 1.81x10</a:t>
            </a:r>
            <a:r>
              <a:rPr lang="en-US" sz="1600" b="1" baseline="30000" dirty="0"/>
              <a:t>-5</a:t>
            </a:r>
            <a:r>
              <a:rPr lang="en-US" sz="1600" b="1" dirty="0"/>
              <a:t> Pa s at 20 </a:t>
            </a:r>
            <a:r>
              <a:rPr lang="en-US" sz="1600" b="1" baseline="30000" dirty="0" err="1"/>
              <a:t>o</a:t>
            </a:r>
            <a:r>
              <a:rPr lang="en-US" sz="1600" b="1" dirty="0" err="1"/>
              <a:t>C</a:t>
            </a:r>
            <a:endParaRPr lang="en-US" sz="1600" dirty="0"/>
          </a:p>
          <a:p>
            <a:r>
              <a:rPr lang="en-US" dirty="0"/>
              <a:t>21. A droplet of water is 6.12 µm in diameter.  What is its mass?  What is its weight?  What speed must it fall through air so that its Stokes drag is equal to its weight?  (This is its terminal velocity)     (1.20x10</a:t>
            </a:r>
            <a:r>
              <a:rPr lang="en-US" baseline="30000" dirty="0"/>
              <a:t>-13</a:t>
            </a:r>
            <a:r>
              <a:rPr lang="en-US" dirty="0"/>
              <a:t> kg, 1.18x10</a:t>
            </a:r>
            <a:r>
              <a:rPr lang="en-US" baseline="30000" dirty="0"/>
              <a:t>-12</a:t>
            </a:r>
            <a:r>
              <a:rPr lang="en-US" dirty="0"/>
              <a:t> N, 0.00113 m/s)</a:t>
            </a:r>
          </a:p>
          <a:p>
            <a:endParaRPr lang="en-US" dirty="0"/>
          </a:p>
        </p:txBody>
      </p:sp>
    </p:spTree>
    <p:extLst>
      <p:ext uri="{BB962C8B-B14F-4D97-AF65-F5344CB8AC3E}">
        <p14:creationId xmlns:p14="http://schemas.microsoft.com/office/powerpoint/2010/main" val="749383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A9474-14ED-8A4B-84BC-2C740633E6F3}"/>
              </a:ext>
            </a:extLst>
          </p:cNvPr>
          <p:cNvSpPr txBox="1"/>
          <p:nvPr/>
        </p:nvSpPr>
        <p:spPr>
          <a:xfrm>
            <a:off x="304800" y="190500"/>
            <a:ext cx="8534400" cy="1815882"/>
          </a:xfrm>
          <a:prstGeom prst="rect">
            <a:avLst/>
          </a:prstGeom>
          <a:noFill/>
        </p:spPr>
        <p:txBody>
          <a:bodyPr wrap="square" rtlCol="0">
            <a:spAutoFit/>
          </a:bodyPr>
          <a:lstStyle/>
          <a:p>
            <a:r>
              <a:rPr lang="en-US" sz="1600" b="1" dirty="0"/>
              <a:t>Water: </a:t>
            </a:r>
            <a:r>
              <a:rPr lang="en-US" sz="1600" b="1" dirty="0" err="1"/>
              <a:t>ρ</a:t>
            </a:r>
            <a:r>
              <a:rPr lang="en-US" sz="1600" b="1" dirty="0"/>
              <a:t> = 1000. kgm</a:t>
            </a:r>
            <a:r>
              <a:rPr lang="en-US" sz="1600" b="1" baseline="30000" dirty="0"/>
              <a:t>-3</a:t>
            </a:r>
            <a:r>
              <a:rPr lang="en-US" sz="1600" b="1" dirty="0"/>
              <a:t>, </a:t>
            </a:r>
            <a:r>
              <a:rPr lang="en-US" sz="1600" b="1" dirty="0" err="1"/>
              <a:t>η</a:t>
            </a:r>
            <a:r>
              <a:rPr lang="en-US" sz="1600" b="1" dirty="0"/>
              <a:t> = 1.002x10</a:t>
            </a:r>
            <a:r>
              <a:rPr lang="en-US" sz="1600" b="1" baseline="30000" dirty="0"/>
              <a:t>-3</a:t>
            </a:r>
            <a:r>
              <a:rPr lang="en-US" sz="1600" b="1" dirty="0"/>
              <a:t> Pa s.  Air: </a:t>
            </a:r>
            <a:r>
              <a:rPr lang="en-US" sz="1600" b="1" dirty="0" err="1"/>
              <a:t>ρ</a:t>
            </a:r>
            <a:r>
              <a:rPr lang="en-US" sz="1600" b="1" dirty="0"/>
              <a:t> = 1.29 kgm</a:t>
            </a:r>
            <a:r>
              <a:rPr lang="en-US" sz="1600" b="1" baseline="30000" dirty="0"/>
              <a:t>-3</a:t>
            </a:r>
            <a:r>
              <a:rPr lang="en-US" sz="1600" b="1" dirty="0"/>
              <a:t>, </a:t>
            </a:r>
            <a:r>
              <a:rPr lang="en-US" sz="1600" b="1" dirty="0" err="1"/>
              <a:t>η</a:t>
            </a:r>
            <a:r>
              <a:rPr lang="en-US" sz="1600" b="1" dirty="0"/>
              <a:t> = 1.81x10</a:t>
            </a:r>
            <a:r>
              <a:rPr lang="en-US" sz="1600" b="1" baseline="30000" dirty="0"/>
              <a:t>-5</a:t>
            </a:r>
            <a:r>
              <a:rPr lang="en-US" sz="1600" b="1" dirty="0"/>
              <a:t> Pa s at 20 </a:t>
            </a:r>
            <a:r>
              <a:rPr lang="en-US" sz="1600" b="1" baseline="30000" dirty="0" err="1"/>
              <a:t>o</a:t>
            </a:r>
            <a:r>
              <a:rPr lang="en-US" sz="1600" b="1" dirty="0" err="1"/>
              <a:t>C</a:t>
            </a:r>
            <a:endParaRPr lang="en-US" sz="1600" dirty="0"/>
          </a:p>
          <a:p>
            <a:r>
              <a:rPr lang="en-US" dirty="0"/>
              <a:t>22. A droplet of mist falls through air with a terminal velocity of 0.00156 m/s.  What is its radius? (Ignore the buoyant force of the air) (3.60 </a:t>
            </a:r>
            <a:r>
              <a:rPr lang="en-US" dirty="0" err="1"/>
              <a:t>μm</a:t>
            </a:r>
            <a:r>
              <a:rPr lang="en-US" dirty="0"/>
              <a:t>)</a:t>
            </a:r>
          </a:p>
          <a:p>
            <a:endParaRPr lang="en-US" dirty="0"/>
          </a:p>
        </p:txBody>
      </p:sp>
    </p:spTree>
    <p:extLst>
      <p:ext uri="{BB962C8B-B14F-4D97-AF65-F5344CB8AC3E}">
        <p14:creationId xmlns:p14="http://schemas.microsoft.com/office/powerpoint/2010/main" val="12798744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A9474-14ED-8A4B-84BC-2C740633E6F3}"/>
              </a:ext>
            </a:extLst>
          </p:cNvPr>
          <p:cNvSpPr txBox="1"/>
          <p:nvPr/>
        </p:nvSpPr>
        <p:spPr>
          <a:xfrm>
            <a:off x="304800" y="190500"/>
            <a:ext cx="8534400" cy="1446550"/>
          </a:xfrm>
          <a:prstGeom prst="rect">
            <a:avLst/>
          </a:prstGeom>
          <a:noFill/>
        </p:spPr>
        <p:txBody>
          <a:bodyPr wrap="square" rtlCol="0">
            <a:spAutoFit/>
          </a:bodyPr>
          <a:lstStyle/>
          <a:p>
            <a:r>
              <a:rPr lang="en-US" sz="1600" b="1" dirty="0"/>
              <a:t>Water: </a:t>
            </a:r>
            <a:r>
              <a:rPr lang="en-US" sz="1600" b="1" dirty="0" err="1"/>
              <a:t>ρ</a:t>
            </a:r>
            <a:r>
              <a:rPr lang="en-US" sz="1600" b="1" dirty="0"/>
              <a:t> = 1000. kgm</a:t>
            </a:r>
            <a:r>
              <a:rPr lang="en-US" sz="1600" b="1" baseline="30000" dirty="0"/>
              <a:t>-3</a:t>
            </a:r>
            <a:r>
              <a:rPr lang="en-US" sz="1600" b="1" dirty="0"/>
              <a:t>, </a:t>
            </a:r>
            <a:r>
              <a:rPr lang="en-US" sz="1600" b="1" dirty="0" err="1"/>
              <a:t>η</a:t>
            </a:r>
            <a:r>
              <a:rPr lang="en-US" sz="1600" b="1" dirty="0"/>
              <a:t> = 1.002x10</a:t>
            </a:r>
            <a:r>
              <a:rPr lang="en-US" sz="1600" b="1" baseline="30000" dirty="0"/>
              <a:t>-3</a:t>
            </a:r>
            <a:r>
              <a:rPr lang="en-US" sz="1600" b="1" dirty="0"/>
              <a:t> Pa s.  Air: </a:t>
            </a:r>
            <a:r>
              <a:rPr lang="en-US" sz="1600" b="1" dirty="0" err="1"/>
              <a:t>ρ</a:t>
            </a:r>
            <a:r>
              <a:rPr lang="en-US" sz="1600" b="1" dirty="0"/>
              <a:t> = 1.29 kgm</a:t>
            </a:r>
            <a:r>
              <a:rPr lang="en-US" sz="1600" b="1" baseline="30000" dirty="0"/>
              <a:t>-3</a:t>
            </a:r>
            <a:r>
              <a:rPr lang="en-US" sz="1600" b="1" dirty="0"/>
              <a:t>, </a:t>
            </a:r>
            <a:r>
              <a:rPr lang="en-US" sz="1600" b="1" dirty="0" err="1"/>
              <a:t>η</a:t>
            </a:r>
            <a:r>
              <a:rPr lang="en-US" sz="1600" b="1" dirty="0"/>
              <a:t> = 1.81x10</a:t>
            </a:r>
            <a:r>
              <a:rPr lang="en-US" sz="1600" b="1" baseline="30000" dirty="0"/>
              <a:t>-5</a:t>
            </a:r>
            <a:r>
              <a:rPr lang="en-US" sz="1600" b="1" dirty="0"/>
              <a:t> Pa s at 20 </a:t>
            </a:r>
            <a:r>
              <a:rPr lang="en-US" sz="1600" b="1" baseline="30000" dirty="0" err="1"/>
              <a:t>o</a:t>
            </a:r>
            <a:r>
              <a:rPr lang="en-US" sz="1600" b="1" dirty="0" err="1"/>
              <a:t>C</a:t>
            </a:r>
            <a:endParaRPr lang="en-US" sz="1600" dirty="0"/>
          </a:p>
          <a:p>
            <a:r>
              <a:rPr lang="en-US" dirty="0"/>
              <a:t>25. A 3.60 micron diameter particle falls through air with a terminal velocity of 0.00130 m/s.  What is its density? (3330 kgm</a:t>
            </a:r>
            <a:r>
              <a:rPr lang="en-US" baseline="30000" dirty="0"/>
              <a:t>-3</a:t>
            </a:r>
            <a:r>
              <a:rPr lang="en-US" dirty="0"/>
              <a:t>)</a:t>
            </a:r>
          </a:p>
          <a:p>
            <a:endParaRPr lang="en-US" dirty="0"/>
          </a:p>
        </p:txBody>
      </p:sp>
    </p:spTree>
    <p:extLst>
      <p:ext uri="{BB962C8B-B14F-4D97-AF65-F5344CB8AC3E}">
        <p14:creationId xmlns:p14="http://schemas.microsoft.com/office/powerpoint/2010/main" val="41078921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A9474-14ED-8A4B-84BC-2C740633E6F3}"/>
              </a:ext>
            </a:extLst>
          </p:cNvPr>
          <p:cNvSpPr txBox="1"/>
          <p:nvPr/>
        </p:nvSpPr>
        <p:spPr>
          <a:xfrm>
            <a:off x="304800" y="190500"/>
            <a:ext cx="8534400" cy="461665"/>
          </a:xfrm>
          <a:prstGeom prst="rect">
            <a:avLst/>
          </a:prstGeom>
          <a:noFill/>
        </p:spPr>
        <p:txBody>
          <a:bodyPr wrap="square" rtlCol="0">
            <a:spAutoFit/>
          </a:bodyPr>
          <a:lstStyle/>
          <a:p>
            <a:r>
              <a:rPr lang="en-US" dirty="0"/>
              <a:t>question</a:t>
            </a:r>
          </a:p>
        </p:txBody>
      </p:sp>
    </p:spTree>
    <p:extLst>
      <p:ext uri="{BB962C8B-B14F-4D97-AF65-F5344CB8AC3E}">
        <p14:creationId xmlns:p14="http://schemas.microsoft.com/office/powerpoint/2010/main" val="33321931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A9474-14ED-8A4B-84BC-2C740633E6F3}"/>
              </a:ext>
            </a:extLst>
          </p:cNvPr>
          <p:cNvSpPr txBox="1"/>
          <p:nvPr/>
        </p:nvSpPr>
        <p:spPr>
          <a:xfrm>
            <a:off x="304800" y="190500"/>
            <a:ext cx="8534400" cy="1938992"/>
          </a:xfrm>
          <a:prstGeom prst="rect">
            <a:avLst/>
          </a:prstGeom>
          <a:noFill/>
        </p:spPr>
        <p:txBody>
          <a:bodyPr wrap="square" rtlCol="0">
            <a:spAutoFit/>
          </a:bodyPr>
          <a:lstStyle/>
          <a:p>
            <a:r>
              <a:rPr lang="en-US" dirty="0"/>
              <a:t>26. Syrup with a viscosity of 1.20 Pa s and a density of 1080 kgm</a:t>
            </a:r>
            <a:r>
              <a:rPr lang="en-US" baseline="30000" dirty="0"/>
              <a:t>-3</a:t>
            </a:r>
            <a:r>
              <a:rPr lang="en-US" dirty="0"/>
              <a:t> needs to have turbulent flow down a pipe where it is heated.  What speed must it go down a pipe that is 68.0 cm in diameter to ensure that it has a </a:t>
            </a:r>
            <a:r>
              <a:rPr lang="en-US" dirty="0" err="1"/>
              <a:t>Re_r</a:t>
            </a:r>
            <a:r>
              <a:rPr lang="en-US" dirty="0"/>
              <a:t> of 1200? (3.92 m/s)</a:t>
            </a:r>
          </a:p>
          <a:p>
            <a:endParaRPr lang="en-US" dirty="0"/>
          </a:p>
        </p:txBody>
      </p:sp>
    </p:spTree>
    <p:extLst>
      <p:ext uri="{BB962C8B-B14F-4D97-AF65-F5344CB8AC3E}">
        <p14:creationId xmlns:p14="http://schemas.microsoft.com/office/powerpoint/2010/main" val="40969378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A9474-14ED-8A4B-84BC-2C740633E6F3}"/>
              </a:ext>
            </a:extLst>
          </p:cNvPr>
          <p:cNvSpPr txBox="1"/>
          <p:nvPr/>
        </p:nvSpPr>
        <p:spPr>
          <a:xfrm>
            <a:off x="304800" y="190500"/>
            <a:ext cx="8534400" cy="1446550"/>
          </a:xfrm>
          <a:prstGeom prst="rect">
            <a:avLst/>
          </a:prstGeom>
          <a:noFill/>
        </p:spPr>
        <p:txBody>
          <a:bodyPr wrap="square" rtlCol="0">
            <a:spAutoFit/>
          </a:bodyPr>
          <a:lstStyle/>
          <a:p>
            <a:r>
              <a:rPr lang="en-US" sz="1600" b="1" dirty="0"/>
              <a:t>Water: </a:t>
            </a:r>
            <a:r>
              <a:rPr lang="en-US" sz="1600" b="1" dirty="0" err="1"/>
              <a:t>ρ</a:t>
            </a:r>
            <a:r>
              <a:rPr lang="en-US" sz="1600" b="1" dirty="0"/>
              <a:t> = 1000. kgm</a:t>
            </a:r>
            <a:r>
              <a:rPr lang="en-US" sz="1600" b="1" baseline="30000" dirty="0"/>
              <a:t>-3</a:t>
            </a:r>
            <a:r>
              <a:rPr lang="en-US" sz="1600" b="1" dirty="0"/>
              <a:t>, </a:t>
            </a:r>
            <a:r>
              <a:rPr lang="en-US" sz="1600" b="1" dirty="0" err="1"/>
              <a:t>η</a:t>
            </a:r>
            <a:r>
              <a:rPr lang="en-US" sz="1600" b="1" dirty="0"/>
              <a:t> = 1.002x10</a:t>
            </a:r>
            <a:r>
              <a:rPr lang="en-US" sz="1600" b="1" baseline="30000" dirty="0"/>
              <a:t>-3</a:t>
            </a:r>
            <a:r>
              <a:rPr lang="en-US" sz="1600" b="1" dirty="0"/>
              <a:t> Pa s.  Air: </a:t>
            </a:r>
            <a:r>
              <a:rPr lang="en-US" sz="1600" b="1" dirty="0" err="1"/>
              <a:t>ρ</a:t>
            </a:r>
            <a:r>
              <a:rPr lang="en-US" sz="1600" b="1" dirty="0"/>
              <a:t> = 1.29 kgm</a:t>
            </a:r>
            <a:r>
              <a:rPr lang="en-US" sz="1600" b="1" baseline="30000" dirty="0"/>
              <a:t>-3</a:t>
            </a:r>
            <a:r>
              <a:rPr lang="en-US" sz="1600" b="1" dirty="0"/>
              <a:t>, </a:t>
            </a:r>
            <a:r>
              <a:rPr lang="en-US" sz="1600" b="1" dirty="0" err="1"/>
              <a:t>η</a:t>
            </a:r>
            <a:r>
              <a:rPr lang="en-US" sz="1600" b="1" dirty="0"/>
              <a:t> = 1.81x10</a:t>
            </a:r>
            <a:r>
              <a:rPr lang="en-US" sz="1600" b="1" baseline="30000" dirty="0"/>
              <a:t>-5</a:t>
            </a:r>
            <a:r>
              <a:rPr lang="en-US" sz="1600" b="1" dirty="0"/>
              <a:t> Pa s at 20 </a:t>
            </a:r>
            <a:r>
              <a:rPr lang="en-US" sz="1600" b="1" baseline="30000" dirty="0" err="1"/>
              <a:t>o</a:t>
            </a:r>
            <a:r>
              <a:rPr lang="en-US" sz="1600" b="1" dirty="0" err="1"/>
              <a:t>C</a:t>
            </a:r>
            <a:endParaRPr lang="en-US" dirty="0"/>
          </a:p>
          <a:p>
            <a:r>
              <a:rPr lang="en-US" dirty="0"/>
              <a:t>27. What is the </a:t>
            </a:r>
            <a:r>
              <a:rPr lang="en-US" dirty="0" err="1"/>
              <a:t>Re_r</a:t>
            </a:r>
            <a:r>
              <a:rPr lang="en-US" dirty="0"/>
              <a:t> of water flowing at 0.130 m/s down a tube that is 8.01 mm in diameter? (520.)</a:t>
            </a:r>
          </a:p>
          <a:p>
            <a:endParaRPr lang="en-US" dirty="0"/>
          </a:p>
        </p:txBody>
      </p:sp>
    </p:spTree>
    <p:extLst>
      <p:ext uri="{BB962C8B-B14F-4D97-AF65-F5344CB8AC3E}">
        <p14:creationId xmlns:p14="http://schemas.microsoft.com/office/powerpoint/2010/main" val="37720543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A9474-14ED-8A4B-84BC-2C740633E6F3}"/>
              </a:ext>
            </a:extLst>
          </p:cNvPr>
          <p:cNvSpPr txBox="1"/>
          <p:nvPr/>
        </p:nvSpPr>
        <p:spPr>
          <a:xfrm>
            <a:off x="304800" y="190500"/>
            <a:ext cx="8534400" cy="1446550"/>
          </a:xfrm>
          <a:prstGeom prst="rect">
            <a:avLst/>
          </a:prstGeom>
          <a:noFill/>
        </p:spPr>
        <p:txBody>
          <a:bodyPr wrap="square" rtlCol="0">
            <a:spAutoFit/>
          </a:bodyPr>
          <a:lstStyle/>
          <a:p>
            <a:r>
              <a:rPr lang="en-US" sz="1600" b="1" dirty="0"/>
              <a:t>Water: </a:t>
            </a:r>
            <a:r>
              <a:rPr lang="en-US" sz="1600" b="1" dirty="0" err="1"/>
              <a:t>ρ</a:t>
            </a:r>
            <a:r>
              <a:rPr lang="en-US" sz="1600" b="1" dirty="0"/>
              <a:t> = 1000. kgm</a:t>
            </a:r>
            <a:r>
              <a:rPr lang="en-US" sz="1600" b="1" baseline="30000" dirty="0"/>
              <a:t>-3</a:t>
            </a:r>
            <a:r>
              <a:rPr lang="en-US" sz="1600" b="1" dirty="0"/>
              <a:t>, </a:t>
            </a:r>
            <a:r>
              <a:rPr lang="en-US" sz="1600" b="1" dirty="0" err="1"/>
              <a:t>η</a:t>
            </a:r>
            <a:r>
              <a:rPr lang="en-US" sz="1600" b="1" dirty="0"/>
              <a:t> = 1.002x10</a:t>
            </a:r>
            <a:r>
              <a:rPr lang="en-US" sz="1600" b="1" baseline="30000" dirty="0"/>
              <a:t>-3</a:t>
            </a:r>
            <a:r>
              <a:rPr lang="en-US" sz="1600" b="1" dirty="0"/>
              <a:t> Pa s.  Air: </a:t>
            </a:r>
            <a:r>
              <a:rPr lang="en-US" sz="1600" b="1" dirty="0" err="1"/>
              <a:t>ρ</a:t>
            </a:r>
            <a:r>
              <a:rPr lang="en-US" sz="1600" b="1" dirty="0"/>
              <a:t> = 1.29 kgm</a:t>
            </a:r>
            <a:r>
              <a:rPr lang="en-US" sz="1600" b="1" baseline="30000" dirty="0"/>
              <a:t>-3</a:t>
            </a:r>
            <a:r>
              <a:rPr lang="en-US" sz="1600" b="1" dirty="0"/>
              <a:t>, </a:t>
            </a:r>
            <a:r>
              <a:rPr lang="en-US" sz="1600" b="1" dirty="0" err="1"/>
              <a:t>η</a:t>
            </a:r>
            <a:r>
              <a:rPr lang="en-US" sz="1600" b="1" dirty="0"/>
              <a:t> = 1.81x10</a:t>
            </a:r>
            <a:r>
              <a:rPr lang="en-US" sz="1600" b="1" baseline="30000" dirty="0"/>
              <a:t>-5</a:t>
            </a:r>
            <a:r>
              <a:rPr lang="en-US" sz="1600" b="1" dirty="0"/>
              <a:t> Pa s at 20 </a:t>
            </a:r>
            <a:r>
              <a:rPr lang="en-US" sz="1600" b="1" baseline="30000" dirty="0" err="1"/>
              <a:t>o</a:t>
            </a:r>
            <a:r>
              <a:rPr lang="en-US" sz="1600" b="1" dirty="0" err="1"/>
              <a:t>C</a:t>
            </a:r>
            <a:endParaRPr lang="en-US" sz="1600" dirty="0"/>
          </a:p>
          <a:p>
            <a:r>
              <a:rPr lang="en-US" dirty="0"/>
              <a:t>28. What is the maximum speed air can flow down a 24.0 cm diameter duct to have a </a:t>
            </a:r>
            <a:r>
              <a:rPr lang="en-US" dirty="0" err="1"/>
              <a:t>Re_r</a:t>
            </a:r>
            <a:r>
              <a:rPr lang="en-US" dirty="0"/>
              <a:t> of 850?     (9.94 cm/s)</a:t>
            </a:r>
          </a:p>
          <a:p>
            <a:endParaRPr lang="en-US" dirty="0"/>
          </a:p>
        </p:txBody>
      </p:sp>
    </p:spTree>
    <p:extLst>
      <p:ext uri="{BB962C8B-B14F-4D97-AF65-F5344CB8AC3E}">
        <p14:creationId xmlns:p14="http://schemas.microsoft.com/office/powerpoint/2010/main" val="27176108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A9474-14ED-8A4B-84BC-2C740633E6F3}"/>
              </a:ext>
            </a:extLst>
          </p:cNvPr>
          <p:cNvSpPr txBox="1"/>
          <p:nvPr/>
        </p:nvSpPr>
        <p:spPr>
          <a:xfrm>
            <a:off x="304800" y="190500"/>
            <a:ext cx="8534400" cy="1446550"/>
          </a:xfrm>
          <a:prstGeom prst="rect">
            <a:avLst/>
          </a:prstGeom>
          <a:noFill/>
        </p:spPr>
        <p:txBody>
          <a:bodyPr wrap="square" rtlCol="0">
            <a:spAutoFit/>
          </a:bodyPr>
          <a:lstStyle/>
          <a:p>
            <a:r>
              <a:rPr lang="en-US" sz="1600" b="1" dirty="0"/>
              <a:t>Water: </a:t>
            </a:r>
            <a:r>
              <a:rPr lang="en-US" sz="1600" b="1" dirty="0" err="1"/>
              <a:t>ρ</a:t>
            </a:r>
            <a:r>
              <a:rPr lang="en-US" sz="1600" b="1" dirty="0"/>
              <a:t> = 1000. kgm</a:t>
            </a:r>
            <a:r>
              <a:rPr lang="en-US" sz="1600" b="1" baseline="30000" dirty="0"/>
              <a:t>-3</a:t>
            </a:r>
            <a:r>
              <a:rPr lang="en-US" sz="1600" b="1" dirty="0"/>
              <a:t>, </a:t>
            </a:r>
            <a:r>
              <a:rPr lang="en-US" sz="1600" b="1" dirty="0" err="1"/>
              <a:t>η</a:t>
            </a:r>
            <a:r>
              <a:rPr lang="en-US" sz="1600" b="1" dirty="0"/>
              <a:t> = 1.002x10</a:t>
            </a:r>
            <a:r>
              <a:rPr lang="en-US" sz="1600" b="1" baseline="30000" dirty="0"/>
              <a:t>-3</a:t>
            </a:r>
            <a:r>
              <a:rPr lang="en-US" sz="1600" b="1" dirty="0"/>
              <a:t> Pa s.  Air: </a:t>
            </a:r>
            <a:r>
              <a:rPr lang="en-US" sz="1600" b="1" dirty="0" err="1"/>
              <a:t>ρ</a:t>
            </a:r>
            <a:r>
              <a:rPr lang="en-US" sz="1600" b="1" dirty="0"/>
              <a:t> = 1.29 kgm</a:t>
            </a:r>
            <a:r>
              <a:rPr lang="en-US" sz="1600" b="1" baseline="30000" dirty="0"/>
              <a:t>-3</a:t>
            </a:r>
            <a:r>
              <a:rPr lang="en-US" sz="1600" b="1" dirty="0"/>
              <a:t>, </a:t>
            </a:r>
            <a:r>
              <a:rPr lang="en-US" sz="1600" b="1" dirty="0" err="1"/>
              <a:t>η</a:t>
            </a:r>
            <a:r>
              <a:rPr lang="en-US" sz="1600" b="1" dirty="0"/>
              <a:t> = 1.81x10</a:t>
            </a:r>
            <a:r>
              <a:rPr lang="en-US" sz="1600" b="1" baseline="30000" dirty="0"/>
              <a:t>-5</a:t>
            </a:r>
            <a:r>
              <a:rPr lang="en-US" sz="1600" b="1" dirty="0"/>
              <a:t> Pa s at 20 </a:t>
            </a:r>
            <a:r>
              <a:rPr lang="en-US" sz="1600" b="1" baseline="30000" dirty="0" err="1"/>
              <a:t>o</a:t>
            </a:r>
            <a:r>
              <a:rPr lang="en-US" sz="1600" b="1" dirty="0" err="1"/>
              <a:t>C</a:t>
            </a:r>
            <a:endParaRPr lang="en-US" sz="1600" dirty="0"/>
          </a:p>
          <a:p>
            <a:r>
              <a:rPr lang="en-US" dirty="0"/>
              <a:t>29. What is the </a:t>
            </a:r>
            <a:r>
              <a:rPr lang="en-US" dirty="0" err="1"/>
              <a:t>Re_r</a:t>
            </a:r>
            <a:r>
              <a:rPr lang="en-US" dirty="0"/>
              <a:t> of air flowing at 0.935 m/s down a duct with a diameter of 1.20 m? (4.00x10</a:t>
            </a:r>
            <a:r>
              <a:rPr lang="en-US" baseline="30000" dirty="0"/>
              <a:t>4</a:t>
            </a:r>
            <a:r>
              <a:rPr lang="en-US" dirty="0"/>
              <a:t>)</a:t>
            </a:r>
          </a:p>
          <a:p>
            <a:endParaRPr lang="en-US" dirty="0"/>
          </a:p>
        </p:txBody>
      </p:sp>
    </p:spTree>
    <p:extLst>
      <p:ext uri="{BB962C8B-B14F-4D97-AF65-F5344CB8AC3E}">
        <p14:creationId xmlns:p14="http://schemas.microsoft.com/office/powerpoint/2010/main" val="14418782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A9474-14ED-8A4B-84BC-2C740633E6F3}"/>
              </a:ext>
            </a:extLst>
          </p:cNvPr>
          <p:cNvSpPr txBox="1"/>
          <p:nvPr/>
        </p:nvSpPr>
        <p:spPr>
          <a:xfrm>
            <a:off x="304800" y="190500"/>
            <a:ext cx="8534400" cy="1446550"/>
          </a:xfrm>
          <a:prstGeom prst="rect">
            <a:avLst/>
          </a:prstGeom>
          <a:noFill/>
        </p:spPr>
        <p:txBody>
          <a:bodyPr wrap="square" rtlCol="0">
            <a:spAutoFit/>
          </a:bodyPr>
          <a:lstStyle/>
          <a:p>
            <a:r>
              <a:rPr lang="en-US" sz="1600" b="1" dirty="0"/>
              <a:t>Water: </a:t>
            </a:r>
            <a:r>
              <a:rPr lang="en-US" sz="1600" b="1" dirty="0" err="1"/>
              <a:t>ρ</a:t>
            </a:r>
            <a:r>
              <a:rPr lang="en-US" sz="1600" b="1" dirty="0"/>
              <a:t> = 1000. kgm</a:t>
            </a:r>
            <a:r>
              <a:rPr lang="en-US" sz="1600" b="1" baseline="30000" dirty="0"/>
              <a:t>-3</a:t>
            </a:r>
            <a:r>
              <a:rPr lang="en-US" sz="1600" b="1" dirty="0"/>
              <a:t>, </a:t>
            </a:r>
            <a:r>
              <a:rPr lang="en-US" sz="1600" b="1" dirty="0" err="1"/>
              <a:t>η</a:t>
            </a:r>
            <a:r>
              <a:rPr lang="en-US" sz="1600" b="1" dirty="0"/>
              <a:t> = 1.002x10</a:t>
            </a:r>
            <a:r>
              <a:rPr lang="en-US" sz="1600" b="1" baseline="30000" dirty="0"/>
              <a:t>-3</a:t>
            </a:r>
            <a:r>
              <a:rPr lang="en-US" sz="1600" b="1" dirty="0"/>
              <a:t> Pa s.  Air: </a:t>
            </a:r>
            <a:r>
              <a:rPr lang="en-US" sz="1600" b="1" dirty="0" err="1"/>
              <a:t>ρ</a:t>
            </a:r>
            <a:r>
              <a:rPr lang="en-US" sz="1600" b="1" dirty="0"/>
              <a:t> = 1.29 kgm</a:t>
            </a:r>
            <a:r>
              <a:rPr lang="en-US" sz="1600" b="1" baseline="30000" dirty="0"/>
              <a:t>-3</a:t>
            </a:r>
            <a:r>
              <a:rPr lang="en-US" sz="1600" b="1" dirty="0"/>
              <a:t>, </a:t>
            </a:r>
            <a:r>
              <a:rPr lang="en-US" sz="1600" b="1" dirty="0" err="1"/>
              <a:t>η</a:t>
            </a:r>
            <a:r>
              <a:rPr lang="en-US" sz="1600" b="1" dirty="0"/>
              <a:t> = 1.81x10</a:t>
            </a:r>
            <a:r>
              <a:rPr lang="en-US" sz="1600" b="1" baseline="30000" dirty="0"/>
              <a:t>-5</a:t>
            </a:r>
            <a:r>
              <a:rPr lang="en-US" sz="1600" b="1" dirty="0"/>
              <a:t> Pa s at 20 </a:t>
            </a:r>
            <a:r>
              <a:rPr lang="en-US" sz="1600" b="1" baseline="30000" dirty="0" err="1"/>
              <a:t>o</a:t>
            </a:r>
            <a:r>
              <a:rPr lang="en-US" sz="1600" b="1" dirty="0" err="1"/>
              <a:t>C</a:t>
            </a:r>
            <a:endParaRPr lang="en-US" sz="1600" dirty="0"/>
          </a:p>
          <a:p>
            <a:r>
              <a:rPr lang="en-US" dirty="0"/>
              <a:t>30. What maximum diameter pipe can water flow down at 0.890 m/s to have a </a:t>
            </a:r>
            <a:r>
              <a:rPr lang="en-US" dirty="0" err="1"/>
              <a:t>Re_r</a:t>
            </a:r>
            <a:r>
              <a:rPr lang="en-US" dirty="0"/>
              <a:t> of 950?  (2.14 mm)</a:t>
            </a:r>
          </a:p>
          <a:p>
            <a:endParaRPr lang="en-US" dirty="0"/>
          </a:p>
        </p:txBody>
      </p:sp>
    </p:spTree>
    <p:extLst>
      <p:ext uri="{BB962C8B-B14F-4D97-AF65-F5344CB8AC3E}">
        <p14:creationId xmlns:p14="http://schemas.microsoft.com/office/powerpoint/2010/main" val="28177390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A9474-14ED-8A4B-84BC-2C740633E6F3}"/>
              </a:ext>
            </a:extLst>
          </p:cNvPr>
          <p:cNvSpPr txBox="1"/>
          <p:nvPr/>
        </p:nvSpPr>
        <p:spPr>
          <a:xfrm>
            <a:off x="304800" y="190500"/>
            <a:ext cx="8534400" cy="461665"/>
          </a:xfrm>
          <a:prstGeom prst="rect">
            <a:avLst/>
          </a:prstGeom>
          <a:noFill/>
        </p:spPr>
        <p:txBody>
          <a:bodyPr wrap="square" rtlCol="0">
            <a:spAutoFit/>
          </a:bodyPr>
          <a:lstStyle/>
          <a:p>
            <a:r>
              <a:rPr lang="en-US" dirty="0"/>
              <a:t>question</a:t>
            </a:r>
          </a:p>
        </p:txBody>
      </p:sp>
    </p:spTree>
    <p:extLst>
      <p:ext uri="{BB962C8B-B14F-4D97-AF65-F5344CB8AC3E}">
        <p14:creationId xmlns:p14="http://schemas.microsoft.com/office/powerpoint/2010/main" val="3519839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938992"/>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t>4b. A tiny grain of </a:t>
            </a:r>
            <a:r>
              <a:rPr lang="en-US" dirty="0" err="1"/>
              <a:t>bapepper</a:t>
            </a:r>
            <a:r>
              <a:rPr lang="en-US" dirty="0"/>
              <a:t> (ρ = 2130 kgm</a:t>
            </a:r>
            <a:r>
              <a:rPr lang="en-US" baseline="30000" dirty="0"/>
              <a:t>-3</a:t>
            </a:r>
            <a:r>
              <a:rPr lang="en-US" dirty="0"/>
              <a:t>) is 1.20 microns in diameter.  What speed does it settle in water? </a:t>
            </a:r>
          </a:p>
          <a:p>
            <a:r>
              <a:rPr lang="en-US" dirty="0"/>
              <a:t>(ρ = 1000. kgm</a:t>
            </a:r>
            <a:r>
              <a:rPr lang="en-US" baseline="30000" dirty="0"/>
              <a:t>-3</a:t>
            </a:r>
            <a:r>
              <a:rPr lang="en-US" dirty="0"/>
              <a:t>, η = 1.002x10</a:t>
            </a:r>
            <a:r>
              <a:rPr lang="en-US" baseline="30000" dirty="0"/>
              <a:t>-3</a:t>
            </a:r>
            <a:r>
              <a:rPr lang="en-US" dirty="0"/>
              <a:t> Pa s) (Don't ignore the buoyant force of water) (8.85x10</a:t>
            </a:r>
            <a:r>
              <a:rPr lang="en-US" baseline="30000" dirty="0"/>
              <a:t>-7</a:t>
            </a:r>
            <a:r>
              <a:rPr lang="en-US" dirty="0"/>
              <a:t> m/s)</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A9474-14ED-8A4B-84BC-2C740633E6F3}"/>
              </a:ext>
            </a:extLst>
          </p:cNvPr>
          <p:cNvSpPr txBox="1"/>
          <p:nvPr/>
        </p:nvSpPr>
        <p:spPr>
          <a:xfrm>
            <a:off x="304800" y="190500"/>
            <a:ext cx="8534400" cy="461665"/>
          </a:xfrm>
          <a:prstGeom prst="rect">
            <a:avLst/>
          </a:prstGeom>
          <a:noFill/>
        </p:spPr>
        <p:txBody>
          <a:bodyPr wrap="square" rtlCol="0">
            <a:spAutoFit/>
          </a:bodyPr>
          <a:lstStyle/>
          <a:p>
            <a:r>
              <a:rPr lang="en-US" dirty="0"/>
              <a:t>question</a:t>
            </a:r>
          </a:p>
        </p:txBody>
      </p:sp>
    </p:spTree>
    <p:extLst>
      <p:ext uri="{BB962C8B-B14F-4D97-AF65-F5344CB8AC3E}">
        <p14:creationId xmlns:p14="http://schemas.microsoft.com/office/powerpoint/2010/main" val="32076924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A9474-14ED-8A4B-84BC-2C740633E6F3}"/>
              </a:ext>
            </a:extLst>
          </p:cNvPr>
          <p:cNvSpPr txBox="1"/>
          <p:nvPr/>
        </p:nvSpPr>
        <p:spPr>
          <a:xfrm>
            <a:off x="304800" y="190500"/>
            <a:ext cx="8534400" cy="461665"/>
          </a:xfrm>
          <a:prstGeom prst="rect">
            <a:avLst/>
          </a:prstGeom>
          <a:noFill/>
        </p:spPr>
        <p:txBody>
          <a:bodyPr wrap="square" rtlCol="0">
            <a:spAutoFit/>
          </a:bodyPr>
          <a:lstStyle/>
          <a:p>
            <a:r>
              <a:rPr lang="en-US" dirty="0"/>
              <a:t>question</a:t>
            </a:r>
          </a:p>
        </p:txBody>
      </p:sp>
    </p:spTree>
    <p:extLst>
      <p:ext uri="{BB962C8B-B14F-4D97-AF65-F5344CB8AC3E}">
        <p14:creationId xmlns:p14="http://schemas.microsoft.com/office/powerpoint/2010/main" val="38425188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A9474-14ED-8A4B-84BC-2C740633E6F3}"/>
              </a:ext>
            </a:extLst>
          </p:cNvPr>
          <p:cNvSpPr txBox="1"/>
          <p:nvPr/>
        </p:nvSpPr>
        <p:spPr>
          <a:xfrm>
            <a:off x="304800" y="190500"/>
            <a:ext cx="8534400" cy="461665"/>
          </a:xfrm>
          <a:prstGeom prst="rect">
            <a:avLst/>
          </a:prstGeom>
          <a:noFill/>
        </p:spPr>
        <p:txBody>
          <a:bodyPr wrap="square" rtlCol="0">
            <a:spAutoFit/>
          </a:bodyPr>
          <a:lstStyle/>
          <a:p>
            <a:r>
              <a:rPr lang="en-US" dirty="0"/>
              <a:t>question</a:t>
            </a:r>
          </a:p>
        </p:txBody>
      </p:sp>
    </p:spTree>
    <p:extLst>
      <p:ext uri="{BB962C8B-B14F-4D97-AF65-F5344CB8AC3E}">
        <p14:creationId xmlns:p14="http://schemas.microsoft.com/office/powerpoint/2010/main" val="13966908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A9474-14ED-8A4B-84BC-2C740633E6F3}"/>
              </a:ext>
            </a:extLst>
          </p:cNvPr>
          <p:cNvSpPr txBox="1"/>
          <p:nvPr/>
        </p:nvSpPr>
        <p:spPr>
          <a:xfrm>
            <a:off x="304800" y="190500"/>
            <a:ext cx="8534400" cy="461665"/>
          </a:xfrm>
          <a:prstGeom prst="rect">
            <a:avLst/>
          </a:prstGeom>
          <a:noFill/>
        </p:spPr>
        <p:txBody>
          <a:bodyPr wrap="square" rtlCol="0">
            <a:spAutoFit/>
          </a:bodyPr>
          <a:lstStyle/>
          <a:p>
            <a:r>
              <a:rPr lang="en-US" dirty="0"/>
              <a:t>question</a:t>
            </a:r>
          </a:p>
        </p:txBody>
      </p:sp>
    </p:spTree>
    <p:extLst>
      <p:ext uri="{BB962C8B-B14F-4D97-AF65-F5344CB8AC3E}">
        <p14:creationId xmlns:p14="http://schemas.microsoft.com/office/powerpoint/2010/main" val="29493167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A9474-14ED-8A4B-84BC-2C740633E6F3}"/>
              </a:ext>
            </a:extLst>
          </p:cNvPr>
          <p:cNvSpPr txBox="1"/>
          <p:nvPr/>
        </p:nvSpPr>
        <p:spPr>
          <a:xfrm>
            <a:off x="304800" y="190500"/>
            <a:ext cx="8534400" cy="461665"/>
          </a:xfrm>
          <a:prstGeom prst="rect">
            <a:avLst/>
          </a:prstGeom>
          <a:noFill/>
        </p:spPr>
        <p:txBody>
          <a:bodyPr wrap="square" rtlCol="0">
            <a:spAutoFit/>
          </a:bodyPr>
          <a:lstStyle/>
          <a:p>
            <a:r>
              <a:rPr lang="en-US" dirty="0"/>
              <a:t>question</a:t>
            </a:r>
          </a:p>
        </p:txBody>
      </p:sp>
    </p:spTree>
    <p:extLst>
      <p:ext uri="{BB962C8B-B14F-4D97-AF65-F5344CB8AC3E}">
        <p14:creationId xmlns:p14="http://schemas.microsoft.com/office/powerpoint/2010/main" val="23492962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A9474-14ED-8A4B-84BC-2C740633E6F3}"/>
              </a:ext>
            </a:extLst>
          </p:cNvPr>
          <p:cNvSpPr txBox="1"/>
          <p:nvPr/>
        </p:nvSpPr>
        <p:spPr>
          <a:xfrm>
            <a:off x="304800" y="190500"/>
            <a:ext cx="8534400" cy="461665"/>
          </a:xfrm>
          <a:prstGeom prst="rect">
            <a:avLst/>
          </a:prstGeom>
          <a:noFill/>
        </p:spPr>
        <p:txBody>
          <a:bodyPr wrap="square" rtlCol="0">
            <a:spAutoFit/>
          </a:bodyPr>
          <a:lstStyle/>
          <a:p>
            <a:r>
              <a:rPr lang="en-US" dirty="0"/>
              <a:t>question</a:t>
            </a:r>
          </a:p>
        </p:txBody>
      </p:sp>
    </p:spTree>
    <p:extLst>
      <p:ext uri="{BB962C8B-B14F-4D97-AF65-F5344CB8AC3E}">
        <p14:creationId xmlns:p14="http://schemas.microsoft.com/office/powerpoint/2010/main" val="26645402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A9474-14ED-8A4B-84BC-2C740633E6F3}"/>
              </a:ext>
            </a:extLst>
          </p:cNvPr>
          <p:cNvSpPr txBox="1"/>
          <p:nvPr/>
        </p:nvSpPr>
        <p:spPr>
          <a:xfrm>
            <a:off x="304800" y="190500"/>
            <a:ext cx="8534400" cy="461665"/>
          </a:xfrm>
          <a:prstGeom prst="rect">
            <a:avLst/>
          </a:prstGeom>
          <a:noFill/>
        </p:spPr>
        <p:txBody>
          <a:bodyPr wrap="square" rtlCol="0">
            <a:spAutoFit/>
          </a:bodyPr>
          <a:lstStyle/>
          <a:p>
            <a:r>
              <a:rPr lang="en-US" dirty="0"/>
              <a:t>question</a:t>
            </a:r>
          </a:p>
        </p:txBody>
      </p:sp>
    </p:spTree>
    <p:extLst>
      <p:ext uri="{BB962C8B-B14F-4D97-AF65-F5344CB8AC3E}">
        <p14:creationId xmlns:p14="http://schemas.microsoft.com/office/powerpoint/2010/main" val="2781238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A9474-14ED-8A4B-84BC-2C740633E6F3}"/>
              </a:ext>
            </a:extLst>
          </p:cNvPr>
          <p:cNvSpPr txBox="1"/>
          <p:nvPr/>
        </p:nvSpPr>
        <p:spPr>
          <a:xfrm>
            <a:off x="304800" y="190500"/>
            <a:ext cx="8534400" cy="461665"/>
          </a:xfrm>
          <a:prstGeom prst="rect">
            <a:avLst/>
          </a:prstGeom>
          <a:noFill/>
        </p:spPr>
        <p:txBody>
          <a:bodyPr wrap="square" rtlCol="0">
            <a:spAutoFit/>
          </a:bodyPr>
          <a:lstStyle/>
          <a:p>
            <a:r>
              <a:rPr lang="en-US" dirty="0"/>
              <a:t>question</a:t>
            </a:r>
          </a:p>
        </p:txBody>
      </p:sp>
    </p:spTree>
    <p:extLst>
      <p:ext uri="{BB962C8B-B14F-4D97-AF65-F5344CB8AC3E}">
        <p14:creationId xmlns:p14="http://schemas.microsoft.com/office/powerpoint/2010/main" val="20809058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A9474-14ED-8A4B-84BC-2C740633E6F3}"/>
              </a:ext>
            </a:extLst>
          </p:cNvPr>
          <p:cNvSpPr txBox="1"/>
          <p:nvPr/>
        </p:nvSpPr>
        <p:spPr>
          <a:xfrm>
            <a:off x="304800" y="190500"/>
            <a:ext cx="8534400" cy="461665"/>
          </a:xfrm>
          <a:prstGeom prst="rect">
            <a:avLst/>
          </a:prstGeom>
          <a:noFill/>
        </p:spPr>
        <p:txBody>
          <a:bodyPr wrap="square" rtlCol="0">
            <a:spAutoFit/>
          </a:bodyPr>
          <a:lstStyle/>
          <a:p>
            <a:r>
              <a:rPr lang="en-US" dirty="0"/>
              <a:t>question</a:t>
            </a:r>
          </a:p>
        </p:txBody>
      </p:sp>
    </p:spTree>
    <p:extLst>
      <p:ext uri="{BB962C8B-B14F-4D97-AF65-F5344CB8AC3E}">
        <p14:creationId xmlns:p14="http://schemas.microsoft.com/office/powerpoint/2010/main" val="2762781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2504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A9474-14ED-8A4B-84BC-2C740633E6F3}"/>
              </a:ext>
            </a:extLst>
          </p:cNvPr>
          <p:cNvSpPr txBox="1"/>
          <p:nvPr/>
        </p:nvSpPr>
        <p:spPr>
          <a:xfrm>
            <a:off x="304800" y="190500"/>
            <a:ext cx="8534400" cy="1569660"/>
          </a:xfrm>
          <a:prstGeom prst="rect">
            <a:avLst/>
          </a:prstGeom>
          <a:noFill/>
        </p:spPr>
        <p:txBody>
          <a:bodyPr wrap="square" rtlCol="0">
            <a:spAutoFit/>
          </a:bodyPr>
          <a:lstStyle/>
          <a:p>
            <a:r>
              <a:rPr lang="en-US" dirty="0"/>
              <a:t>1. Water flows at 0.854 m/s down a 1.59 cm diameter hose.  What time will it take to fill a circular kiddie pool that is 1.75 m in diameter to a depth of 37.0 cm? (5250 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A9474-14ED-8A4B-84BC-2C740633E6F3}"/>
              </a:ext>
            </a:extLst>
          </p:cNvPr>
          <p:cNvSpPr txBox="1"/>
          <p:nvPr/>
        </p:nvSpPr>
        <p:spPr>
          <a:xfrm>
            <a:off x="304800" y="190500"/>
            <a:ext cx="8534400" cy="1938992"/>
          </a:xfrm>
          <a:prstGeom prst="rect">
            <a:avLst/>
          </a:prstGeom>
          <a:noFill/>
        </p:spPr>
        <p:txBody>
          <a:bodyPr wrap="square" rtlCol="0">
            <a:spAutoFit/>
          </a:bodyPr>
          <a:lstStyle/>
          <a:p>
            <a:r>
              <a:rPr lang="en-US" dirty="0"/>
              <a:t>2. An HVAC duct that is 1.02 m in diameter supplies air to a 10.0 m x 4.20 m x 21.0 m room at a rate of 3.50 ACH.  What is the air speed in the duct?  (3.50 ACH means it replaces the air 3.50 times per hour, so it does it once in (3600 s)/3.5 seconds) (1.05 m/s)</a:t>
            </a:r>
          </a:p>
          <a:p>
            <a:endParaRPr lang="en-US" dirty="0"/>
          </a:p>
        </p:txBody>
      </p:sp>
    </p:spTree>
    <p:extLst>
      <p:ext uri="{BB962C8B-B14F-4D97-AF65-F5344CB8AC3E}">
        <p14:creationId xmlns:p14="http://schemas.microsoft.com/office/powerpoint/2010/main" val="1762778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A9474-14ED-8A4B-84BC-2C740633E6F3}"/>
              </a:ext>
            </a:extLst>
          </p:cNvPr>
          <p:cNvSpPr txBox="1"/>
          <p:nvPr/>
        </p:nvSpPr>
        <p:spPr>
          <a:xfrm>
            <a:off x="304800" y="190500"/>
            <a:ext cx="8534400" cy="1569660"/>
          </a:xfrm>
          <a:prstGeom prst="rect">
            <a:avLst/>
          </a:prstGeom>
          <a:noFill/>
        </p:spPr>
        <p:txBody>
          <a:bodyPr wrap="square" rtlCol="0">
            <a:spAutoFit/>
          </a:bodyPr>
          <a:lstStyle/>
          <a:p>
            <a:r>
              <a:rPr lang="en-US" dirty="0"/>
              <a:t>3. A pump delivers 180. liters per minute.  What speed does the water travel through its 4.15 cm diameter outlet pipe?  What time would it take for the pump to fill a rectangular tank that is 2.1 m x 3.3 m x 5.4 m? (2.22 m/s, 12,500 s)</a:t>
            </a:r>
          </a:p>
        </p:txBody>
      </p:sp>
    </p:spTree>
    <p:extLst>
      <p:ext uri="{BB962C8B-B14F-4D97-AF65-F5344CB8AC3E}">
        <p14:creationId xmlns:p14="http://schemas.microsoft.com/office/powerpoint/2010/main" val="3710501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A9474-14ED-8A4B-84BC-2C740633E6F3}"/>
              </a:ext>
            </a:extLst>
          </p:cNvPr>
          <p:cNvSpPr txBox="1"/>
          <p:nvPr/>
        </p:nvSpPr>
        <p:spPr>
          <a:xfrm>
            <a:off x="304800" y="190500"/>
            <a:ext cx="8534400" cy="1569660"/>
          </a:xfrm>
          <a:prstGeom prst="rect">
            <a:avLst/>
          </a:prstGeom>
          <a:noFill/>
        </p:spPr>
        <p:txBody>
          <a:bodyPr wrap="square" rtlCol="0">
            <a:spAutoFit/>
          </a:bodyPr>
          <a:lstStyle/>
          <a:p>
            <a:r>
              <a:rPr lang="en-US" dirty="0"/>
              <a:t>4. A classroom is 32.0 feet by 58.5 feet and 8.10 feet high.  If air flows 8.65 f/s down a 1.50 foot x 1.00 foot air duct, what time in minutes does it take to replace the air in the room?  (19.5 minutes)</a:t>
            </a:r>
          </a:p>
          <a:p>
            <a:endParaRPr lang="en-US" dirty="0"/>
          </a:p>
        </p:txBody>
      </p:sp>
    </p:spTree>
    <p:extLst>
      <p:ext uri="{BB962C8B-B14F-4D97-AF65-F5344CB8AC3E}">
        <p14:creationId xmlns:p14="http://schemas.microsoft.com/office/powerpoint/2010/main" val="2794364183"/>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2610</TotalTime>
  <Words>1780</Words>
  <Application>Microsoft Macintosh PowerPoint</Application>
  <PresentationFormat>On-screen Show (16:10)</PresentationFormat>
  <Paragraphs>54</Paragraphs>
  <Slides>48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48</vt:i4>
      </vt:variant>
    </vt:vector>
  </HeadingPairs>
  <TitlesOfParts>
    <vt:vector size="51" baseType="lpstr">
      <vt:lpstr>ＭＳ Ｐゴシック</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Tualatin High School</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Murray</dc:creator>
  <cp:lastModifiedBy>Microsoft Office User</cp:lastModifiedBy>
  <cp:revision>212</cp:revision>
  <dcterms:created xsi:type="dcterms:W3CDTF">2015-10-03T17:44:21Z</dcterms:created>
  <dcterms:modified xsi:type="dcterms:W3CDTF">2019-06-08T23:06:24Z</dcterms:modified>
</cp:coreProperties>
</file>