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308" r:id="rId4"/>
    <p:sldId id="300" r:id="rId5"/>
    <p:sldId id="302" r:id="rId6"/>
    <p:sldId id="301" r:id="rId7"/>
    <p:sldId id="303" r:id="rId8"/>
    <p:sldId id="296" r:id="rId9"/>
    <p:sldId id="299" r:id="rId10"/>
    <p:sldId id="304" r:id="rId11"/>
    <p:sldId id="306" r:id="rId12"/>
    <p:sldId id="307" r:id="rId13"/>
    <p:sldId id="305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3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54" y="-2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jEJGNLTo84" TargetMode="External"/><Relationship Id="rId2" Type="http://schemas.openxmlformats.org/officeDocument/2006/relationships/hyperlink" Target="https://www.youtube.com/watch?v=f-xmaPSZ6G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pphysics.com/chapter-4-fluid-mechanics/bernoullis-principle-and-airplan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Bernoulli’s Equation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13932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A very large Nitrogen tank is at 2000. PSI.  If nitrogen at STP has a density of 1.17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, how fast is the gas going if the valve breaks off when the tank is horizontal</a:t>
            </a:r>
          </a:p>
          <a:p>
            <a:r>
              <a:rPr lang="en-US" sz="2400" dirty="0" smtClean="0"/>
              <a:t>(assume P1 is 2000 PSI (convert), v1 is zero?, P2 is 1.013E5 Pa, solve for v2.  Ignore change in height.)  1 </a:t>
            </a:r>
            <a:r>
              <a:rPr lang="en-US" sz="2400" dirty="0" err="1" smtClean="0"/>
              <a:t>atm</a:t>
            </a:r>
            <a:r>
              <a:rPr lang="en-US" sz="2400" dirty="0" smtClean="0"/>
              <a:t> = 14.7 PSI</a:t>
            </a:r>
          </a:p>
          <a:p>
            <a:r>
              <a:rPr lang="en-US" sz="1800" dirty="0" smtClean="0"/>
              <a:t>EC – if the opening is 1.2 cm in diameter, what thrust does the tank develop?   (??????)</a:t>
            </a:r>
          </a:p>
          <a:p>
            <a:r>
              <a:rPr lang="en-US" sz="1800" dirty="0" smtClean="0">
                <a:hlinkClick r:id="rId2"/>
              </a:rPr>
              <a:t>https://www.youtube.com/watch?v=f-xmaPSZ6GM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https://www.youtube.com/watch?v=ejEJGNLTo84</a:t>
            </a:r>
            <a:endParaRPr lang="en-US" sz="18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1" y="5397500"/>
            <a:ext cx="349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4835.9 or roughly 4840 m/s, 3090 N (695 lbs)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pressure is needed in a fountain if it is spraying water straight up to a height of 23.2 m?  What is the gauge pressure?</a:t>
            </a:r>
          </a:p>
          <a:p>
            <a:r>
              <a:rPr lang="en-US" dirty="0" smtClean="0"/>
              <a:t>ρ = 1000. kg m</a:t>
            </a:r>
            <a:r>
              <a:rPr lang="en-US" baseline="30000" dirty="0" smtClean="0"/>
              <a:t>-3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 = 1.013E5 Pa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1" y="5397500"/>
            <a:ext cx="2008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3.29x10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Pa, 2.28x10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water faucet breaks in the Physics room, spraying water upwards.  If the gauge pressure in the water mains is 21.0 PSI, (at v = 0) with what speed does the water hit the ceiling 4.80 m above the faucet? </a:t>
            </a:r>
            <a:r>
              <a:rPr lang="en-US" sz="1600" dirty="0" smtClean="0"/>
              <a:t>How much time does it take a custodian to come down and fix the leak?</a:t>
            </a:r>
            <a:r>
              <a:rPr lang="en-US" dirty="0" smtClean="0"/>
              <a:t>  </a:t>
            </a:r>
          </a:p>
          <a:p>
            <a:r>
              <a:rPr lang="en-US" dirty="0" smtClean="0"/>
              <a:t>ρ = 1000. kg m</a:t>
            </a:r>
            <a:r>
              <a:rPr lang="en-US" baseline="30000" dirty="0" smtClean="0"/>
              <a:t>-3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 = 1atm = 1.013E5 Pa.  1 </a:t>
            </a:r>
            <a:r>
              <a:rPr lang="en-US" dirty="0" err="1" smtClean="0"/>
              <a:t>atm</a:t>
            </a:r>
            <a:r>
              <a:rPr lang="en-US" dirty="0" smtClean="0"/>
              <a:t> = 14.7 PSI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1" y="5397500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14.0 m/s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Water flows at 2.00 m/s at ground level with a pressure of 1.15x10</a:t>
            </a:r>
            <a:r>
              <a:rPr lang="en-US" baseline="30000" dirty="0" smtClean="0"/>
              <a:t>5</a:t>
            </a:r>
            <a:r>
              <a:rPr lang="en-US" dirty="0" smtClean="0"/>
              <a:t> Pa through a 10.0 cm diameter pipe.  What is the pressure if it is at an elevation of 3.50 m going through a 6.00 cm diameter pipe?  </a:t>
            </a:r>
            <a:r>
              <a:rPr lang="en-US" sz="2400" dirty="0" smtClean="0"/>
              <a:t>(Find the second speed first.  </a:t>
            </a:r>
            <a:r>
              <a:rPr lang="el-GR" sz="2400" dirty="0" smtClean="0"/>
              <a:t>ρ</a:t>
            </a:r>
            <a:r>
              <a:rPr lang="en-US" sz="2400" dirty="0" smtClean="0"/>
              <a:t> = 1000.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397500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6.72x10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 Pa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3963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Bernoulli’s Equation:</a:t>
            </a:r>
            <a:endParaRPr lang="en-US" sz="3200" b="1" u="sng" dirty="0"/>
          </a:p>
        </p:txBody>
      </p:sp>
      <p:pic>
        <p:nvPicPr>
          <p:cNvPr id="2" name="Picture 4" descr="https://upload.wikimedia.org/wikipedia/commons/thumb/2/20/BernoullisLawDerivationDiagram.svg/600px-BernoullisLawDerivation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7700"/>
            <a:ext cx="8763000" cy="22304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96000" y="11430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3963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Bernoulli’s Equation: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66800" y="2817555"/>
            <a:ext cx="57912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 = Pressure in Pa</a:t>
            </a:r>
            <a:endParaRPr lang="en-US" sz="2000" baseline="30000" dirty="0" smtClean="0"/>
          </a:p>
          <a:p>
            <a:pPr lvl="1"/>
            <a:r>
              <a:rPr lang="el-GR" sz="2000" dirty="0" smtClean="0"/>
              <a:t>ρ</a:t>
            </a:r>
            <a:r>
              <a:rPr lang="en-US" sz="2000" dirty="0" smtClean="0"/>
              <a:t>  = Density of fluid in kg m</a:t>
            </a:r>
            <a:r>
              <a:rPr lang="en-US" sz="2000" baseline="30000" dirty="0" smtClean="0"/>
              <a:t>-3</a:t>
            </a:r>
            <a:endParaRPr lang="en-US" sz="2000" baseline="30000" dirty="0"/>
          </a:p>
          <a:p>
            <a:pPr lvl="1"/>
            <a:r>
              <a:rPr lang="en-US" sz="2000" dirty="0" smtClean="0"/>
              <a:t>g   = 9.81 N kg</a:t>
            </a:r>
            <a:r>
              <a:rPr lang="en-US" sz="2000" baseline="30000" dirty="0" smtClean="0"/>
              <a:t>-1</a:t>
            </a:r>
          </a:p>
          <a:p>
            <a:pPr lvl="1"/>
            <a:r>
              <a:rPr lang="en-US" sz="2000" dirty="0" smtClean="0"/>
              <a:t>h = Height in m</a:t>
            </a:r>
            <a:endParaRPr lang="en-US" sz="2000" baseline="30000" dirty="0"/>
          </a:p>
          <a:p>
            <a:pPr lvl="1"/>
            <a:r>
              <a:rPr lang="en-US" sz="2000" dirty="0" smtClean="0"/>
              <a:t>v = velocity in m/s</a:t>
            </a:r>
            <a:endParaRPr lang="en-US" sz="2000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006990"/>
          <a:ext cx="7272505" cy="739511"/>
        </p:xfrm>
        <a:graphic>
          <a:graphicData uri="http://schemas.openxmlformats.org/presentationml/2006/ole">
            <p:oleObj spid="_x0000_s16386" name="Equation" r:id="rId3" imgW="2247840" imgH="253800" progId="Equation.3">
              <p:embed/>
            </p:oleObj>
          </a:graphicData>
        </a:graphic>
      </p:graphicFrame>
      <p:pic>
        <p:nvPicPr>
          <p:cNvPr id="2" name="Picture 4" descr="https://upload.wikimedia.org/wikipedia/commons/thumb/2/20/BernoullisLawDerivationDiagram.svg/600px-BernoullisLawDerivation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698500"/>
            <a:ext cx="5715000" cy="223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3963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Bernoulli’s Equation: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66800" y="2701975"/>
            <a:ext cx="57912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(The Data Packet)</a:t>
            </a:r>
            <a:endParaRPr lang="en-US" baseline="30000" dirty="0"/>
          </a:p>
        </p:txBody>
      </p:sp>
      <p:pic>
        <p:nvPicPr>
          <p:cNvPr id="2" name="Picture 4" descr="https://upload.wikimedia.org/wikipedia/commons/thumb/2/20/BernoullisLawDerivationDiagram.svg/600px-BernoullisLawDerivation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08000"/>
            <a:ext cx="5715000" cy="2230438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09900"/>
            <a:ext cx="74104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"/>
            <a:ext cx="677108" cy="164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14500"/>
            <a:ext cx="3429000" cy="59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733800" y="0"/>
            <a:ext cx="541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with a density of 1000. kg m</a:t>
            </a:r>
            <a:r>
              <a:rPr lang="en-US" baseline="30000" dirty="0" smtClean="0"/>
              <a:t>-3</a:t>
            </a:r>
            <a:r>
              <a:rPr lang="en-US" dirty="0" smtClean="0"/>
              <a:t> pours from a very large tank of water from a pipe that is 34.0 </a:t>
            </a:r>
            <a:r>
              <a:rPr lang="en-US" dirty="0" err="1" smtClean="0"/>
              <a:t>m</a:t>
            </a:r>
            <a:r>
              <a:rPr lang="en-US" dirty="0" smtClean="0"/>
              <a:t> below the surface of the water.  What is its velocity?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5432872"/>
            <a:ext cx="8931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25.8 </a:t>
            </a:r>
            <a:r>
              <a:rPr lang="en-US" sz="1600" dirty="0" err="1" smtClean="0"/>
              <a:t>m/s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27000"/>
            <a:ext cx="1841500" cy="1464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63500"/>
            <a:ext cx="17347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rcRect t="25385" b="26154"/>
          <a:stretch>
            <a:fillRect/>
          </a:stretch>
        </p:blipFill>
        <p:spPr>
          <a:xfrm>
            <a:off x="152400" y="381000"/>
            <a:ext cx="4064000" cy="1333500"/>
          </a:xfrm>
          <a:prstGeom prst="rect">
            <a:avLst/>
          </a:prstGeom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14500"/>
            <a:ext cx="4419600" cy="59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953000" y="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Air with a density of 1.29 kg 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flows at 2.00 </a:t>
            </a:r>
            <a:r>
              <a:rPr lang="en-US" sz="2000" dirty="0" err="1" smtClean="0"/>
              <a:t>m/s</a:t>
            </a:r>
            <a:r>
              <a:rPr lang="en-US" sz="2000" dirty="0" smtClean="0"/>
              <a:t> where a duct is 48.0 cm in diameter under a pressure of 1.00x10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Pa.  What is the a. velocity and </a:t>
            </a:r>
            <a:r>
              <a:rPr lang="en-US" sz="2000" dirty="0" err="1" smtClean="0"/>
              <a:t>b</a:t>
            </a:r>
            <a:r>
              <a:rPr lang="en-US" sz="2000" dirty="0" smtClean="0"/>
              <a:t>. pressure when the pipe narrows to 12.0 cm?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" y="5432872"/>
            <a:ext cx="1890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32.0 </a:t>
            </a:r>
            <a:r>
              <a:rPr lang="en-US" sz="1600" dirty="0" err="1" smtClean="0"/>
              <a:t>m/s</a:t>
            </a:r>
            <a:r>
              <a:rPr lang="en-US" sz="1600" dirty="0" smtClean="0"/>
              <a:t>, 0.993E5Pa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health.learninginfo.org/images/bernoull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444500"/>
            <a:ext cx="4105275" cy="1500188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1" y="2032000"/>
            <a:ext cx="6439829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1" y="1270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myth – Bernoulli’s equation explains </a:t>
            </a:r>
            <a:r>
              <a:rPr lang="en-US" sz="2000" u="sng" dirty="0" smtClean="0"/>
              <a:t>all</a:t>
            </a:r>
            <a:r>
              <a:rPr lang="en-US" sz="2000" dirty="0" smtClean="0"/>
              <a:t> of how airplane wings generate lift.</a:t>
            </a:r>
          </a:p>
          <a:p>
            <a:r>
              <a:rPr lang="en-US" sz="2000" dirty="0" smtClean="0">
                <a:hlinkClick r:id="rId4"/>
              </a:rPr>
              <a:t>http://popphysics.com/chapter-4-fluid-mechanics/bernoullis-principle-and-airplanes/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214482" y="1886479"/>
            <a:ext cx="2800767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Bernoulli</a:t>
            </a:r>
            <a:endParaRPr lang="en-US" sz="5400" u="sng" dirty="0"/>
          </a:p>
          <a:p>
            <a:pPr algn="ctr"/>
            <a:r>
              <a:rPr lang="en-US" sz="5400" dirty="0" smtClean="0"/>
              <a:t>1-5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73921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The wind is moving horizontally at 12.0 m/s over a level rectangular roof that measures 4.50 m by 8.00 m.  </a:t>
            </a:r>
          </a:p>
          <a:p>
            <a:r>
              <a:rPr lang="en-US" sz="2400" dirty="0" smtClean="0"/>
              <a:t>A. What is the pressure difference between the bottom (still air) and the top (moving air) of the roof surface?  Use 1.29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for the density of the air, neglect the change in height, and assume (if you need to) that the pressure underneath is 1.013x10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Pa.</a:t>
            </a:r>
          </a:p>
          <a:p>
            <a:r>
              <a:rPr lang="en-US" sz="2400" dirty="0" smtClean="0"/>
              <a:t>B. What is the net upward force on the roof?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1" y="5397500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92.9 Pa, 3340 N (751 lbs)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552</Words>
  <Application>Microsoft Office PowerPoint</Application>
  <PresentationFormat>On-screen Show (16:10)</PresentationFormat>
  <Paragraphs>48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325</cp:revision>
  <dcterms:created xsi:type="dcterms:W3CDTF">2015-09-15T03:50:06Z</dcterms:created>
  <dcterms:modified xsi:type="dcterms:W3CDTF">2018-10-03T21:23:52Z</dcterms:modified>
</cp:coreProperties>
</file>