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64" r:id="rId2"/>
    <p:sldId id="265" r:id="rId3"/>
    <p:sldId id="303" r:id="rId4"/>
    <p:sldId id="300" r:id="rId5"/>
    <p:sldId id="301" r:id="rId6"/>
    <p:sldId id="302" r:id="rId7"/>
    <p:sldId id="296" r:id="rId8"/>
    <p:sldId id="299" r:id="rId9"/>
    <p:sldId id="306" r:id="rId10"/>
    <p:sldId id="307" r:id="rId11"/>
    <p:sldId id="304" r:id="rId12"/>
  </p:sldIdLst>
  <p:sldSz cx="9144000" cy="5715000" type="screen16x1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96937"/>
    <a:srgbClr val="FFCC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45" autoAdjust="0"/>
  </p:normalViewPr>
  <p:slideViewPr>
    <p:cSldViewPr>
      <p:cViewPr varScale="1">
        <p:scale>
          <a:sx n="134" d="100"/>
          <a:sy n="134" d="100"/>
        </p:scale>
        <p:origin x="-942" y="-78"/>
      </p:cViewPr>
      <p:guideLst>
        <p:guide orient="horz" pos="180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522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685800" y="685800"/>
            <a:ext cx="54864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22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22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22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7568C1B-650E-4470-93A3-F3791A2B55C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0C531C-48C9-4224-A12D-F3E5B75C6D5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596E54-993B-479D-82B9-66D000E74B1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508000"/>
            <a:ext cx="19431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508000"/>
            <a:ext cx="5676900" cy="4572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73F4FB-61EB-4BE1-BF2D-04906CEC393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594A98-41C4-4F99-B494-14285656C65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1F0575-DE44-4993-A63C-65DBC8588AB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51000"/>
            <a:ext cx="3810000" cy="342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51000"/>
            <a:ext cx="3810000" cy="342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596983-1F9E-46BF-9A1D-429950E940F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DB4206-0015-4A71-AF10-D89A4369FFB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406FB3-6BE8-4701-AECE-AB81441F242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35E03A-F87D-4733-AF66-E0B07F66F7F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35AF5E-F7D3-44A3-BE30-2592BD1E39A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9204E1-25A6-4ED5-ABCF-2230A39A35A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508000"/>
            <a:ext cx="77724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51000"/>
            <a:ext cx="77724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52070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5207000"/>
            <a:ext cx="2895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52070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87F0D6D-4FC8-4A30-A41C-95A5D0ADE268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7" Type="http://schemas.openxmlformats.org/officeDocument/2006/relationships/image" Target="../media/image6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517526" y="381000"/>
            <a:ext cx="8093075" cy="24314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4000" b="1" u="sng" dirty="0" smtClean="0"/>
              <a:t>Buoyant Force</a:t>
            </a:r>
            <a:endParaRPr lang="en-US" sz="4000" b="1" u="sng" dirty="0"/>
          </a:p>
          <a:p>
            <a:pPr lvl="1"/>
            <a:r>
              <a:rPr lang="en-US" sz="4000" dirty="0"/>
              <a:t>Contents:</a:t>
            </a:r>
            <a:endParaRPr lang="en-US" sz="3600" dirty="0"/>
          </a:p>
          <a:p>
            <a:pPr lvl="2">
              <a:buFontTx/>
              <a:buChar char="•"/>
            </a:pPr>
            <a:r>
              <a:rPr lang="en-US" sz="3600" dirty="0"/>
              <a:t>How to calculate</a:t>
            </a:r>
          </a:p>
          <a:p>
            <a:pPr lvl="2">
              <a:buFontTx/>
              <a:buChar char="•"/>
            </a:pPr>
            <a:r>
              <a:rPr lang="en-US" sz="3600" dirty="0" smtClean="0"/>
              <a:t>Whiteboards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5" name="Text Box 3"/>
          <p:cNvSpPr txBox="1">
            <a:spLocks noChangeArrowheads="1"/>
          </p:cNvSpPr>
          <p:nvPr/>
        </p:nvSpPr>
        <p:spPr bwMode="auto">
          <a:xfrm>
            <a:off x="228600" y="5397500"/>
            <a:ext cx="603050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 dirty="0" smtClean="0">
                <a:sym typeface="Symbol" pitchFamily="18" charset="2"/>
              </a:rPr>
              <a:t>0.37 N</a:t>
            </a:r>
            <a:endParaRPr lang="en-US" sz="1200" baseline="30000" dirty="0">
              <a:sym typeface="Symbol" pitchFamily="18" charset="2"/>
            </a:endParaRPr>
          </a:p>
        </p:txBody>
      </p:sp>
      <p:sp>
        <p:nvSpPr>
          <p:cNvPr id="110597" name="Text Box 5"/>
          <p:cNvSpPr txBox="1">
            <a:spLocks noChangeArrowheads="1"/>
          </p:cNvSpPr>
          <p:nvPr/>
        </p:nvSpPr>
        <p:spPr bwMode="auto">
          <a:xfrm>
            <a:off x="0" y="0"/>
            <a:ext cx="9144000" cy="1815882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 smtClean="0"/>
              <a:t>A 5.0x4.0x4.0 cm piece of wood with a density of 530 kg m</a:t>
            </a:r>
            <a:r>
              <a:rPr lang="en-US" baseline="30000" dirty="0" smtClean="0"/>
              <a:t>-3</a:t>
            </a:r>
            <a:r>
              <a:rPr lang="en-US" dirty="0" smtClean="0"/>
              <a:t> is tied to the bottom of a pail of water (1000. kg m</a:t>
            </a:r>
            <a:r>
              <a:rPr lang="en-US" baseline="30000" dirty="0" smtClean="0"/>
              <a:t>-3</a:t>
            </a:r>
            <a:r>
              <a:rPr lang="en-US" dirty="0" smtClean="0"/>
              <a:t>) with a string and held completely submerged.  What is the tension on the string?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 bwMode="auto">
          <a:xfrm>
            <a:off x="6172200" y="1270000"/>
            <a:ext cx="1066800" cy="952500"/>
          </a:xfrm>
          <a:prstGeom prst="rect">
            <a:avLst/>
          </a:prstGeom>
          <a:solidFill>
            <a:srgbClr val="00B0F0"/>
          </a:solidFill>
          <a:ln w="508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10" name="Straight Connector 9"/>
          <p:cNvCxnSpPr/>
          <p:nvPr/>
        </p:nvCxnSpPr>
        <p:spPr bwMode="auto">
          <a:xfrm>
            <a:off x="6172200" y="1206500"/>
            <a:ext cx="0" cy="1016000"/>
          </a:xfrm>
          <a:prstGeom prst="line">
            <a:avLst/>
          </a:prstGeom>
          <a:noFill/>
          <a:ln w="508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Straight Connector 10"/>
          <p:cNvCxnSpPr/>
          <p:nvPr/>
        </p:nvCxnSpPr>
        <p:spPr bwMode="auto">
          <a:xfrm>
            <a:off x="7239000" y="1206500"/>
            <a:ext cx="0" cy="1016000"/>
          </a:xfrm>
          <a:prstGeom prst="line">
            <a:avLst/>
          </a:prstGeom>
          <a:noFill/>
          <a:ln w="508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Straight Connector 12"/>
          <p:cNvCxnSpPr/>
          <p:nvPr/>
        </p:nvCxnSpPr>
        <p:spPr bwMode="auto">
          <a:xfrm>
            <a:off x="6136485" y="2222500"/>
            <a:ext cx="1143000" cy="0"/>
          </a:xfrm>
          <a:prstGeom prst="line">
            <a:avLst/>
          </a:prstGeom>
          <a:noFill/>
          <a:ln w="508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0" name="Rectangle 19"/>
          <p:cNvSpPr/>
          <p:nvPr/>
        </p:nvSpPr>
        <p:spPr bwMode="auto">
          <a:xfrm>
            <a:off x="6629400" y="1587500"/>
            <a:ext cx="228600" cy="190500"/>
          </a:xfrm>
          <a:prstGeom prst="rect">
            <a:avLst/>
          </a:prstGeom>
          <a:solidFill>
            <a:srgbClr val="B96937">
              <a:alpha val="98824"/>
            </a:srgbClr>
          </a:solidFill>
          <a:ln w="508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23" name="Straight Connector 22"/>
          <p:cNvCxnSpPr/>
          <p:nvPr/>
        </p:nvCxnSpPr>
        <p:spPr bwMode="auto">
          <a:xfrm>
            <a:off x="6736561" y="1778000"/>
            <a:ext cx="0" cy="444500"/>
          </a:xfrm>
          <a:prstGeom prst="lin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5" name="Text Box 3"/>
          <p:cNvSpPr txBox="1">
            <a:spLocks noChangeArrowheads="1"/>
          </p:cNvSpPr>
          <p:nvPr/>
        </p:nvSpPr>
        <p:spPr bwMode="auto">
          <a:xfrm>
            <a:off x="228601" y="5397500"/>
            <a:ext cx="604653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 dirty="0" smtClean="0">
                <a:sym typeface="Symbol" pitchFamily="18" charset="2"/>
              </a:rPr>
              <a:t>5.7 cm</a:t>
            </a:r>
            <a:endParaRPr lang="en-US" sz="1200" baseline="30000" dirty="0">
              <a:sym typeface="Symbol" pitchFamily="18" charset="2"/>
            </a:endParaRPr>
          </a:p>
        </p:txBody>
      </p:sp>
      <p:sp>
        <p:nvSpPr>
          <p:cNvPr id="110597" name="Text Box 5"/>
          <p:cNvSpPr txBox="1">
            <a:spLocks noChangeArrowheads="1"/>
          </p:cNvSpPr>
          <p:nvPr/>
        </p:nvSpPr>
        <p:spPr bwMode="auto">
          <a:xfrm>
            <a:off x="0" y="0"/>
            <a:ext cx="9144000" cy="2554545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3200" dirty="0" smtClean="0"/>
              <a:t>A 25x25x10 cm block of iron (7.80x10</a:t>
            </a:r>
            <a:r>
              <a:rPr lang="en-US" sz="3200" baseline="30000" dirty="0" smtClean="0"/>
              <a:t>3</a:t>
            </a:r>
            <a:r>
              <a:rPr lang="en-US" sz="3200" dirty="0" smtClean="0"/>
              <a:t> kg m</a:t>
            </a:r>
            <a:r>
              <a:rPr lang="en-US" sz="3200" baseline="30000" dirty="0" smtClean="0"/>
              <a:t>-3</a:t>
            </a:r>
            <a:r>
              <a:rPr lang="en-US" sz="3200" dirty="0" smtClean="0"/>
              <a:t>) floats on mercury (13.6x10</a:t>
            </a:r>
            <a:r>
              <a:rPr lang="en-US" sz="3200" baseline="30000" dirty="0" smtClean="0"/>
              <a:t>3</a:t>
            </a:r>
            <a:r>
              <a:rPr lang="en-US" sz="3200" dirty="0" smtClean="0"/>
              <a:t> kg m</a:t>
            </a:r>
            <a:r>
              <a:rPr lang="en-US" sz="3200" baseline="30000" dirty="0" smtClean="0"/>
              <a:t>-3</a:t>
            </a:r>
            <a:r>
              <a:rPr lang="en-US" sz="3200" dirty="0" smtClean="0"/>
              <a:t>)  If one of the 25x25 cm faces is down into the mercury, how far into the mercury does the block sink before coming to equilibrium?</a:t>
            </a:r>
            <a:endParaRPr lang="en-US" sz="2400" dirty="0"/>
          </a:p>
        </p:txBody>
      </p:sp>
      <p:pic>
        <p:nvPicPr>
          <p:cNvPr id="22530" name="Picture 2" descr="http://pillars.che.pitt.edu/files/course_10/figures/floating_block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2800" y="1905000"/>
            <a:ext cx="1676400" cy="11668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1" y="123032"/>
            <a:ext cx="8371779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 u="sng" dirty="0" smtClean="0"/>
              <a:t>Buoyant force is the weight of displaced water:</a:t>
            </a:r>
            <a:endParaRPr lang="en-US" sz="3200" b="1" u="sng" dirty="0"/>
          </a:p>
        </p:txBody>
      </p:sp>
      <p:sp>
        <p:nvSpPr>
          <p:cNvPr id="11292" name="Text Box 28"/>
          <p:cNvSpPr txBox="1">
            <a:spLocks noChangeArrowheads="1"/>
          </p:cNvSpPr>
          <p:nvPr/>
        </p:nvSpPr>
        <p:spPr bwMode="auto">
          <a:xfrm>
            <a:off x="152400" y="635000"/>
            <a:ext cx="5791200" cy="253402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l-GR" dirty="0" smtClean="0"/>
              <a:t>ρ</a:t>
            </a:r>
            <a:r>
              <a:rPr lang="en-US" baseline="-25000" dirty="0" smtClean="0"/>
              <a:t>f</a:t>
            </a:r>
            <a:r>
              <a:rPr lang="en-US" dirty="0" smtClean="0"/>
              <a:t>  = Density of fluid in kg m</a:t>
            </a:r>
            <a:r>
              <a:rPr lang="en-US" baseline="30000" dirty="0" smtClean="0"/>
              <a:t>-3</a:t>
            </a:r>
            <a:endParaRPr lang="en-US" baseline="30000" dirty="0"/>
          </a:p>
          <a:p>
            <a:pPr lvl="1"/>
            <a:r>
              <a:rPr lang="en-US" dirty="0" err="1" smtClean="0"/>
              <a:t>V</a:t>
            </a:r>
            <a:r>
              <a:rPr lang="en-US" baseline="-25000" dirty="0" err="1" smtClean="0"/>
              <a:t>f</a:t>
            </a:r>
            <a:r>
              <a:rPr lang="en-US" dirty="0" smtClean="0"/>
              <a:t> = Volume of displace fluid in m</a:t>
            </a:r>
            <a:r>
              <a:rPr lang="en-US" baseline="30000" dirty="0" smtClean="0"/>
              <a:t>3</a:t>
            </a:r>
            <a:endParaRPr lang="en-US" baseline="30000" dirty="0"/>
          </a:p>
          <a:p>
            <a:pPr lvl="1"/>
            <a:r>
              <a:rPr lang="en-US" dirty="0" smtClean="0"/>
              <a:t>g   </a:t>
            </a:r>
            <a:r>
              <a:rPr lang="en-US" dirty="0"/>
              <a:t>= </a:t>
            </a:r>
            <a:r>
              <a:rPr lang="en-US" dirty="0" smtClean="0"/>
              <a:t>9.81 N kg</a:t>
            </a:r>
            <a:r>
              <a:rPr lang="en-US" baseline="30000" dirty="0" smtClean="0"/>
              <a:t>-1</a:t>
            </a:r>
            <a:endParaRPr lang="en-US" baseline="30000" dirty="0"/>
          </a:p>
          <a:p>
            <a:pPr lvl="1"/>
            <a:endParaRPr lang="en-US" baseline="30000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288925" y="862542"/>
          <a:ext cx="1708150" cy="521229"/>
        </p:xfrm>
        <a:graphic>
          <a:graphicData uri="http://schemas.openxmlformats.org/presentationml/2006/ole">
            <p:oleObj spid="_x0000_s1026" name="Equation" r:id="rId3" imgW="711000" imgH="241200" progId="Equation.3">
              <p:embed/>
            </p:oleObj>
          </a:graphicData>
        </a:graphic>
      </p:graphicFrame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00800" y="825500"/>
            <a:ext cx="2000250" cy="172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/>
          <p:cNvSpPr/>
          <p:nvPr/>
        </p:nvSpPr>
        <p:spPr>
          <a:xfrm>
            <a:off x="0" y="4064001"/>
            <a:ext cx="9144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Derive</a:t>
            </a:r>
          </a:p>
          <a:p>
            <a:r>
              <a:rPr lang="en-US" sz="1100" dirty="0" smtClean="0"/>
              <a:t>Demo: Float not float/Cartesian Diver/hot air balloons/hydrometer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1" y="123032"/>
            <a:ext cx="8371779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 u="sng" dirty="0" smtClean="0"/>
              <a:t>Buoyant force is the weight of displaced water:</a:t>
            </a:r>
            <a:endParaRPr lang="en-US" sz="3200" b="1" u="sng" dirty="0"/>
          </a:p>
        </p:txBody>
      </p:sp>
      <p:sp>
        <p:nvSpPr>
          <p:cNvPr id="11292" name="Text Box 28"/>
          <p:cNvSpPr txBox="1">
            <a:spLocks noChangeArrowheads="1"/>
          </p:cNvSpPr>
          <p:nvPr/>
        </p:nvSpPr>
        <p:spPr bwMode="auto">
          <a:xfrm>
            <a:off x="152400" y="635000"/>
            <a:ext cx="5791200" cy="253402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l-GR" dirty="0" smtClean="0"/>
              <a:t>ρ</a:t>
            </a:r>
            <a:r>
              <a:rPr lang="en-US" baseline="-25000" dirty="0" smtClean="0"/>
              <a:t>f</a:t>
            </a:r>
            <a:r>
              <a:rPr lang="en-US" dirty="0" smtClean="0"/>
              <a:t>  = Density of fluid in kg m</a:t>
            </a:r>
            <a:r>
              <a:rPr lang="en-US" baseline="30000" dirty="0" smtClean="0"/>
              <a:t>-3</a:t>
            </a:r>
            <a:endParaRPr lang="en-US" baseline="30000" dirty="0"/>
          </a:p>
          <a:p>
            <a:pPr lvl="1"/>
            <a:r>
              <a:rPr lang="en-US" dirty="0" err="1" smtClean="0"/>
              <a:t>V</a:t>
            </a:r>
            <a:r>
              <a:rPr lang="en-US" baseline="-25000" dirty="0" err="1" smtClean="0"/>
              <a:t>f</a:t>
            </a:r>
            <a:r>
              <a:rPr lang="en-US" dirty="0" smtClean="0"/>
              <a:t> = Volume of displace fluid in m</a:t>
            </a:r>
            <a:r>
              <a:rPr lang="en-US" baseline="30000" dirty="0" smtClean="0"/>
              <a:t>3</a:t>
            </a:r>
            <a:endParaRPr lang="en-US" baseline="30000" dirty="0"/>
          </a:p>
          <a:p>
            <a:pPr lvl="1"/>
            <a:r>
              <a:rPr lang="en-US" dirty="0" smtClean="0"/>
              <a:t>g   </a:t>
            </a:r>
            <a:r>
              <a:rPr lang="en-US" dirty="0"/>
              <a:t>= </a:t>
            </a:r>
            <a:r>
              <a:rPr lang="en-US" dirty="0" smtClean="0"/>
              <a:t>9.81 N kg</a:t>
            </a:r>
            <a:r>
              <a:rPr lang="en-US" baseline="30000" dirty="0" smtClean="0"/>
              <a:t>-1</a:t>
            </a:r>
            <a:endParaRPr lang="en-US" baseline="30000" dirty="0"/>
          </a:p>
          <a:p>
            <a:pPr lvl="1"/>
            <a:endParaRPr lang="en-US" baseline="30000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288925" y="862542"/>
          <a:ext cx="1708150" cy="521229"/>
        </p:xfrm>
        <a:graphic>
          <a:graphicData uri="http://schemas.openxmlformats.org/presentationml/2006/ole">
            <p:oleObj spid="_x0000_s21506" name="Equation" r:id="rId3" imgW="711000" imgH="241200" progId="Equation.3">
              <p:embed/>
            </p:oleObj>
          </a:graphicData>
        </a:graphic>
      </p:graphicFrame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00800" y="825500"/>
            <a:ext cx="2000250" cy="172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/>
          <p:cNvSpPr/>
          <p:nvPr/>
        </p:nvSpPr>
        <p:spPr>
          <a:xfrm>
            <a:off x="0" y="2857501"/>
            <a:ext cx="9144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What is the buoyant force on a 3.0 cm diameter air bubble under water? </a:t>
            </a:r>
            <a:r>
              <a:rPr lang="el-GR" dirty="0" smtClean="0"/>
              <a:t>ρ</a:t>
            </a:r>
            <a:r>
              <a:rPr lang="en-US" baseline="-25000" dirty="0" smtClean="0"/>
              <a:t>H2O</a:t>
            </a:r>
            <a:r>
              <a:rPr lang="en-US" dirty="0" smtClean="0"/>
              <a:t> = 1.0E3 kg m</a:t>
            </a:r>
            <a:r>
              <a:rPr lang="en-US" baseline="30000" dirty="0" smtClean="0"/>
              <a:t>-3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8249090" y="5369372"/>
            <a:ext cx="74251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 smtClean="0"/>
              <a:t>0.14 N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92" name="Text Box 28"/>
          <p:cNvSpPr txBox="1">
            <a:spLocks noChangeArrowheads="1"/>
          </p:cNvSpPr>
          <p:nvPr/>
        </p:nvSpPr>
        <p:spPr bwMode="auto">
          <a:xfrm>
            <a:off x="152400" y="-127000"/>
            <a:ext cx="5791200" cy="218521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lvl="1"/>
            <a:endParaRPr lang="en-US" sz="2400" dirty="0" smtClean="0"/>
          </a:p>
          <a:p>
            <a:pPr lvl="1"/>
            <a:endParaRPr lang="en-US" sz="2400" dirty="0" smtClean="0"/>
          </a:p>
          <a:p>
            <a:pPr lvl="1"/>
            <a:r>
              <a:rPr lang="el-GR" sz="2400" dirty="0" smtClean="0"/>
              <a:t>ρ</a:t>
            </a:r>
            <a:r>
              <a:rPr lang="en-US" sz="2400" baseline="-25000" dirty="0" smtClean="0"/>
              <a:t>f</a:t>
            </a:r>
            <a:r>
              <a:rPr lang="en-US" sz="2400" dirty="0" smtClean="0"/>
              <a:t>  = Density of fluid in kg m</a:t>
            </a:r>
            <a:r>
              <a:rPr lang="en-US" sz="2400" baseline="30000" dirty="0" smtClean="0"/>
              <a:t>-3</a:t>
            </a:r>
            <a:endParaRPr lang="en-US" sz="2400" baseline="30000" dirty="0"/>
          </a:p>
          <a:p>
            <a:pPr lvl="1"/>
            <a:r>
              <a:rPr lang="en-US" sz="2400" dirty="0" err="1" smtClean="0"/>
              <a:t>V</a:t>
            </a:r>
            <a:r>
              <a:rPr lang="en-US" sz="2400" baseline="-25000" dirty="0" err="1" smtClean="0"/>
              <a:t>f</a:t>
            </a:r>
            <a:r>
              <a:rPr lang="en-US" sz="2400" dirty="0" smtClean="0"/>
              <a:t> = Volume of displace fluid in m</a:t>
            </a:r>
            <a:r>
              <a:rPr lang="en-US" sz="2400" baseline="30000" dirty="0" smtClean="0"/>
              <a:t>3</a:t>
            </a:r>
            <a:endParaRPr lang="en-US" sz="2400" baseline="30000" dirty="0"/>
          </a:p>
          <a:p>
            <a:pPr lvl="1"/>
            <a:r>
              <a:rPr lang="en-US" sz="2400" dirty="0" smtClean="0"/>
              <a:t>g   </a:t>
            </a:r>
            <a:r>
              <a:rPr lang="en-US" sz="2400" dirty="0"/>
              <a:t>= </a:t>
            </a:r>
            <a:r>
              <a:rPr lang="en-US" sz="2400" dirty="0" smtClean="0"/>
              <a:t>9.81 N kg</a:t>
            </a:r>
            <a:r>
              <a:rPr lang="en-US" sz="2400" baseline="30000" dirty="0" smtClean="0"/>
              <a:t>-1</a:t>
            </a:r>
            <a:endParaRPr lang="en-US" sz="2400" baseline="30000" dirty="0"/>
          </a:p>
          <a:p>
            <a:pPr lvl="1"/>
            <a:endParaRPr lang="en-US" sz="2400" baseline="30000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288925" y="116731"/>
          <a:ext cx="1708150" cy="521229"/>
        </p:xfrm>
        <a:graphic>
          <a:graphicData uri="http://schemas.openxmlformats.org/presentationml/2006/ole">
            <p:oleObj spid="_x0000_s17410" name="Equation" r:id="rId3" imgW="711000" imgH="241200" progId="Equation.3">
              <p:embed/>
            </p:oleObj>
          </a:graphicData>
        </a:graphic>
      </p:graphicFrame>
      <p:sp>
        <p:nvSpPr>
          <p:cNvPr id="6" name="Rectangle 5"/>
          <p:cNvSpPr/>
          <p:nvPr/>
        </p:nvSpPr>
        <p:spPr>
          <a:xfrm>
            <a:off x="0" y="1790700"/>
            <a:ext cx="914400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What is the buoyant force on a 5.45 kg iron shot submerged in water?  What is the weight of the shot in air, and what is its apparent weight submerged?  </a:t>
            </a:r>
          </a:p>
          <a:p>
            <a:r>
              <a:rPr lang="el-GR" sz="2400" dirty="0" smtClean="0"/>
              <a:t>ρ</a:t>
            </a:r>
            <a:r>
              <a:rPr lang="en-US" sz="2400" baseline="-25000" dirty="0" smtClean="0"/>
              <a:t>Fe</a:t>
            </a:r>
            <a:r>
              <a:rPr lang="en-US" sz="2400" dirty="0" smtClean="0"/>
              <a:t> = 7.8E3 kg m</a:t>
            </a:r>
            <a:r>
              <a:rPr lang="en-US" sz="2400" baseline="30000" dirty="0" smtClean="0"/>
              <a:t>-3</a:t>
            </a:r>
            <a:r>
              <a:rPr lang="en-US" sz="2400" dirty="0" smtClean="0"/>
              <a:t>, </a:t>
            </a:r>
            <a:r>
              <a:rPr lang="el-GR" sz="2400" dirty="0" smtClean="0"/>
              <a:t>ρ</a:t>
            </a:r>
            <a:r>
              <a:rPr lang="en-US" sz="2400" baseline="-25000" dirty="0" smtClean="0"/>
              <a:t>H2O</a:t>
            </a:r>
            <a:r>
              <a:rPr lang="en-US" sz="2400" dirty="0" smtClean="0"/>
              <a:t> = 1.0E3 kg m</a:t>
            </a:r>
            <a:r>
              <a:rPr lang="en-US" sz="2400" baseline="30000" dirty="0" smtClean="0"/>
              <a:t>-3</a:t>
            </a:r>
            <a:r>
              <a:rPr lang="en-US" sz="2400" dirty="0" smtClean="0"/>
              <a:t>, </a:t>
            </a:r>
            <a:r>
              <a:rPr lang="el-GR" sz="2400" dirty="0" smtClean="0"/>
              <a:t>ρ</a:t>
            </a:r>
            <a:r>
              <a:rPr lang="en-US" sz="2400" dirty="0" smtClean="0"/>
              <a:t> = m/V so V = m/</a:t>
            </a:r>
            <a:r>
              <a:rPr lang="el-GR" sz="2400" dirty="0" smtClean="0"/>
              <a:t>ρ</a:t>
            </a:r>
            <a:endParaRPr lang="en-US" sz="2400" dirty="0" smtClean="0"/>
          </a:p>
        </p:txBody>
      </p:sp>
      <p:sp>
        <p:nvSpPr>
          <p:cNvPr id="7" name="Rectangle 6"/>
          <p:cNvSpPr/>
          <p:nvPr/>
        </p:nvSpPr>
        <p:spPr>
          <a:xfrm>
            <a:off x="7239000" y="5484168"/>
            <a:ext cx="147989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dirty="0" smtClean="0"/>
              <a:t>6.85 N, 53.5 N, 46.6 N</a:t>
            </a:r>
            <a:endParaRPr lang="en-US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92" name="Text Box 28"/>
          <p:cNvSpPr txBox="1">
            <a:spLocks noChangeArrowheads="1"/>
          </p:cNvSpPr>
          <p:nvPr/>
        </p:nvSpPr>
        <p:spPr bwMode="auto">
          <a:xfrm>
            <a:off x="152400" y="-127000"/>
            <a:ext cx="5791200" cy="18364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lvl="1"/>
            <a:endParaRPr lang="en-US" sz="2000" dirty="0" smtClean="0"/>
          </a:p>
          <a:p>
            <a:pPr lvl="1"/>
            <a:endParaRPr lang="en-US" sz="2000" dirty="0" smtClean="0"/>
          </a:p>
          <a:p>
            <a:pPr lvl="1"/>
            <a:r>
              <a:rPr lang="el-GR" sz="2000" dirty="0" smtClean="0"/>
              <a:t>ρ</a:t>
            </a:r>
            <a:r>
              <a:rPr lang="en-US" sz="2000" baseline="-25000" dirty="0" smtClean="0"/>
              <a:t>f</a:t>
            </a:r>
            <a:r>
              <a:rPr lang="en-US" sz="2000" dirty="0" smtClean="0"/>
              <a:t>  = Density of fluid in kg m</a:t>
            </a:r>
            <a:r>
              <a:rPr lang="en-US" sz="2000" baseline="30000" dirty="0" smtClean="0"/>
              <a:t>-3</a:t>
            </a:r>
            <a:endParaRPr lang="en-US" sz="2000" baseline="30000" dirty="0"/>
          </a:p>
          <a:p>
            <a:pPr lvl="1"/>
            <a:r>
              <a:rPr lang="en-US" sz="2000" dirty="0" err="1" smtClean="0"/>
              <a:t>V</a:t>
            </a:r>
            <a:r>
              <a:rPr lang="en-US" sz="2000" baseline="-25000" dirty="0" err="1" smtClean="0"/>
              <a:t>f</a:t>
            </a:r>
            <a:r>
              <a:rPr lang="en-US" sz="2000" dirty="0" smtClean="0"/>
              <a:t> = Volume of displace fluid in m</a:t>
            </a:r>
            <a:r>
              <a:rPr lang="en-US" sz="2000" baseline="30000" dirty="0" smtClean="0"/>
              <a:t>3</a:t>
            </a:r>
            <a:endParaRPr lang="en-US" sz="2000" baseline="30000" dirty="0"/>
          </a:p>
          <a:p>
            <a:pPr lvl="1"/>
            <a:r>
              <a:rPr lang="en-US" sz="2000" dirty="0" smtClean="0"/>
              <a:t>g   </a:t>
            </a:r>
            <a:r>
              <a:rPr lang="en-US" sz="2000" dirty="0"/>
              <a:t>= </a:t>
            </a:r>
            <a:r>
              <a:rPr lang="en-US" sz="2000" dirty="0" smtClean="0"/>
              <a:t>9.81 N kg</a:t>
            </a:r>
            <a:r>
              <a:rPr lang="en-US" sz="2000" baseline="30000" dirty="0" smtClean="0"/>
              <a:t>-1</a:t>
            </a:r>
            <a:endParaRPr lang="en-US" sz="2000" baseline="30000" dirty="0"/>
          </a:p>
          <a:p>
            <a:pPr lvl="1"/>
            <a:endParaRPr lang="en-US" sz="2000" baseline="30000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288925" y="116731"/>
          <a:ext cx="1708150" cy="521229"/>
        </p:xfrm>
        <a:graphic>
          <a:graphicData uri="http://schemas.openxmlformats.org/presentationml/2006/ole">
            <p:oleObj spid="_x0000_s19458" name="Equation" r:id="rId3" imgW="711000" imgH="241200" progId="Equation.3">
              <p:embed/>
            </p:oleObj>
          </a:graphicData>
        </a:graphic>
      </p:graphicFrame>
      <p:sp>
        <p:nvSpPr>
          <p:cNvPr id="6" name="Rectangle 5"/>
          <p:cNvSpPr/>
          <p:nvPr/>
        </p:nvSpPr>
        <p:spPr>
          <a:xfrm>
            <a:off x="0" y="1790700"/>
            <a:ext cx="914400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The King’s crown has a mass of 14.7 kg, but appears to have a mass of only 13.4 kg when weighed when it is submerged in water.  What is the density of the crown?  Is it gold?  </a:t>
            </a:r>
          </a:p>
          <a:p>
            <a:r>
              <a:rPr lang="el-GR" sz="2400" dirty="0" smtClean="0"/>
              <a:t>ρ</a:t>
            </a:r>
            <a:r>
              <a:rPr lang="en-US" sz="2400" baseline="-25000" dirty="0" smtClean="0"/>
              <a:t>Au</a:t>
            </a:r>
            <a:r>
              <a:rPr lang="en-US" sz="2400" dirty="0" smtClean="0"/>
              <a:t> = 19.3E3 kg m</a:t>
            </a:r>
            <a:r>
              <a:rPr lang="en-US" sz="2400" baseline="30000" dirty="0" smtClean="0"/>
              <a:t>-3</a:t>
            </a:r>
            <a:r>
              <a:rPr lang="en-US" sz="2400" dirty="0" smtClean="0"/>
              <a:t>, </a:t>
            </a:r>
            <a:r>
              <a:rPr lang="el-GR" sz="2400" dirty="0" smtClean="0"/>
              <a:t>ρ</a:t>
            </a:r>
            <a:r>
              <a:rPr lang="en-US" sz="2400" baseline="-25000" dirty="0" smtClean="0"/>
              <a:t>H2O</a:t>
            </a:r>
            <a:r>
              <a:rPr lang="en-US" sz="2400" dirty="0" smtClean="0"/>
              <a:t> = 1.0E3 kg m</a:t>
            </a:r>
            <a:r>
              <a:rPr lang="en-US" sz="2400" baseline="30000" dirty="0" smtClean="0"/>
              <a:t>-3</a:t>
            </a:r>
            <a:r>
              <a:rPr lang="en-US" sz="2400" dirty="0" smtClean="0"/>
              <a:t>, </a:t>
            </a:r>
            <a:r>
              <a:rPr lang="el-GR" sz="2400" dirty="0" smtClean="0"/>
              <a:t>ρ</a:t>
            </a:r>
            <a:r>
              <a:rPr lang="en-US" sz="2400" dirty="0" smtClean="0"/>
              <a:t> = m/V so V = m/</a:t>
            </a:r>
            <a:r>
              <a:rPr lang="el-GR" sz="2400" dirty="0" smtClean="0"/>
              <a:t>ρ</a:t>
            </a:r>
            <a:endParaRPr lang="en-US" sz="2400" dirty="0" smtClean="0"/>
          </a:p>
        </p:txBody>
      </p:sp>
      <p:sp>
        <p:nvSpPr>
          <p:cNvPr id="7" name="Rectangle 6"/>
          <p:cNvSpPr/>
          <p:nvPr/>
        </p:nvSpPr>
        <p:spPr>
          <a:xfrm>
            <a:off x="7239001" y="5484168"/>
            <a:ext cx="157196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/>
              <a:t>11.3x10</a:t>
            </a:r>
            <a:r>
              <a:rPr lang="en-US" sz="1200" baseline="30000" dirty="0" smtClean="0"/>
              <a:t>3</a:t>
            </a:r>
            <a:r>
              <a:rPr lang="en-US" sz="1200" dirty="0" smtClean="0"/>
              <a:t> kg m</a:t>
            </a:r>
            <a:r>
              <a:rPr lang="en-US" sz="1200" baseline="30000" dirty="0" smtClean="0"/>
              <a:t>-3</a:t>
            </a:r>
            <a:r>
              <a:rPr lang="en-US" sz="1200" dirty="0" smtClean="0"/>
              <a:t>, so no</a:t>
            </a:r>
            <a:endParaRPr lang="en-US" sz="1200" dirty="0"/>
          </a:p>
        </p:txBody>
      </p:sp>
      <p:pic>
        <p:nvPicPr>
          <p:cNvPr id="19459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705600" y="0"/>
            <a:ext cx="2438400" cy="18044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5410201" y="3124200"/>
            <a:ext cx="129554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???????</a:t>
            </a:r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288925" y="116731"/>
          <a:ext cx="1708150" cy="521229"/>
        </p:xfrm>
        <a:graphic>
          <a:graphicData uri="http://schemas.openxmlformats.org/presentationml/2006/ole">
            <p:oleObj spid="_x0000_s20482" name="Equation" r:id="rId3" imgW="711000" imgH="241200" progId="Equation.3">
              <p:embed/>
            </p:oleObj>
          </a:graphicData>
        </a:graphic>
      </p:graphicFrame>
      <p:pic>
        <p:nvPicPr>
          <p:cNvPr id="19459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705600" y="0"/>
            <a:ext cx="2438400" cy="18044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4" name="Picture 4" descr="http://4.bp.blogspot.com/_yd8Htwe9SNY/SwzW1s6XKbI/AAAAAAAADAw/jEmgQfyaUV4/s1600/eureka.bmp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52400" y="2171700"/>
            <a:ext cx="2133600" cy="2089151"/>
          </a:xfrm>
          <a:prstGeom prst="rect">
            <a:avLst/>
          </a:prstGeom>
          <a:noFill/>
        </p:spPr>
      </p:pic>
      <p:pic>
        <p:nvPicPr>
          <p:cNvPr id="20487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895601" y="2235200"/>
            <a:ext cx="1762125" cy="192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8" name="Picture 8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257801" y="2235200"/>
            <a:ext cx="1762125" cy="193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Text Box 2"/>
          <p:cNvSpPr txBox="1">
            <a:spLocks noChangeArrowheads="1"/>
          </p:cNvSpPr>
          <p:nvPr/>
        </p:nvSpPr>
        <p:spPr bwMode="auto">
          <a:xfrm>
            <a:off x="2339242" y="1886479"/>
            <a:ext cx="4551246" cy="175432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5400" u="sng" dirty="0" smtClean="0"/>
              <a:t>Buoyant Forces</a:t>
            </a:r>
            <a:endParaRPr lang="en-US" sz="5400" u="sng" dirty="0"/>
          </a:p>
          <a:p>
            <a:pPr algn="ctr"/>
            <a:r>
              <a:rPr lang="en-US" sz="5400" dirty="0">
                <a:hlinkClick r:id="" action="ppaction://noaction"/>
              </a:rPr>
              <a:t>1</a:t>
            </a:r>
            <a:r>
              <a:rPr lang="en-US" sz="5400" dirty="0"/>
              <a:t> | </a:t>
            </a:r>
            <a:r>
              <a:rPr lang="en-US" sz="5400" dirty="0">
                <a:hlinkClick r:id="" action="ppaction://noaction"/>
              </a:rPr>
              <a:t>2</a:t>
            </a:r>
            <a:r>
              <a:rPr lang="en-US" sz="5400" dirty="0"/>
              <a:t> | </a:t>
            </a:r>
            <a:r>
              <a:rPr lang="en-US" sz="5400" dirty="0">
                <a:hlinkClick r:id="" action="ppaction://noaction"/>
              </a:rPr>
              <a:t>3</a:t>
            </a:r>
            <a:r>
              <a:rPr lang="en-US" sz="5400" dirty="0"/>
              <a:t> </a:t>
            </a:r>
            <a:endParaRPr lang="en-US" sz="5400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5" name="Text Box 3"/>
          <p:cNvSpPr txBox="1">
            <a:spLocks noChangeArrowheads="1"/>
          </p:cNvSpPr>
          <p:nvPr/>
        </p:nvSpPr>
        <p:spPr bwMode="auto">
          <a:xfrm>
            <a:off x="228600" y="5397500"/>
            <a:ext cx="526106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 dirty="0" smtClean="0">
                <a:sym typeface="Symbol" pitchFamily="18" charset="2"/>
              </a:rPr>
              <a:t>50. N</a:t>
            </a:r>
            <a:endParaRPr lang="en-US" sz="1200" baseline="30000" dirty="0">
              <a:sym typeface="Symbol" pitchFamily="18" charset="2"/>
            </a:endParaRPr>
          </a:p>
        </p:txBody>
      </p:sp>
      <p:sp>
        <p:nvSpPr>
          <p:cNvPr id="110597" name="Text Box 5"/>
          <p:cNvSpPr txBox="1">
            <a:spLocks noChangeArrowheads="1"/>
          </p:cNvSpPr>
          <p:nvPr/>
        </p:nvSpPr>
        <p:spPr bwMode="auto">
          <a:xfrm>
            <a:off x="0" y="0"/>
            <a:ext cx="9144000" cy="1815882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 smtClean="0"/>
              <a:t>What is the buoyant force on a rectangular block of wood that measures 12x23x15 cm if it is submerged in the Dead Sea where the density of the water is 1240 kg m</a:t>
            </a:r>
            <a:r>
              <a:rPr lang="en-US" baseline="30000" dirty="0" smtClean="0"/>
              <a:t>-3</a:t>
            </a:r>
            <a:r>
              <a:rPr lang="en-US" dirty="0" smtClean="0"/>
              <a:t>?</a:t>
            </a:r>
          </a:p>
          <a:p>
            <a:r>
              <a:rPr lang="en-US" dirty="0" smtClean="0"/>
              <a:t>(convert cm to m </a:t>
            </a:r>
            <a:r>
              <a:rPr lang="en-US" u="sng" dirty="0" smtClean="0"/>
              <a:t>first</a:t>
            </a:r>
            <a:r>
              <a:rPr lang="en-US" dirty="0" smtClean="0"/>
              <a:t>)</a:t>
            </a:r>
            <a:endParaRPr lang="en-US" dirty="0"/>
          </a:p>
        </p:txBody>
      </p:sp>
      <p:pic>
        <p:nvPicPr>
          <p:cNvPr id="24578" name="Picture 2" descr="http://www.bibleplaces.com/images12/Man-floating-in-Dead-Sea-with-newspaper,-tb100403503-bibleplac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2476500"/>
            <a:ext cx="2336800" cy="1460500"/>
          </a:xfrm>
          <a:prstGeom prst="rect">
            <a:avLst/>
          </a:prstGeom>
          <a:noFill/>
        </p:spPr>
      </p:pic>
      <p:pic>
        <p:nvPicPr>
          <p:cNvPr id="24580" name="Picture 4" descr="http://www.jewishvirtuallibrary.org/images/deadse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71600" y="4127500"/>
            <a:ext cx="2203174" cy="1206500"/>
          </a:xfrm>
          <a:prstGeom prst="rect">
            <a:avLst/>
          </a:prstGeom>
          <a:noFill/>
        </p:spPr>
      </p:pic>
      <p:pic>
        <p:nvPicPr>
          <p:cNvPr id="24582" name="Picture 6" descr="http://shalomisraeltours.com/wp-content/uploads/2010/09/Dead-Sea-Float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19600" y="2746375"/>
            <a:ext cx="4343400" cy="27146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4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4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45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5" name="Text Box 3"/>
          <p:cNvSpPr txBox="1">
            <a:spLocks noChangeArrowheads="1"/>
          </p:cNvSpPr>
          <p:nvPr/>
        </p:nvSpPr>
        <p:spPr bwMode="auto">
          <a:xfrm>
            <a:off x="228601" y="5397500"/>
            <a:ext cx="851515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 dirty="0" smtClean="0">
                <a:sym typeface="Symbol" pitchFamily="18" charset="2"/>
              </a:rPr>
              <a:t>620 kg m</a:t>
            </a:r>
            <a:r>
              <a:rPr lang="en-US" sz="1200" baseline="30000" dirty="0" smtClean="0">
                <a:sym typeface="Symbol" pitchFamily="18" charset="2"/>
              </a:rPr>
              <a:t>-3</a:t>
            </a:r>
            <a:endParaRPr lang="en-US" sz="1200" baseline="30000" dirty="0">
              <a:sym typeface="Symbol" pitchFamily="18" charset="2"/>
            </a:endParaRPr>
          </a:p>
        </p:txBody>
      </p:sp>
      <p:sp>
        <p:nvSpPr>
          <p:cNvPr id="110597" name="Text Box 5"/>
          <p:cNvSpPr txBox="1">
            <a:spLocks noChangeArrowheads="1"/>
          </p:cNvSpPr>
          <p:nvPr/>
        </p:nvSpPr>
        <p:spPr bwMode="auto">
          <a:xfrm>
            <a:off x="0" y="0"/>
            <a:ext cx="9144000" cy="2246769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 smtClean="0"/>
              <a:t>A 15x15x5.0 cm piece of wood floats in water (1000. kg m</a:t>
            </a:r>
            <a:r>
              <a:rPr lang="en-US" baseline="30000" dirty="0" smtClean="0"/>
              <a:t>-3</a:t>
            </a:r>
            <a:r>
              <a:rPr lang="en-US" dirty="0" smtClean="0"/>
              <a:t>) face down in the water with the waterline 3.1 cm up the 5.0 cm side:</a:t>
            </a:r>
          </a:p>
          <a:p>
            <a:r>
              <a:rPr lang="en-US" dirty="0" smtClean="0"/>
              <a:t>What is its mass?</a:t>
            </a:r>
          </a:p>
          <a:p>
            <a:r>
              <a:rPr lang="en-US" dirty="0" smtClean="0"/>
              <a:t>What is its density?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 bwMode="auto">
          <a:xfrm>
            <a:off x="6172200" y="1270000"/>
            <a:ext cx="1066800" cy="952500"/>
          </a:xfrm>
          <a:prstGeom prst="rect">
            <a:avLst/>
          </a:prstGeom>
          <a:solidFill>
            <a:srgbClr val="00B0F0"/>
          </a:solidFill>
          <a:ln w="508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10" name="Straight Connector 9"/>
          <p:cNvCxnSpPr/>
          <p:nvPr/>
        </p:nvCxnSpPr>
        <p:spPr bwMode="auto">
          <a:xfrm>
            <a:off x="6172200" y="1206500"/>
            <a:ext cx="0" cy="1016000"/>
          </a:xfrm>
          <a:prstGeom prst="line">
            <a:avLst/>
          </a:prstGeom>
          <a:noFill/>
          <a:ln w="508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Straight Connector 10"/>
          <p:cNvCxnSpPr/>
          <p:nvPr/>
        </p:nvCxnSpPr>
        <p:spPr bwMode="auto">
          <a:xfrm>
            <a:off x="7239000" y="1206500"/>
            <a:ext cx="0" cy="1016000"/>
          </a:xfrm>
          <a:prstGeom prst="line">
            <a:avLst/>
          </a:prstGeom>
          <a:noFill/>
          <a:ln w="508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Straight Connector 12"/>
          <p:cNvCxnSpPr/>
          <p:nvPr/>
        </p:nvCxnSpPr>
        <p:spPr bwMode="auto">
          <a:xfrm>
            <a:off x="6136485" y="2222500"/>
            <a:ext cx="1143000" cy="0"/>
          </a:xfrm>
          <a:prstGeom prst="line">
            <a:avLst/>
          </a:prstGeom>
          <a:noFill/>
          <a:ln w="508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0" name="Rectangle 19"/>
          <p:cNvSpPr/>
          <p:nvPr/>
        </p:nvSpPr>
        <p:spPr bwMode="auto">
          <a:xfrm>
            <a:off x="6427959" y="1206500"/>
            <a:ext cx="609600" cy="190500"/>
          </a:xfrm>
          <a:prstGeom prst="rect">
            <a:avLst/>
          </a:prstGeom>
          <a:solidFill>
            <a:srgbClr val="B96937">
              <a:alpha val="98824"/>
            </a:srgbClr>
          </a:solidFill>
          <a:ln w="508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00"/>
      </a:hlink>
      <a:folHlink>
        <a:srgbClr val="00000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508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508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2963</TotalTime>
  <Words>469</Words>
  <Application>Microsoft Office PowerPoint</Application>
  <PresentationFormat>On-screen Show (16:10)</PresentationFormat>
  <Paragraphs>50</Paragraphs>
  <Slides>11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Default Design</vt:lpstr>
      <vt:lpstr>Equation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Company>Tualatin High 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 Murray</dc:creator>
  <cp:lastModifiedBy>Murray, Christopher</cp:lastModifiedBy>
  <cp:revision>279</cp:revision>
  <dcterms:created xsi:type="dcterms:W3CDTF">2001-03-01T17:38:38Z</dcterms:created>
  <dcterms:modified xsi:type="dcterms:W3CDTF">2016-09-30T19:21:30Z</dcterms:modified>
</cp:coreProperties>
</file>