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65" r:id="rId3"/>
    <p:sldId id="305" r:id="rId4"/>
    <p:sldId id="302" r:id="rId5"/>
    <p:sldId id="296" r:id="rId6"/>
    <p:sldId id="299" r:id="rId7"/>
    <p:sldId id="308" r:id="rId8"/>
    <p:sldId id="303" r:id="rId9"/>
    <p:sldId id="304" r:id="rId10"/>
    <p:sldId id="307" r:id="rId11"/>
  </p:sldIdLst>
  <p:sldSz cx="9144000" cy="5715000" type="screen16x10"/>
  <p:notesSz cx="6858000" cy="9144000"/>
  <p:defaultTextStyle>
    <a:defPPr>
      <a:defRPr lang="en-U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5" autoAdjust="0"/>
  </p:normalViewPr>
  <p:slideViewPr>
    <p:cSldViewPr>
      <p:cViewPr varScale="1">
        <p:scale>
          <a:sx n="134" d="100"/>
          <a:sy n="134" d="100"/>
        </p:scale>
        <p:origin x="-942" y="-13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568C1B-650E-4470-93A3-F3791A2B55C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Times New Roman" charset="0"/>
                <a:ea typeface="+mn-ea"/>
                <a:cs typeface="+mn-cs"/>
              </a:rPr>
              <a:t> MEASURING A BUILDING’S HEIGHT</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A Professor of physics asked this question in an examination, “Describe how to find out the height of a skyscraper with a barometer.”  The Professor, of course, expected answers that showed some understanding of the Physics he taught about the differences in air pressure at different altitudes.</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But, one student’s answer was: “Tie a long piece of string to the neck of the barometer, then lower the barometer from the roof of the skyscraper to the ground.  The length of the string plus the length of the barometer will equal the height of the building.”  This highly original answer made the Professor r angry and he immediately failed the student.</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The student appealed, claiming that his answer was certainly correct, so the university appointed an independent arbiter to decide the case.  The arbiter judged that the answer was correct, but did not display any noticeable knowledge of physics.</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So, it was decided to give the student six minutes to provide an answer which showed some knowledge of the basic principles of physics.  For five minutes the student sat, silently thinking..  The arbiter reminded him that time was running out, and the student replied that he had several very good answers, but couldn’t decide which to use.  Finally, he replied as follows, knowing that his answer had to involve using the barometer:</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“First, he said, you could take the barometer up to the roof of the skyscraper, drop it over the edge, and measure the time it takes to reach the ground. The height of the building can then be worked out from the formula H = 0.5g x t squared. </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“Second, if the sun is shining you could measure the height of the barometer, then set it on end and measure the length of its shadow. Then you measure the length of the skyscraper’s shadow, and thereafter it is simple matter of proportional arithmetic to work out the height of the skyscraper.</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“Third, if the skyscraper has an outside emergency staircase, it would be easy to climb up it and, using the barometer like a ruler, mark off how many barometer lengths equal the height of the skyscraper, then add them up.</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“Fourth, if you merely wanted to be boring and orthodox about it, of course, you could use the barometer to measure the air pressure on the roof of the skyscraper and on the ground, and convert the difference in </a:t>
            </a:r>
            <a:r>
              <a:rPr lang="en-US" sz="1200" kern="1200" dirty="0" err="1" smtClean="0">
                <a:solidFill>
                  <a:schemeClr val="tx1"/>
                </a:solidFill>
                <a:latin typeface="Times New Roman" charset="0"/>
                <a:ea typeface="+mn-ea"/>
                <a:cs typeface="+mn-cs"/>
              </a:rPr>
              <a:t>millibars</a:t>
            </a:r>
            <a:r>
              <a:rPr lang="en-US" sz="1200" kern="1200" dirty="0" smtClean="0">
                <a:solidFill>
                  <a:schemeClr val="tx1"/>
                </a:solidFill>
                <a:latin typeface="Times New Roman" charset="0"/>
                <a:ea typeface="+mn-ea"/>
                <a:cs typeface="+mn-cs"/>
              </a:rPr>
              <a:t> into feet to give the height of the building.  (The student knew this was the answer the Professor wanted, but continued.)</a:t>
            </a:r>
          </a:p>
          <a:p>
            <a:r>
              <a:rPr lang="en-US" sz="1200" kern="1200" dirty="0" smtClean="0">
                <a:solidFill>
                  <a:schemeClr val="tx1"/>
                </a:solidFill>
                <a:latin typeface="Times New Roman" charset="0"/>
                <a:ea typeface="+mn-ea"/>
                <a:cs typeface="+mn-cs"/>
              </a:rPr>
              <a:t> </a:t>
            </a:r>
          </a:p>
          <a:p>
            <a:r>
              <a:rPr lang="en-US" sz="1200" kern="1200" dirty="0" smtClean="0">
                <a:solidFill>
                  <a:schemeClr val="tx1"/>
                </a:solidFill>
                <a:latin typeface="Times New Roman" charset="0"/>
                <a:ea typeface="+mn-ea"/>
                <a:cs typeface="+mn-cs"/>
              </a:rPr>
              <a:t>“Fifth, since we are always being told to use independence of mind and apply scientific methods, obviously the best way would be to knock on the janitor’s door and say to him ‘If you would like a nice new barometer, I will give you this one if you tell me the height of this building’.”</a:t>
            </a:r>
            <a:endParaRPr lang="en-US" dirty="0"/>
          </a:p>
        </p:txBody>
      </p:sp>
      <p:sp>
        <p:nvSpPr>
          <p:cNvPr id="4" name="Slide Number Placeholder 3"/>
          <p:cNvSpPr>
            <a:spLocks noGrp="1"/>
          </p:cNvSpPr>
          <p:nvPr>
            <p:ph type="sldNum" sz="quarter" idx="10"/>
          </p:nvPr>
        </p:nvSpPr>
        <p:spPr/>
        <p:txBody>
          <a:bodyPr/>
          <a:lstStyle/>
          <a:p>
            <a:fld id="{97568C1B-650E-4470-93A3-F3791A2B55C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0C531C-48C9-4224-A12D-F3E5B75C6D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596E54-993B-479D-82B9-66D000E74B1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73F4FB-61EB-4BE1-BF2D-04906CEC393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594A98-41C4-4F99-B494-14285656C6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1F0575-DE44-4993-A63C-65DBC8588AB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596983-1F9E-46BF-9A1D-429950E940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7DB4206-0015-4A71-AF10-D89A4369FFB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E406FB3-6BE8-4701-AECE-AB81441F24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35E03A-F87D-4733-AF66-E0B07F66F7F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35AF5E-F7D3-44A3-BE30-2592BD1E39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9204E1-25A6-4ED5-ABCF-2230A39A35A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87F0D6D-4FC8-4A30-A41C-95A5D0ADE2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17526" y="381000"/>
            <a:ext cx="8093075" cy="2431435"/>
          </a:xfrm>
          <a:prstGeom prst="rect">
            <a:avLst/>
          </a:prstGeom>
          <a:noFill/>
          <a:ln w="9525">
            <a:noFill/>
            <a:miter lim="800000"/>
            <a:headEnd/>
            <a:tailEnd/>
          </a:ln>
          <a:effectLst/>
        </p:spPr>
        <p:txBody>
          <a:bodyPr>
            <a:spAutoFit/>
          </a:bodyPr>
          <a:lstStyle/>
          <a:p>
            <a:r>
              <a:rPr lang="en-US" sz="4000" b="1" u="sng" dirty="0" smtClean="0"/>
              <a:t>Hydrostatic Pressure</a:t>
            </a:r>
            <a:endParaRPr lang="en-US" sz="4000" b="1" u="sng" dirty="0"/>
          </a:p>
          <a:p>
            <a:pPr lvl="1"/>
            <a:r>
              <a:rPr lang="en-US" sz="4000" dirty="0"/>
              <a:t>Contents:</a:t>
            </a:r>
            <a:endParaRPr lang="en-US" sz="3600" dirty="0"/>
          </a:p>
          <a:p>
            <a:pPr lvl="2">
              <a:buFontTx/>
              <a:buChar char="•"/>
            </a:pPr>
            <a:r>
              <a:rPr lang="en-US" sz="3600" dirty="0"/>
              <a:t>How to calculate</a:t>
            </a:r>
          </a:p>
          <a:p>
            <a:pPr lvl="2">
              <a:buFontTx/>
              <a:buChar char="•"/>
            </a:pPr>
            <a:r>
              <a:rPr lang="en-US" sz="3600" dirty="0" smtClean="0"/>
              <a:t>Whiteboards</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228600" y="5397500"/>
            <a:ext cx="667170" cy="276999"/>
          </a:xfrm>
          <a:prstGeom prst="rect">
            <a:avLst/>
          </a:prstGeom>
          <a:noFill/>
          <a:ln w="25400">
            <a:noFill/>
            <a:miter lim="800000"/>
            <a:headEnd/>
            <a:tailEnd/>
          </a:ln>
          <a:effectLst/>
        </p:spPr>
        <p:txBody>
          <a:bodyPr wrap="none">
            <a:spAutoFit/>
          </a:bodyPr>
          <a:lstStyle/>
          <a:p>
            <a:r>
              <a:rPr lang="en-US" sz="1200" dirty="0" smtClean="0">
                <a:sym typeface="Symbol" pitchFamily="18" charset="2"/>
              </a:rPr>
              <a:t>???????</a:t>
            </a:r>
            <a:endParaRPr lang="en-US" sz="1200" baseline="30000" dirty="0">
              <a:sym typeface="Symbol" pitchFamily="18" charset="2"/>
            </a:endParaRPr>
          </a:p>
        </p:txBody>
      </p:sp>
      <p:sp>
        <p:nvSpPr>
          <p:cNvPr id="110597" name="Text Box 5"/>
          <p:cNvSpPr txBox="1">
            <a:spLocks noChangeArrowheads="1"/>
          </p:cNvSpPr>
          <p:nvPr/>
        </p:nvSpPr>
        <p:spPr bwMode="auto">
          <a:xfrm>
            <a:off x="0" y="0"/>
            <a:ext cx="9144000" cy="1077218"/>
          </a:xfrm>
          <a:prstGeom prst="rect">
            <a:avLst/>
          </a:prstGeom>
          <a:noFill/>
          <a:ln w="50800">
            <a:noFill/>
            <a:miter lim="800000"/>
            <a:headEnd/>
            <a:tailEnd/>
          </a:ln>
          <a:effectLst/>
        </p:spPr>
        <p:txBody>
          <a:bodyPr wrap="square">
            <a:spAutoFit/>
          </a:bodyPr>
          <a:lstStyle/>
          <a:p>
            <a:r>
              <a:rPr lang="en-US" sz="3200" dirty="0" smtClean="0"/>
              <a:t>How could one determine the height of a tall building using a very accurate barometer?</a:t>
            </a:r>
            <a:endParaRPr lang="en-US" sz="3200" dirty="0"/>
          </a:p>
        </p:txBody>
      </p:sp>
      <p:pic>
        <p:nvPicPr>
          <p:cNvPr id="22530" name="Picture 2" descr="http://www.onislam.net/english/oimedia/onislamen/images/mainimages/Tips-for-students-exam.gif"/>
          <p:cNvPicPr>
            <a:picLocks noChangeAspect="1" noChangeArrowheads="1"/>
          </p:cNvPicPr>
          <p:nvPr/>
        </p:nvPicPr>
        <p:blipFill>
          <a:blip r:embed="rId4" cstate="print"/>
          <a:srcRect/>
          <a:stretch>
            <a:fillRect/>
          </a:stretch>
        </p:blipFill>
        <p:spPr bwMode="auto">
          <a:xfrm>
            <a:off x="228600" y="1143000"/>
            <a:ext cx="1981200" cy="1436688"/>
          </a:xfrm>
          <a:prstGeom prst="rect">
            <a:avLst/>
          </a:prstGeom>
          <a:noFill/>
        </p:spPr>
      </p:pic>
      <p:pic>
        <p:nvPicPr>
          <p:cNvPr id="22532" name="Picture 4" descr="http://graphics8.nytimes.com/images/2008/03/19/fashion/20prof600.1a.jpg"/>
          <p:cNvPicPr>
            <a:picLocks noChangeAspect="1" noChangeArrowheads="1"/>
          </p:cNvPicPr>
          <p:nvPr/>
        </p:nvPicPr>
        <p:blipFill>
          <a:blip r:embed="rId5" cstate="print"/>
          <a:srcRect/>
          <a:stretch>
            <a:fillRect/>
          </a:stretch>
        </p:blipFill>
        <p:spPr bwMode="auto">
          <a:xfrm>
            <a:off x="1295400" y="3048000"/>
            <a:ext cx="3657600" cy="1524000"/>
          </a:xfrm>
          <a:prstGeom prst="rect">
            <a:avLst/>
          </a:prstGeom>
          <a:noFill/>
        </p:spPr>
      </p:pic>
      <p:pic>
        <p:nvPicPr>
          <p:cNvPr id="22534" name="Picture 6" descr="https://s-media-cache-ak0.pinimg.com/236x/39/35/af/3935af19874f01fa13657ea28f8d2156.jpg"/>
          <p:cNvPicPr>
            <a:picLocks noChangeAspect="1" noChangeArrowheads="1"/>
          </p:cNvPicPr>
          <p:nvPr/>
        </p:nvPicPr>
        <p:blipFill>
          <a:blip r:embed="rId6" cstate="print"/>
          <a:srcRect/>
          <a:stretch>
            <a:fillRect/>
          </a:stretch>
        </p:blipFill>
        <p:spPr bwMode="auto">
          <a:xfrm>
            <a:off x="7543800" y="508000"/>
            <a:ext cx="1477373" cy="1841500"/>
          </a:xfrm>
          <a:prstGeom prst="rect">
            <a:avLst/>
          </a:prstGeom>
          <a:noFill/>
        </p:spPr>
      </p:pic>
      <p:sp>
        <p:nvSpPr>
          <p:cNvPr id="9" name="TextBox 8"/>
          <p:cNvSpPr txBox="1"/>
          <p:nvPr/>
        </p:nvSpPr>
        <p:spPr>
          <a:xfrm>
            <a:off x="5410201" y="2794000"/>
            <a:ext cx="1891865" cy="1569660"/>
          </a:xfrm>
          <a:prstGeom prst="rect">
            <a:avLst/>
          </a:prstGeom>
          <a:noFill/>
        </p:spPr>
        <p:txBody>
          <a:bodyPr wrap="none" rtlCol="0">
            <a:spAutoFit/>
          </a:bodyPr>
          <a:lstStyle/>
          <a:p>
            <a:r>
              <a:rPr lang="en-US" sz="1600" dirty="0" smtClean="0"/>
              <a:t>Pick the best one:</a:t>
            </a:r>
          </a:p>
          <a:p>
            <a:pPr lvl="1"/>
            <a:r>
              <a:rPr lang="en-US" sz="1600" dirty="0" smtClean="0"/>
              <a:t>Measure</a:t>
            </a:r>
          </a:p>
          <a:p>
            <a:pPr lvl="1"/>
            <a:r>
              <a:rPr lang="en-US" sz="1600" dirty="0" smtClean="0"/>
              <a:t>Pendulum</a:t>
            </a:r>
          </a:p>
          <a:p>
            <a:pPr lvl="1"/>
            <a:r>
              <a:rPr lang="en-US" sz="1600" dirty="0" smtClean="0"/>
              <a:t>String</a:t>
            </a:r>
          </a:p>
          <a:p>
            <a:pPr lvl="1"/>
            <a:r>
              <a:rPr lang="en-US" sz="1600" dirty="0" smtClean="0"/>
              <a:t>Shadow</a:t>
            </a:r>
          </a:p>
          <a:p>
            <a:pPr lvl="1"/>
            <a:r>
              <a:rPr lang="en-US" sz="1600" dirty="0" smtClean="0"/>
              <a:t>Superintendent</a:t>
            </a:r>
            <a:endParaRPr lang="en-US" sz="1600" dirty="0"/>
          </a:p>
        </p:txBody>
      </p:sp>
      <p:pic>
        <p:nvPicPr>
          <p:cNvPr id="22538" name="Picture 10" descr="http://mathbitsnotebook.com/Algebra1/Quadratics/ProjMathBuilding.jpg"/>
          <p:cNvPicPr>
            <a:picLocks noChangeAspect="1" noChangeArrowheads="1"/>
          </p:cNvPicPr>
          <p:nvPr/>
        </p:nvPicPr>
        <p:blipFill>
          <a:blip r:embed="rId7" cstate="print"/>
          <a:srcRect/>
          <a:stretch>
            <a:fillRect/>
          </a:stretch>
        </p:blipFill>
        <p:spPr bwMode="auto">
          <a:xfrm>
            <a:off x="2362201" y="952500"/>
            <a:ext cx="1716411" cy="1912938"/>
          </a:xfrm>
          <a:prstGeom prst="rect">
            <a:avLst/>
          </a:prstGeom>
          <a:noFill/>
        </p:spPr>
      </p:pic>
      <p:graphicFrame>
        <p:nvGraphicFramePr>
          <p:cNvPr id="12" name="Object 11"/>
          <p:cNvGraphicFramePr>
            <a:graphicFrameLocks noChangeAspect="1"/>
          </p:cNvGraphicFramePr>
          <p:nvPr/>
        </p:nvGraphicFramePr>
        <p:xfrm>
          <a:off x="4191001" y="1703917"/>
          <a:ext cx="1235911" cy="455083"/>
        </p:xfrm>
        <a:graphic>
          <a:graphicData uri="http://schemas.openxmlformats.org/presentationml/2006/ole">
            <p:oleObj spid="_x0000_s22539" name="Equation" r:id="rId8" imgW="545760" imgH="241200" progId="Equation.3">
              <p:embed/>
            </p:oleObj>
          </a:graphicData>
        </a:graphic>
      </p:graphicFrame>
      <p:pic>
        <p:nvPicPr>
          <p:cNvPr id="22541" name="Picture 13" descr="http://www.yachtsofstuff.com/adgraf/hshine/HS_7641.jpg"/>
          <p:cNvPicPr>
            <a:picLocks noChangeAspect="1" noChangeArrowheads="1"/>
          </p:cNvPicPr>
          <p:nvPr/>
        </p:nvPicPr>
        <p:blipFill>
          <a:blip r:embed="rId9" cstate="print"/>
          <a:srcRect/>
          <a:stretch>
            <a:fillRect/>
          </a:stretch>
        </p:blipFill>
        <p:spPr bwMode="auto">
          <a:xfrm>
            <a:off x="6019801" y="972345"/>
            <a:ext cx="1271587" cy="10596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5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subSp spid="_x0000_s22539"/>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5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20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20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20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20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 y="123032"/>
            <a:ext cx="6049605" cy="584775"/>
          </a:xfrm>
          <a:prstGeom prst="rect">
            <a:avLst/>
          </a:prstGeom>
          <a:noFill/>
          <a:ln w="9525">
            <a:noFill/>
            <a:miter lim="800000"/>
            <a:headEnd/>
            <a:tailEnd/>
          </a:ln>
          <a:effectLst/>
        </p:spPr>
        <p:txBody>
          <a:bodyPr wrap="none">
            <a:spAutoFit/>
          </a:bodyPr>
          <a:lstStyle/>
          <a:p>
            <a:r>
              <a:rPr lang="en-US" sz="3200" b="1" u="sng" dirty="0" smtClean="0"/>
              <a:t>Pressure at some depth in a fluid:</a:t>
            </a:r>
            <a:endParaRPr lang="en-US" sz="3200" b="1" u="sng" dirty="0"/>
          </a:p>
        </p:txBody>
      </p:sp>
      <p:sp>
        <p:nvSpPr>
          <p:cNvPr id="11292" name="Text Box 28"/>
          <p:cNvSpPr txBox="1">
            <a:spLocks noChangeArrowheads="1"/>
          </p:cNvSpPr>
          <p:nvPr/>
        </p:nvSpPr>
        <p:spPr bwMode="auto">
          <a:xfrm>
            <a:off x="152400" y="635000"/>
            <a:ext cx="8763000" cy="3816429"/>
          </a:xfrm>
          <a:prstGeom prst="rect">
            <a:avLst/>
          </a:prstGeom>
          <a:noFill/>
          <a:ln w="25400">
            <a:noFill/>
            <a:miter lim="800000"/>
            <a:headEnd/>
            <a:tailEnd/>
          </a:ln>
          <a:effectLst/>
        </p:spPr>
        <p:txBody>
          <a:bodyPr wrap="square">
            <a:spAutoFit/>
          </a:bodyPr>
          <a:lstStyle/>
          <a:p>
            <a:pPr lvl="1"/>
            <a:endParaRPr lang="en-US" dirty="0" smtClean="0"/>
          </a:p>
          <a:p>
            <a:pPr lvl="1"/>
            <a:endParaRPr lang="en-US" dirty="0" smtClean="0"/>
          </a:p>
          <a:p>
            <a:pPr lvl="1"/>
            <a:r>
              <a:rPr lang="en-US" dirty="0" smtClean="0"/>
              <a:t>P = Pressure (gauge) in Pa</a:t>
            </a:r>
            <a:endParaRPr lang="en-US" baseline="30000" dirty="0" smtClean="0"/>
          </a:p>
          <a:p>
            <a:pPr lvl="1"/>
            <a:r>
              <a:rPr lang="el-GR" dirty="0" smtClean="0"/>
              <a:t>ρ</a:t>
            </a:r>
            <a:r>
              <a:rPr lang="en-US" dirty="0" smtClean="0"/>
              <a:t> </a:t>
            </a:r>
            <a:r>
              <a:rPr lang="en-US" dirty="0"/>
              <a:t>= </a:t>
            </a:r>
            <a:r>
              <a:rPr lang="en-US" dirty="0" smtClean="0"/>
              <a:t>Density in kg m</a:t>
            </a:r>
            <a:r>
              <a:rPr lang="en-US" baseline="30000" dirty="0" smtClean="0"/>
              <a:t>-3</a:t>
            </a:r>
            <a:endParaRPr lang="en-US" baseline="30000" dirty="0"/>
          </a:p>
          <a:p>
            <a:pPr lvl="1"/>
            <a:r>
              <a:rPr lang="en-US" dirty="0" smtClean="0"/>
              <a:t>g </a:t>
            </a:r>
            <a:r>
              <a:rPr lang="en-US" dirty="0"/>
              <a:t>= </a:t>
            </a:r>
            <a:r>
              <a:rPr lang="en-US" dirty="0" smtClean="0"/>
              <a:t>9.81 N kg</a:t>
            </a:r>
            <a:r>
              <a:rPr lang="en-US" baseline="30000" dirty="0" smtClean="0"/>
              <a:t>-1</a:t>
            </a:r>
          </a:p>
          <a:p>
            <a:pPr lvl="1"/>
            <a:r>
              <a:rPr lang="en-US" dirty="0" smtClean="0"/>
              <a:t>h = depth in </a:t>
            </a:r>
            <a:r>
              <a:rPr lang="en-US" dirty="0" smtClean="0"/>
              <a:t>m</a:t>
            </a:r>
          </a:p>
          <a:p>
            <a:pPr lvl="1"/>
            <a:endParaRPr lang="en-US" dirty="0" smtClean="0"/>
          </a:p>
          <a:p>
            <a:r>
              <a:rPr lang="en-US" dirty="0" smtClean="0"/>
              <a:t>Derive</a:t>
            </a:r>
          </a:p>
          <a:p>
            <a:r>
              <a:rPr lang="en-US" sz="1000" dirty="0" smtClean="0"/>
              <a:t>Demo bucket with holes/Same level tubes/Siphon</a:t>
            </a:r>
          </a:p>
        </p:txBody>
      </p:sp>
      <p:graphicFrame>
        <p:nvGraphicFramePr>
          <p:cNvPr id="5" name="Object 4"/>
          <p:cNvGraphicFramePr>
            <a:graphicFrameLocks noChangeAspect="1"/>
          </p:cNvGraphicFramePr>
          <p:nvPr/>
        </p:nvGraphicFramePr>
        <p:xfrm>
          <a:off x="228600" y="698500"/>
          <a:ext cx="1661838" cy="555625"/>
        </p:xfrm>
        <a:graphic>
          <a:graphicData uri="http://schemas.openxmlformats.org/presentationml/2006/ole">
            <p:oleObj spid="_x0000_s1026" name="Equation" r:id="rId3" imgW="545760" imgH="203040" progId="Equation.3">
              <p:embed/>
            </p:oleObj>
          </a:graphicData>
        </a:graphic>
      </p:graphicFrame>
      <p:pic>
        <p:nvPicPr>
          <p:cNvPr id="1028" name="Picture 4" descr="Image result for cylinder"/>
          <p:cNvPicPr>
            <a:picLocks noChangeAspect="1" noChangeArrowheads="1"/>
          </p:cNvPicPr>
          <p:nvPr/>
        </p:nvPicPr>
        <p:blipFill>
          <a:blip r:embed="rId4" cstate="print"/>
          <a:srcRect/>
          <a:stretch>
            <a:fillRect/>
          </a:stretch>
        </p:blipFill>
        <p:spPr bwMode="auto">
          <a:xfrm>
            <a:off x="6096000" y="1079500"/>
            <a:ext cx="2247900" cy="1698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2" name="Text Box 28"/>
          <p:cNvSpPr txBox="1">
            <a:spLocks noChangeArrowheads="1"/>
          </p:cNvSpPr>
          <p:nvPr/>
        </p:nvSpPr>
        <p:spPr bwMode="auto">
          <a:xfrm>
            <a:off x="152400" y="0"/>
            <a:ext cx="8763000" cy="3939540"/>
          </a:xfrm>
          <a:prstGeom prst="rect">
            <a:avLst/>
          </a:prstGeom>
          <a:noFill/>
          <a:ln w="25400">
            <a:noFill/>
            <a:miter lim="800000"/>
            <a:headEnd/>
            <a:tailEnd/>
          </a:ln>
          <a:effectLst/>
        </p:spPr>
        <p:txBody>
          <a:bodyPr wrap="square">
            <a:spAutoFit/>
          </a:bodyPr>
          <a:lstStyle/>
          <a:p>
            <a:pPr lvl="1"/>
            <a:endParaRPr lang="en-US" dirty="0" smtClean="0"/>
          </a:p>
          <a:p>
            <a:pPr lvl="1"/>
            <a:endParaRPr lang="en-US" dirty="0" smtClean="0"/>
          </a:p>
          <a:p>
            <a:pPr lvl="1"/>
            <a:r>
              <a:rPr lang="en-US" sz="2400" dirty="0" smtClean="0"/>
              <a:t>P = Pressure (gauge) in Pa</a:t>
            </a:r>
            <a:endParaRPr lang="en-US" sz="2400" baseline="30000" dirty="0" smtClean="0"/>
          </a:p>
          <a:p>
            <a:pPr lvl="1"/>
            <a:r>
              <a:rPr lang="el-GR" sz="2400" dirty="0" smtClean="0"/>
              <a:t>ρ</a:t>
            </a:r>
            <a:r>
              <a:rPr lang="en-US" sz="2400" dirty="0" smtClean="0"/>
              <a:t> </a:t>
            </a:r>
            <a:r>
              <a:rPr lang="en-US" sz="2400" dirty="0"/>
              <a:t>= </a:t>
            </a:r>
            <a:r>
              <a:rPr lang="en-US" sz="2400" dirty="0" smtClean="0"/>
              <a:t>Density in kg m</a:t>
            </a:r>
            <a:r>
              <a:rPr lang="en-US" sz="2400" baseline="30000" dirty="0" smtClean="0"/>
              <a:t>-3</a:t>
            </a:r>
            <a:endParaRPr lang="en-US" sz="2400" baseline="30000" dirty="0"/>
          </a:p>
          <a:p>
            <a:pPr lvl="1"/>
            <a:r>
              <a:rPr lang="en-US" sz="2400" dirty="0" smtClean="0"/>
              <a:t>g </a:t>
            </a:r>
            <a:r>
              <a:rPr lang="en-US" sz="2400" dirty="0"/>
              <a:t>= </a:t>
            </a:r>
            <a:r>
              <a:rPr lang="en-US" sz="2400" dirty="0" smtClean="0"/>
              <a:t>9.81 N kg</a:t>
            </a:r>
            <a:r>
              <a:rPr lang="en-US" sz="2400" baseline="30000" dirty="0" smtClean="0"/>
              <a:t>-1</a:t>
            </a:r>
          </a:p>
          <a:p>
            <a:pPr lvl="1"/>
            <a:r>
              <a:rPr lang="en-US" sz="2400" dirty="0" smtClean="0"/>
              <a:t>h = depth in m</a:t>
            </a:r>
            <a:endParaRPr lang="en-US" sz="2400" baseline="30000" dirty="0"/>
          </a:p>
          <a:p>
            <a:r>
              <a:rPr lang="en-US" sz="2400" dirty="0" smtClean="0"/>
              <a:t>Example – What is the gauge pressure 3800 m (12,500 ft) deep in the ocean where the wreck of the Titanic lies?  Calculate it in Pa, PSI and atm. (</a:t>
            </a:r>
            <a:r>
              <a:rPr lang="el-GR" sz="2400" dirty="0" smtClean="0"/>
              <a:t>ρ</a:t>
            </a:r>
            <a:r>
              <a:rPr lang="en-US" sz="2400" dirty="0" smtClean="0"/>
              <a:t> = 1.025x10</a:t>
            </a:r>
            <a:r>
              <a:rPr lang="en-US" sz="2400" baseline="30000" dirty="0" smtClean="0"/>
              <a:t>3</a:t>
            </a:r>
            <a:r>
              <a:rPr lang="en-US" sz="2400" dirty="0" smtClean="0"/>
              <a:t> kg m</a:t>
            </a:r>
            <a:r>
              <a:rPr lang="en-US" sz="2400" baseline="30000" dirty="0" smtClean="0"/>
              <a:t>-3</a:t>
            </a:r>
            <a:r>
              <a:rPr lang="en-US" sz="2400" dirty="0" smtClean="0"/>
              <a:t>)</a:t>
            </a:r>
            <a:r>
              <a:rPr lang="en-US" dirty="0" smtClean="0"/>
              <a:t> </a:t>
            </a:r>
          </a:p>
          <a:p>
            <a:r>
              <a:rPr lang="en-US" sz="1400" dirty="0" smtClean="0"/>
              <a:t>(3.8E7 Pa, 5.5E3 PSI, 380 </a:t>
            </a:r>
            <a:r>
              <a:rPr lang="en-US" sz="1400" dirty="0" err="1" smtClean="0"/>
              <a:t>atm</a:t>
            </a:r>
            <a:r>
              <a:rPr lang="en-US" sz="1400" dirty="0" smtClean="0"/>
              <a:t> </a:t>
            </a:r>
            <a:r>
              <a:rPr lang="en-US" sz="1050" dirty="0" smtClean="0"/>
              <a:t>(377.2 with no </a:t>
            </a:r>
            <a:r>
              <a:rPr lang="en-US" sz="1050" dirty="0" err="1" smtClean="0"/>
              <a:t>sf</a:t>
            </a:r>
            <a:r>
              <a:rPr lang="en-US" sz="1050" dirty="0" smtClean="0"/>
              <a:t>)</a:t>
            </a:r>
            <a:r>
              <a:rPr lang="en-US" sz="1400" dirty="0" smtClean="0"/>
              <a:t>) 10 m ≈ 1atm, why it is gauge pressure, what the actual pressure would be</a:t>
            </a:r>
            <a:endParaRPr lang="en-US" dirty="0"/>
          </a:p>
        </p:txBody>
      </p:sp>
      <p:graphicFrame>
        <p:nvGraphicFramePr>
          <p:cNvPr id="5" name="Object 4"/>
          <p:cNvGraphicFramePr>
            <a:graphicFrameLocks noChangeAspect="1"/>
          </p:cNvGraphicFramePr>
          <p:nvPr/>
        </p:nvGraphicFramePr>
        <p:xfrm>
          <a:off x="228600" y="63500"/>
          <a:ext cx="1661838" cy="555625"/>
        </p:xfrm>
        <a:graphic>
          <a:graphicData uri="http://schemas.openxmlformats.org/presentationml/2006/ole">
            <p:oleObj spid="_x0000_s17410" name="Equation" r:id="rId3" imgW="545760" imgH="203040" progId="Equation.3">
              <p:embed/>
            </p:oleObj>
          </a:graphicData>
        </a:graphic>
      </p:graphicFrame>
      <p:pic>
        <p:nvPicPr>
          <p:cNvPr id="17411" name="Picture 3"/>
          <p:cNvPicPr>
            <a:picLocks noChangeAspect="1" noChangeArrowheads="1"/>
          </p:cNvPicPr>
          <p:nvPr/>
        </p:nvPicPr>
        <p:blipFill>
          <a:blip r:embed="rId4" cstate="print"/>
          <a:srcRect/>
          <a:stretch>
            <a:fillRect/>
          </a:stretch>
        </p:blipFill>
        <p:spPr bwMode="auto">
          <a:xfrm>
            <a:off x="5715001" y="0"/>
            <a:ext cx="3429000" cy="1945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0" y="-38100"/>
            <a:ext cx="3499676" cy="584775"/>
          </a:xfrm>
          <a:prstGeom prst="rect">
            <a:avLst/>
          </a:prstGeom>
          <a:noFill/>
          <a:ln w="9525">
            <a:noFill/>
            <a:miter lim="800000"/>
            <a:headEnd/>
            <a:tailEnd/>
          </a:ln>
          <a:effectLst/>
        </p:spPr>
        <p:txBody>
          <a:bodyPr wrap="none">
            <a:spAutoFit/>
          </a:bodyPr>
          <a:lstStyle/>
          <a:p>
            <a:r>
              <a:rPr lang="en-US" sz="3200" b="1" u="sng" dirty="0" smtClean="0"/>
              <a:t>In the data packet:</a:t>
            </a:r>
            <a:endParaRPr lang="en-US" sz="3200" b="1" u="sng" dirty="0"/>
          </a:p>
        </p:txBody>
      </p:sp>
      <p:sp>
        <p:nvSpPr>
          <p:cNvPr id="11292" name="Text Box 28"/>
          <p:cNvSpPr txBox="1">
            <a:spLocks noChangeArrowheads="1"/>
          </p:cNvSpPr>
          <p:nvPr/>
        </p:nvSpPr>
        <p:spPr bwMode="auto">
          <a:xfrm>
            <a:off x="152400" y="419100"/>
            <a:ext cx="8763000" cy="3262432"/>
          </a:xfrm>
          <a:prstGeom prst="rect">
            <a:avLst/>
          </a:prstGeom>
          <a:noFill/>
          <a:ln w="25400">
            <a:noFill/>
            <a:miter lim="800000"/>
            <a:headEnd/>
            <a:tailEnd/>
          </a:ln>
          <a:effectLst/>
        </p:spPr>
        <p:txBody>
          <a:bodyPr wrap="square">
            <a:spAutoFit/>
          </a:bodyPr>
          <a:lstStyle/>
          <a:p>
            <a:pPr lvl="1"/>
            <a:endParaRPr lang="en-US" dirty="0" smtClean="0"/>
          </a:p>
          <a:p>
            <a:pPr lvl="1"/>
            <a:endParaRPr lang="en-US" sz="1200" dirty="0" smtClean="0"/>
          </a:p>
          <a:p>
            <a:pPr lvl="1"/>
            <a:r>
              <a:rPr lang="en-US" sz="1800" dirty="0" smtClean="0"/>
              <a:t>P </a:t>
            </a:r>
            <a:r>
              <a:rPr lang="en-US" sz="1800" dirty="0" smtClean="0"/>
              <a:t>= Absolute Pressure in Pa</a:t>
            </a:r>
            <a:endParaRPr lang="en-US" sz="1800" baseline="30000" dirty="0" smtClean="0"/>
          </a:p>
          <a:p>
            <a:pPr lvl="1"/>
            <a:r>
              <a:rPr lang="en-US" sz="1800" dirty="0" smtClean="0"/>
              <a:t>P</a:t>
            </a:r>
            <a:r>
              <a:rPr lang="en-US" sz="1800" baseline="-25000" dirty="0" smtClean="0"/>
              <a:t>o</a:t>
            </a:r>
            <a:r>
              <a:rPr lang="en-US" sz="1800" dirty="0" smtClean="0"/>
              <a:t> = Atmospheric pressure above fluid Pa</a:t>
            </a:r>
            <a:endParaRPr lang="en-US" sz="1800" baseline="30000" dirty="0" smtClean="0"/>
          </a:p>
          <a:p>
            <a:pPr lvl="1"/>
            <a:r>
              <a:rPr lang="el-GR" sz="1800" dirty="0" smtClean="0"/>
              <a:t>ρ</a:t>
            </a:r>
            <a:r>
              <a:rPr lang="en-US" sz="1800" baseline="-25000" dirty="0" smtClean="0"/>
              <a:t>f</a:t>
            </a:r>
            <a:r>
              <a:rPr lang="en-US" sz="1800" dirty="0" smtClean="0"/>
              <a:t> </a:t>
            </a:r>
            <a:r>
              <a:rPr lang="en-US" sz="1800" dirty="0"/>
              <a:t>= </a:t>
            </a:r>
            <a:r>
              <a:rPr lang="en-US" sz="1800" dirty="0" smtClean="0"/>
              <a:t>Density (of fluid?) in kg m</a:t>
            </a:r>
            <a:r>
              <a:rPr lang="en-US" sz="1800" baseline="30000" dirty="0" smtClean="0"/>
              <a:t>-3</a:t>
            </a:r>
            <a:endParaRPr lang="en-US" sz="1800" baseline="30000" dirty="0"/>
          </a:p>
          <a:p>
            <a:pPr lvl="1"/>
            <a:r>
              <a:rPr lang="en-US" sz="1800" dirty="0" smtClean="0"/>
              <a:t>g </a:t>
            </a:r>
            <a:r>
              <a:rPr lang="en-US" sz="1800" dirty="0"/>
              <a:t>= </a:t>
            </a:r>
            <a:r>
              <a:rPr lang="en-US" sz="1800" dirty="0" smtClean="0"/>
              <a:t>9.81 N kg</a:t>
            </a:r>
            <a:r>
              <a:rPr lang="en-US" sz="1800" baseline="30000" dirty="0" smtClean="0"/>
              <a:t>-1</a:t>
            </a:r>
          </a:p>
          <a:p>
            <a:pPr lvl="1"/>
            <a:r>
              <a:rPr lang="en-US" sz="1800" dirty="0" smtClean="0"/>
              <a:t>d = depth in m</a:t>
            </a:r>
          </a:p>
          <a:p>
            <a:r>
              <a:rPr lang="en-US" dirty="0" smtClean="0"/>
              <a:t>Example – At what depth below fresh water is the absolute pressure 100. PSI?  </a:t>
            </a:r>
            <a:r>
              <a:rPr lang="en-US" sz="2400" dirty="0" smtClean="0"/>
              <a:t>(P</a:t>
            </a:r>
            <a:r>
              <a:rPr lang="en-US" sz="2400" baseline="-25000" dirty="0" smtClean="0"/>
              <a:t>o</a:t>
            </a:r>
            <a:r>
              <a:rPr lang="en-US" sz="2400" dirty="0" smtClean="0"/>
              <a:t> = 1.013x10</a:t>
            </a:r>
            <a:r>
              <a:rPr lang="en-US" sz="2400" baseline="30000" dirty="0" smtClean="0"/>
              <a:t>5</a:t>
            </a:r>
            <a:r>
              <a:rPr lang="en-US" sz="2400" dirty="0" smtClean="0"/>
              <a:t> Pa, </a:t>
            </a:r>
            <a:r>
              <a:rPr lang="el-GR" sz="2400" dirty="0" smtClean="0"/>
              <a:t>ρ</a:t>
            </a:r>
            <a:r>
              <a:rPr lang="en-US" sz="2400" dirty="0" smtClean="0"/>
              <a:t> = 1.00x10</a:t>
            </a:r>
            <a:r>
              <a:rPr lang="en-US" sz="2400" baseline="30000" dirty="0" smtClean="0"/>
              <a:t>3</a:t>
            </a:r>
            <a:r>
              <a:rPr lang="en-US" sz="2400" dirty="0" smtClean="0"/>
              <a:t> kg m</a:t>
            </a:r>
            <a:r>
              <a:rPr lang="en-US" sz="2400" baseline="30000" dirty="0" smtClean="0"/>
              <a:t>-3</a:t>
            </a:r>
            <a:r>
              <a:rPr lang="en-US" sz="2400" dirty="0" smtClean="0"/>
              <a:t>) </a:t>
            </a:r>
            <a:endParaRPr lang="en-US" dirty="0" smtClean="0"/>
          </a:p>
          <a:p>
            <a:r>
              <a:rPr lang="en-US" sz="1400" dirty="0" smtClean="0"/>
              <a:t>(59.9 m)</a:t>
            </a:r>
            <a:endParaRPr lang="en-US" dirty="0"/>
          </a:p>
        </p:txBody>
      </p:sp>
      <p:graphicFrame>
        <p:nvGraphicFramePr>
          <p:cNvPr id="5" name="Object 4"/>
          <p:cNvGraphicFramePr>
            <a:graphicFrameLocks noChangeAspect="1"/>
          </p:cNvGraphicFramePr>
          <p:nvPr/>
        </p:nvGraphicFramePr>
        <p:xfrm>
          <a:off x="228600" y="495300"/>
          <a:ext cx="2782888" cy="660135"/>
        </p:xfrm>
        <a:graphic>
          <a:graphicData uri="http://schemas.openxmlformats.org/presentationml/2006/ole">
            <p:oleObj spid="_x0000_s16386" name="Equation" r:id="rId3" imgW="914400" imgH="241200" progId="Equation.3">
              <p:embed/>
            </p:oleObj>
          </a:graphicData>
        </a:graphic>
      </p:graphicFrame>
      <p:pic>
        <p:nvPicPr>
          <p:cNvPr id="6" name="Picture 4" descr="Image result for cylinder"/>
          <p:cNvPicPr>
            <a:picLocks noChangeAspect="1" noChangeArrowheads="1"/>
          </p:cNvPicPr>
          <p:nvPr/>
        </p:nvPicPr>
        <p:blipFill>
          <a:blip r:embed="rId4" cstate="print"/>
          <a:srcRect/>
          <a:stretch>
            <a:fillRect/>
          </a:stretch>
        </p:blipFill>
        <p:spPr bwMode="auto">
          <a:xfrm>
            <a:off x="6896100" y="571500"/>
            <a:ext cx="2247900" cy="16986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646748" y="1886479"/>
            <a:ext cx="5936240" cy="1754326"/>
          </a:xfrm>
          <a:prstGeom prst="rect">
            <a:avLst/>
          </a:prstGeom>
          <a:noFill/>
          <a:ln w="25400">
            <a:noFill/>
            <a:miter lim="800000"/>
            <a:headEnd/>
            <a:tailEnd/>
          </a:ln>
          <a:effectLst/>
        </p:spPr>
        <p:txBody>
          <a:bodyPr wrap="none">
            <a:spAutoFit/>
          </a:bodyPr>
          <a:lstStyle/>
          <a:p>
            <a:pPr algn="ctr"/>
            <a:r>
              <a:rPr lang="en-US" sz="5400" u="sng" dirty="0" smtClean="0"/>
              <a:t>Hydrostatic Pressure</a:t>
            </a:r>
            <a:endParaRPr lang="en-US" sz="5400" u="sng" dirty="0"/>
          </a:p>
          <a:p>
            <a:pPr algn="ctr"/>
            <a:r>
              <a:rPr lang="en-US" sz="5400" dirty="0">
                <a:hlinkClick r:id="" action="ppaction://noaction"/>
              </a:rPr>
              <a:t>1</a:t>
            </a:r>
            <a:r>
              <a:rPr lang="en-US" sz="5400" dirty="0"/>
              <a:t> | </a:t>
            </a:r>
            <a:r>
              <a:rPr lang="en-US" sz="5400" dirty="0">
                <a:hlinkClick r:id="" action="ppaction://noaction"/>
              </a:rPr>
              <a:t>2</a:t>
            </a:r>
            <a:r>
              <a:rPr lang="en-US" sz="5400" dirty="0"/>
              <a:t> | </a:t>
            </a:r>
            <a:r>
              <a:rPr lang="en-US" sz="5400" dirty="0">
                <a:hlinkClick r:id="" action="ppaction://noaction"/>
              </a:rPr>
              <a:t>3</a:t>
            </a:r>
            <a:r>
              <a:rPr lang="en-US" sz="5400" dirty="0"/>
              <a:t> </a:t>
            </a:r>
            <a:endParaRPr lang="en-US" sz="5400"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228600" y="5397500"/>
            <a:ext cx="1638590" cy="276999"/>
          </a:xfrm>
          <a:prstGeom prst="rect">
            <a:avLst/>
          </a:prstGeom>
          <a:noFill/>
          <a:ln w="25400">
            <a:noFill/>
            <a:miter lim="800000"/>
            <a:headEnd/>
            <a:tailEnd/>
          </a:ln>
          <a:effectLst/>
        </p:spPr>
        <p:txBody>
          <a:bodyPr wrap="none">
            <a:spAutoFit/>
          </a:bodyPr>
          <a:lstStyle/>
          <a:p>
            <a:r>
              <a:rPr lang="en-US" sz="1200" dirty="0" smtClean="0">
                <a:sym typeface="Symbol" pitchFamily="18" charset="2"/>
              </a:rPr>
              <a:t>4.0E5 Pa, 57 psi, 43 psi</a:t>
            </a:r>
            <a:endParaRPr lang="en-US" sz="1200" baseline="30000" dirty="0">
              <a:sym typeface="Symbol" pitchFamily="18" charset="2"/>
            </a:endParaRPr>
          </a:p>
        </p:txBody>
      </p:sp>
      <p:sp>
        <p:nvSpPr>
          <p:cNvPr id="110597" name="Text Box 5"/>
          <p:cNvSpPr txBox="1">
            <a:spLocks noChangeArrowheads="1"/>
          </p:cNvSpPr>
          <p:nvPr/>
        </p:nvSpPr>
        <p:spPr bwMode="auto">
          <a:xfrm>
            <a:off x="0" y="0"/>
            <a:ext cx="9144000" cy="2554545"/>
          </a:xfrm>
          <a:prstGeom prst="rect">
            <a:avLst/>
          </a:prstGeom>
          <a:noFill/>
          <a:ln w="50800">
            <a:noFill/>
            <a:miter lim="800000"/>
            <a:headEnd/>
            <a:tailEnd/>
          </a:ln>
          <a:effectLst/>
        </p:spPr>
        <p:txBody>
          <a:bodyPr wrap="square">
            <a:spAutoFit/>
          </a:bodyPr>
          <a:lstStyle/>
          <a:p>
            <a:r>
              <a:rPr lang="en-US" sz="3200" dirty="0" smtClean="0"/>
              <a:t>The water level in a water tower is 30. m above the point where a faucet is.  What is the absolute pressure in Pa and PSI? </a:t>
            </a:r>
            <a:r>
              <a:rPr lang="en-US" dirty="0" smtClean="0"/>
              <a:t>(P</a:t>
            </a:r>
            <a:r>
              <a:rPr lang="en-US" baseline="-25000" dirty="0" smtClean="0"/>
              <a:t>o</a:t>
            </a:r>
            <a:r>
              <a:rPr lang="en-US" dirty="0" smtClean="0"/>
              <a:t> = 1.013x10</a:t>
            </a:r>
            <a:r>
              <a:rPr lang="en-US" baseline="30000" dirty="0" smtClean="0"/>
              <a:t>5</a:t>
            </a:r>
            <a:r>
              <a:rPr lang="en-US" dirty="0" smtClean="0"/>
              <a:t> Pa, </a:t>
            </a:r>
            <a:r>
              <a:rPr lang="el-GR" dirty="0" smtClean="0"/>
              <a:t>ρ</a:t>
            </a:r>
            <a:r>
              <a:rPr lang="en-US" dirty="0" smtClean="0"/>
              <a:t> = 1.00x10</a:t>
            </a:r>
            <a:r>
              <a:rPr lang="en-US" baseline="30000" dirty="0" smtClean="0"/>
              <a:t>3</a:t>
            </a:r>
            <a:r>
              <a:rPr lang="en-US" dirty="0" smtClean="0"/>
              <a:t> kg m</a:t>
            </a:r>
            <a:r>
              <a:rPr lang="en-US" baseline="30000" dirty="0" smtClean="0"/>
              <a:t>-3</a:t>
            </a:r>
            <a:r>
              <a:rPr lang="en-US" dirty="0" smtClean="0"/>
              <a:t>) </a:t>
            </a:r>
            <a:endParaRPr lang="en-US" sz="3200" dirty="0" smtClean="0"/>
          </a:p>
          <a:p>
            <a:r>
              <a:rPr lang="en-US" sz="3200" dirty="0" smtClean="0"/>
              <a:t>What is the gauge pressure in PSI?</a:t>
            </a:r>
          </a:p>
          <a:p>
            <a:r>
              <a:rPr lang="en-US" sz="3200" dirty="0" smtClean="0"/>
              <a:t>P = P</a:t>
            </a:r>
            <a:r>
              <a:rPr lang="en-US" sz="3200" baseline="-25000" dirty="0" smtClean="0"/>
              <a:t>o</a:t>
            </a:r>
            <a:r>
              <a:rPr lang="en-US" sz="3200" dirty="0" smtClean="0"/>
              <a:t> + </a:t>
            </a:r>
            <a:r>
              <a:rPr lang="el-GR" sz="3200" dirty="0" smtClean="0"/>
              <a:t>ρ</a:t>
            </a:r>
            <a:r>
              <a:rPr lang="en-US" sz="3200" dirty="0" err="1" smtClean="0"/>
              <a:t>gh</a:t>
            </a:r>
            <a:endParaRPr lang="en-US" sz="3200" dirty="0" smtClean="0"/>
          </a:p>
        </p:txBody>
      </p:sp>
      <p:pic>
        <p:nvPicPr>
          <p:cNvPr id="19457" name="Picture 1"/>
          <p:cNvPicPr>
            <a:picLocks noChangeAspect="1" noChangeArrowheads="1"/>
          </p:cNvPicPr>
          <p:nvPr/>
        </p:nvPicPr>
        <p:blipFill>
          <a:blip r:embed="rId2" cstate="print"/>
          <a:srcRect/>
          <a:stretch>
            <a:fillRect/>
          </a:stretch>
        </p:blipFill>
        <p:spPr bwMode="auto">
          <a:xfrm>
            <a:off x="5181601" y="2032000"/>
            <a:ext cx="3648075" cy="229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ruralwaterresources.com/wp-content/uploads/2013/09/Typical-Well-Equipment.jpg"/>
          <p:cNvPicPr>
            <a:picLocks noChangeAspect="1" noChangeArrowheads="1"/>
          </p:cNvPicPr>
          <p:nvPr/>
        </p:nvPicPr>
        <p:blipFill>
          <a:blip r:embed="rId2" cstate="print"/>
          <a:srcRect/>
          <a:stretch>
            <a:fillRect/>
          </a:stretch>
        </p:blipFill>
        <p:spPr bwMode="auto">
          <a:xfrm>
            <a:off x="76200" y="2211895"/>
            <a:ext cx="7924800" cy="3503105"/>
          </a:xfrm>
          <a:prstGeom prst="rect">
            <a:avLst/>
          </a:prstGeom>
          <a:noFill/>
        </p:spPr>
      </p:pic>
      <p:pic>
        <p:nvPicPr>
          <p:cNvPr id="28678" name="Picture 6" descr="http://www.mrkscience.com/planbook/Physical%20Sci.%202010-11/Nov42010/water_tower_snyder_texas_1.jpg"/>
          <p:cNvPicPr>
            <a:picLocks noChangeAspect="1" noChangeArrowheads="1"/>
          </p:cNvPicPr>
          <p:nvPr/>
        </p:nvPicPr>
        <p:blipFill>
          <a:blip r:embed="rId3" cstate="print"/>
          <a:srcRect/>
          <a:stretch>
            <a:fillRect/>
          </a:stretch>
        </p:blipFill>
        <p:spPr bwMode="auto">
          <a:xfrm>
            <a:off x="0" y="0"/>
            <a:ext cx="1981200" cy="2201333"/>
          </a:xfrm>
          <a:prstGeom prst="rect">
            <a:avLst/>
          </a:prstGeom>
          <a:noFill/>
        </p:spPr>
      </p:pic>
      <p:pic>
        <p:nvPicPr>
          <p:cNvPr id="28680" name="Picture 8" descr="http://lintvkoin.files.wordpress.com/2013/09/portland-water-tank-092413.jpg"/>
          <p:cNvPicPr>
            <a:picLocks noChangeAspect="1" noChangeArrowheads="1"/>
          </p:cNvPicPr>
          <p:nvPr/>
        </p:nvPicPr>
        <p:blipFill>
          <a:blip r:embed="rId4" cstate="print"/>
          <a:srcRect/>
          <a:stretch>
            <a:fillRect/>
          </a:stretch>
        </p:blipFill>
        <p:spPr bwMode="auto">
          <a:xfrm>
            <a:off x="4114800" y="127000"/>
            <a:ext cx="3992906" cy="20187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228601" y="5397500"/>
            <a:ext cx="2379177" cy="276999"/>
          </a:xfrm>
          <a:prstGeom prst="rect">
            <a:avLst/>
          </a:prstGeom>
          <a:noFill/>
          <a:ln w="25400">
            <a:noFill/>
            <a:miter lim="800000"/>
            <a:headEnd/>
            <a:tailEnd/>
          </a:ln>
          <a:effectLst/>
        </p:spPr>
        <p:txBody>
          <a:bodyPr wrap="none">
            <a:spAutoFit/>
          </a:bodyPr>
          <a:lstStyle/>
          <a:p>
            <a:r>
              <a:rPr lang="en-US" sz="1200" dirty="0" smtClean="0">
                <a:sym typeface="Symbol" pitchFamily="18" charset="2"/>
              </a:rPr>
              <a:t>4.82E3 Pa, 0.977E5 Pa (9.77E4 Pa)</a:t>
            </a:r>
            <a:endParaRPr lang="en-US" sz="1200" baseline="30000" dirty="0">
              <a:sym typeface="Symbol" pitchFamily="18" charset="2"/>
            </a:endParaRPr>
          </a:p>
        </p:txBody>
      </p:sp>
      <p:sp>
        <p:nvSpPr>
          <p:cNvPr id="110597" name="Text Box 5"/>
          <p:cNvSpPr txBox="1">
            <a:spLocks noChangeArrowheads="1"/>
          </p:cNvSpPr>
          <p:nvPr/>
        </p:nvSpPr>
        <p:spPr bwMode="auto">
          <a:xfrm>
            <a:off x="0" y="0"/>
            <a:ext cx="9144000" cy="2677656"/>
          </a:xfrm>
          <a:prstGeom prst="rect">
            <a:avLst/>
          </a:prstGeom>
          <a:noFill/>
          <a:ln w="50800">
            <a:noFill/>
            <a:miter lim="800000"/>
            <a:headEnd/>
            <a:tailEnd/>
          </a:ln>
          <a:effectLst/>
        </p:spPr>
        <p:txBody>
          <a:bodyPr wrap="square">
            <a:spAutoFit/>
          </a:bodyPr>
          <a:lstStyle/>
          <a:p>
            <a:r>
              <a:rPr lang="en-US" dirty="0" smtClean="0"/>
              <a:t>The density of air at STP is 1.29 kg m</a:t>
            </a:r>
            <a:r>
              <a:rPr lang="en-US" baseline="30000" dirty="0" smtClean="0"/>
              <a:t>-3</a:t>
            </a:r>
            <a:r>
              <a:rPr lang="en-US" dirty="0" smtClean="0"/>
              <a:t>.  What is the difference in air pressure between the top and the bottom of the 381 m tall Empire State Building in Pa?  (assume the density is constant….) </a:t>
            </a:r>
            <a:r>
              <a:rPr lang="el-GR" dirty="0" smtClean="0"/>
              <a:t>Δ</a:t>
            </a:r>
            <a:r>
              <a:rPr lang="en-US" dirty="0" smtClean="0"/>
              <a:t>P = </a:t>
            </a:r>
            <a:r>
              <a:rPr lang="el-GR" dirty="0" smtClean="0"/>
              <a:t>ρ</a:t>
            </a:r>
            <a:r>
              <a:rPr lang="en-US" dirty="0" err="1" smtClean="0"/>
              <a:t>gh</a:t>
            </a:r>
            <a:endParaRPr lang="en-US" dirty="0" smtClean="0"/>
          </a:p>
          <a:p>
            <a:r>
              <a:rPr lang="en-US" dirty="0" smtClean="0"/>
              <a:t>If the pressure is 1.025x10</a:t>
            </a:r>
            <a:r>
              <a:rPr lang="en-US" baseline="30000" dirty="0" smtClean="0"/>
              <a:t>5</a:t>
            </a:r>
            <a:r>
              <a:rPr lang="en-US" dirty="0" smtClean="0"/>
              <a:t> Pa at the bottom, what is the pressure at the top?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228601" y="5397500"/>
            <a:ext cx="1276311" cy="276999"/>
          </a:xfrm>
          <a:prstGeom prst="rect">
            <a:avLst/>
          </a:prstGeom>
          <a:noFill/>
          <a:ln w="25400">
            <a:noFill/>
            <a:miter lim="800000"/>
            <a:headEnd/>
            <a:tailEnd/>
          </a:ln>
          <a:effectLst/>
        </p:spPr>
        <p:txBody>
          <a:bodyPr wrap="none">
            <a:spAutoFit/>
          </a:bodyPr>
          <a:lstStyle/>
          <a:p>
            <a:r>
              <a:rPr lang="en-US" sz="1200" dirty="0" smtClean="0">
                <a:sym typeface="Symbol" pitchFamily="18" charset="2"/>
              </a:rPr>
              <a:t>0.759 m, 760 mm</a:t>
            </a:r>
            <a:endParaRPr lang="en-US" sz="1200" baseline="30000" dirty="0">
              <a:sym typeface="Symbol" pitchFamily="18" charset="2"/>
            </a:endParaRPr>
          </a:p>
        </p:txBody>
      </p:sp>
      <p:sp>
        <p:nvSpPr>
          <p:cNvPr id="110597" name="Text Box 5"/>
          <p:cNvSpPr txBox="1">
            <a:spLocks noChangeArrowheads="1"/>
          </p:cNvSpPr>
          <p:nvPr/>
        </p:nvSpPr>
        <p:spPr bwMode="auto">
          <a:xfrm>
            <a:off x="0" y="0"/>
            <a:ext cx="9144000" cy="2985433"/>
          </a:xfrm>
          <a:prstGeom prst="rect">
            <a:avLst/>
          </a:prstGeom>
          <a:noFill/>
          <a:ln w="50800">
            <a:noFill/>
            <a:miter lim="800000"/>
            <a:headEnd/>
            <a:tailEnd/>
          </a:ln>
          <a:effectLst/>
        </p:spPr>
        <p:txBody>
          <a:bodyPr wrap="square">
            <a:spAutoFit/>
          </a:bodyPr>
          <a:lstStyle/>
          <a:p>
            <a:r>
              <a:rPr lang="en-US" sz="3200" dirty="0" smtClean="0"/>
              <a:t>At what depth in mercury is the gauge pressure equal to one atmosphere? (</a:t>
            </a:r>
            <a:r>
              <a:rPr lang="el-GR" sz="3200" dirty="0" smtClean="0"/>
              <a:t>ρ</a:t>
            </a:r>
            <a:r>
              <a:rPr lang="en-US" sz="3200" dirty="0" smtClean="0"/>
              <a:t> = 13.6x10</a:t>
            </a:r>
            <a:r>
              <a:rPr lang="en-US" sz="3200" baseline="30000" dirty="0" smtClean="0"/>
              <a:t>3</a:t>
            </a:r>
            <a:r>
              <a:rPr lang="en-US" sz="3200" dirty="0" smtClean="0"/>
              <a:t> kg m</a:t>
            </a:r>
            <a:r>
              <a:rPr lang="en-US" sz="3200" baseline="30000" dirty="0" smtClean="0"/>
              <a:t>-3</a:t>
            </a:r>
            <a:r>
              <a:rPr lang="en-US" sz="3200" dirty="0" smtClean="0"/>
              <a:t>)  </a:t>
            </a:r>
          </a:p>
          <a:p>
            <a:r>
              <a:rPr lang="en-US" sz="3200" dirty="0" smtClean="0"/>
              <a:t>(answer in m and mm </a:t>
            </a:r>
            <a:r>
              <a:rPr lang="en-US" sz="3200" dirty="0" smtClean="0">
                <a:sym typeface="Wingdings" pitchFamily="2" charset="2"/>
              </a:rPr>
              <a:t>)</a:t>
            </a:r>
          </a:p>
          <a:p>
            <a:r>
              <a:rPr lang="en-US" sz="3200" dirty="0" smtClean="0">
                <a:sym typeface="Wingdings" pitchFamily="2" charset="2"/>
              </a:rPr>
              <a:t>P = </a:t>
            </a:r>
            <a:r>
              <a:rPr lang="el-GR" sz="3200" dirty="0" smtClean="0">
                <a:sym typeface="Wingdings" pitchFamily="2" charset="2"/>
              </a:rPr>
              <a:t>ρ</a:t>
            </a:r>
            <a:r>
              <a:rPr lang="en-US" sz="3200" dirty="0" err="1" smtClean="0">
                <a:sym typeface="Wingdings" pitchFamily="2" charset="2"/>
              </a:rPr>
              <a:t>gh</a:t>
            </a:r>
            <a:endParaRPr lang="en-US" sz="3200" dirty="0" smtClean="0">
              <a:sym typeface="Wingdings" pitchFamily="2" charset="2"/>
            </a:endParaRPr>
          </a:p>
          <a:p>
            <a:r>
              <a:rPr lang="en-US" dirty="0" smtClean="0"/>
              <a:t>1 </a:t>
            </a:r>
            <a:r>
              <a:rPr lang="en-US" dirty="0" err="1" smtClean="0"/>
              <a:t>atm</a:t>
            </a:r>
            <a:r>
              <a:rPr lang="en-US" dirty="0" smtClean="0"/>
              <a:t> = 1.013 x 10</a:t>
            </a:r>
            <a:r>
              <a:rPr lang="en-US" baseline="30000" dirty="0" smtClean="0"/>
              <a:t>5</a:t>
            </a:r>
            <a:r>
              <a:rPr lang="en-US" dirty="0" smtClean="0"/>
              <a:t> Pa = 101.3 </a:t>
            </a:r>
            <a:r>
              <a:rPr lang="en-US" dirty="0" err="1" smtClean="0"/>
              <a:t>kPa</a:t>
            </a:r>
            <a:r>
              <a:rPr lang="en-US" dirty="0" smtClean="0"/>
              <a:t> = 760 </a:t>
            </a:r>
            <a:r>
              <a:rPr lang="en-US" dirty="0" err="1" smtClean="0"/>
              <a:t>Torr</a:t>
            </a:r>
            <a:r>
              <a:rPr lang="en-US" dirty="0" smtClean="0"/>
              <a:t> = 14.7 psi</a:t>
            </a:r>
          </a:p>
          <a:p>
            <a:endParaRPr lang="en-US" sz="3200" dirty="0"/>
          </a:p>
        </p:txBody>
      </p:sp>
      <p:pic>
        <p:nvPicPr>
          <p:cNvPr id="5" name="Picture 2" descr="http://apphysicsc.com/wp-content/uploads/2012/08/MercuryBarometer.jpg"/>
          <p:cNvPicPr>
            <a:picLocks noChangeAspect="1" noChangeArrowheads="1"/>
          </p:cNvPicPr>
          <p:nvPr/>
        </p:nvPicPr>
        <p:blipFill>
          <a:blip r:embed="rId2" cstate="print"/>
          <a:srcRect/>
          <a:stretch>
            <a:fillRect/>
          </a:stretch>
        </p:blipFill>
        <p:spPr bwMode="auto">
          <a:xfrm>
            <a:off x="6248400" y="2222500"/>
            <a:ext cx="2529840" cy="32433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2808</TotalTime>
  <Words>446</Words>
  <Application>Microsoft Office PowerPoint</Application>
  <PresentationFormat>On-screen Show (16:10)</PresentationFormat>
  <Paragraphs>74</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Murray, Christopher</cp:lastModifiedBy>
  <cp:revision>276</cp:revision>
  <dcterms:created xsi:type="dcterms:W3CDTF">2001-03-01T17:38:38Z</dcterms:created>
  <dcterms:modified xsi:type="dcterms:W3CDTF">2016-09-30T19:18:43Z</dcterms:modified>
</cp:coreProperties>
</file>