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302" r:id="rId4"/>
    <p:sldId id="296" r:id="rId5"/>
    <p:sldId id="299" r:id="rId6"/>
    <p:sldId id="300" r:id="rId7"/>
    <p:sldId id="301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34" d="100"/>
          <a:sy n="134" d="100"/>
        </p:scale>
        <p:origin x="-942" y="-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Density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3032"/>
            <a:ext cx="58646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Density is mass per unit volume: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5791200" cy="4852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l-GR" dirty="0" smtClean="0"/>
              <a:t>ρ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Density in kg m</a:t>
            </a:r>
            <a:r>
              <a:rPr lang="en-US" baseline="30000" dirty="0" smtClean="0"/>
              <a:t>-3</a:t>
            </a:r>
            <a:endParaRPr lang="en-US" baseline="30000" dirty="0"/>
          </a:p>
          <a:p>
            <a:pPr lvl="1"/>
            <a:r>
              <a:rPr lang="en-US" dirty="0" smtClean="0"/>
              <a:t>m = mass in kg</a:t>
            </a:r>
            <a:endParaRPr lang="en-US" baseline="30000" dirty="0"/>
          </a:p>
          <a:p>
            <a:pPr lvl="1"/>
            <a:r>
              <a:rPr lang="en-US" dirty="0" smtClean="0"/>
              <a:t>V </a:t>
            </a:r>
            <a:r>
              <a:rPr lang="en-US" dirty="0"/>
              <a:t>= </a:t>
            </a:r>
            <a:r>
              <a:rPr lang="en-US" dirty="0" smtClean="0"/>
              <a:t>Volume in m</a:t>
            </a:r>
            <a:r>
              <a:rPr lang="en-US" baseline="30000" dirty="0" smtClean="0"/>
              <a:t>3</a:t>
            </a:r>
            <a:endParaRPr lang="en-US" baseline="30000" dirty="0"/>
          </a:p>
          <a:p>
            <a:pPr lvl="1"/>
            <a:endParaRPr lang="en-US" baseline="30000" dirty="0"/>
          </a:p>
          <a:p>
            <a:r>
              <a:rPr lang="en-US" dirty="0"/>
              <a:t>Demo - 1 </a:t>
            </a:r>
            <a:r>
              <a:rPr lang="en-US" dirty="0" smtClean="0"/>
              <a:t>m</a:t>
            </a:r>
            <a:r>
              <a:rPr lang="en-US" baseline="30000" dirty="0" smtClean="0"/>
              <a:t>3         </a:t>
            </a:r>
            <a:r>
              <a:rPr lang="en-US" dirty="0" smtClean="0"/>
              <a:t>(1 m</a:t>
            </a:r>
            <a:r>
              <a:rPr lang="en-US" baseline="30000" dirty="0" smtClean="0"/>
              <a:t>3</a:t>
            </a:r>
            <a:r>
              <a:rPr lang="en-US" dirty="0" smtClean="0"/>
              <a:t> = 1000 liters)</a:t>
            </a:r>
          </a:p>
          <a:p>
            <a:r>
              <a:rPr lang="en-US" dirty="0" smtClean="0"/>
              <a:t>Demo cube and cylinder</a:t>
            </a:r>
          </a:p>
          <a:p>
            <a:r>
              <a:rPr lang="en-US" dirty="0" smtClean="0"/>
              <a:t>Demo diet/non diet</a:t>
            </a:r>
          </a:p>
          <a:p>
            <a:r>
              <a:rPr lang="en-US" sz="2000" dirty="0" smtClean="0"/>
              <a:t>(Specific gravity = </a:t>
            </a:r>
            <a:r>
              <a:rPr lang="el-GR" sz="2000" dirty="0" smtClean="0"/>
              <a:t>ρ</a:t>
            </a:r>
            <a:r>
              <a:rPr lang="en-US" sz="2000" dirty="0" smtClean="0"/>
              <a:t>/</a:t>
            </a:r>
            <a:r>
              <a:rPr lang="el-GR" sz="2000" dirty="0" smtClean="0"/>
              <a:t>ρ</a:t>
            </a:r>
            <a:r>
              <a:rPr lang="en-US" sz="2000" baseline="-25000" dirty="0" smtClean="0"/>
              <a:t>water</a:t>
            </a:r>
            <a:r>
              <a:rPr lang="en-US" sz="2000" dirty="0" smtClean="0"/>
              <a:t>) float/not float)</a:t>
            </a:r>
            <a:endParaRPr lang="en-US" sz="2000" baseline="-25000" dirty="0" smtClean="0"/>
          </a:p>
          <a:p>
            <a:endParaRPr lang="en-US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698500"/>
          <a:ext cx="1066800" cy="850900"/>
        </p:xfrm>
        <a:graphic>
          <a:graphicData uri="http://schemas.openxmlformats.org/presentationml/2006/ole">
            <p:oleObj spid="_x0000_s1026" name="Equation" r:id="rId3" imgW="444240" imgH="39348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6" y="0"/>
            <a:ext cx="26955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3032"/>
            <a:ext cx="58646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Density is mass per unit volume: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5791200" cy="2954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l-GR" sz="2000" dirty="0" smtClean="0"/>
              <a:t>ρ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Density in kg m</a:t>
            </a:r>
            <a:r>
              <a:rPr lang="en-US" sz="2000" baseline="30000" dirty="0" smtClean="0"/>
              <a:t>-3</a:t>
            </a:r>
            <a:endParaRPr lang="en-US" sz="2000" baseline="30000" dirty="0"/>
          </a:p>
          <a:p>
            <a:pPr lvl="1"/>
            <a:r>
              <a:rPr lang="en-US" sz="2000" dirty="0" smtClean="0"/>
              <a:t>m = mass in kg</a:t>
            </a:r>
            <a:endParaRPr lang="en-US" sz="2000" baseline="30000" dirty="0"/>
          </a:p>
          <a:p>
            <a:pPr lvl="1"/>
            <a:r>
              <a:rPr lang="en-US" sz="2000" dirty="0" smtClean="0"/>
              <a:t>V </a:t>
            </a:r>
            <a:r>
              <a:rPr lang="en-US" sz="2000" dirty="0"/>
              <a:t>= </a:t>
            </a:r>
            <a:r>
              <a:rPr lang="en-US" sz="2000" dirty="0" smtClean="0"/>
              <a:t>Volume in m</a:t>
            </a:r>
            <a:r>
              <a:rPr lang="en-US" sz="2000" baseline="30000" dirty="0" smtClean="0"/>
              <a:t>3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– What is the mass of an iron cannon ball that is 17 cm in diameter? </a:t>
            </a:r>
            <a:r>
              <a:rPr lang="en-US" sz="1400" dirty="0" smtClean="0"/>
              <a:t>(20. kg</a:t>
            </a:r>
            <a:r>
              <a:rPr lang="en-US" sz="1400" dirty="0" smtClean="0"/>
              <a:t>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698500"/>
          <a:ext cx="1066800" cy="850900"/>
        </p:xfrm>
        <a:graphic>
          <a:graphicData uri="http://schemas.openxmlformats.org/presentationml/2006/ole">
            <p:oleObj spid="_x0000_s16386" name="Equation" r:id="rId3" imgW="444240" imgH="39348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6" y="0"/>
            <a:ext cx="26955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432488" y="1886479"/>
            <a:ext cx="2364750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Destiny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8515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790 kg m</a:t>
            </a:r>
            <a:r>
              <a:rPr lang="en-US" sz="1200" baseline="30000" dirty="0" smtClean="0">
                <a:sym typeface="Symbol" pitchFamily="18" charset="2"/>
              </a:rPr>
              <a:t>-3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What is </a:t>
            </a:r>
            <a:r>
              <a:rPr lang="en-US" sz="3200" smtClean="0"/>
              <a:t>the destiny </a:t>
            </a:r>
            <a:r>
              <a:rPr lang="en-US" sz="3200" dirty="0" smtClean="0"/>
              <a:t>of a fluid if 2.00 liters of it has a mass of 1.58 kg?  (1000 liters = 1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3356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7.4x10</a:t>
            </a:r>
            <a:r>
              <a:rPr lang="en-US" sz="1200" baseline="30000" dirty="0" smtClean="0">
                <a:sym typeface="Symbol" pitchFamily="18" charset="2"/>
              </a:rPr>
              <a:t>-5</a:t>
            </a:r>
            <a:r>
              <a:rPr lang="en-US" sz="1200" dirty="0" smtClean="0">
                <a:sym typeface="Symbol" pitchFamily="18" charset="2"/>
              </a:rPr>
              <a:t> m</a:t>
            </a:r>
            <a:r>
              <a:rPr lang="en-US" sz="1200" baseline="30000" dirty="0" smtClean="0">
                <a:sym typeface="Symbol" pitchFamily="18" charset="2"/>
              </a:rPr>
              <a:t>3</a:t>
            </a:r>
            <a:r>
              <a:rPr lang="en-US" sz="1200" dirty="0" smtClean="0">
                <a:sym typeface="Symbol" pitchFamily="18" charset="2"/>
              </a:rPr>
              <a:t>, 74 ml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What volume (in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 of mercury has a mass of 1.00 kg?  (</a:t>
            </a:r>
            <a:r>
              <a:rPr lang="el-GR" sz="3200" dirty="0" smtClean="0"/>
              <a:t>ρ</a:t>
            </a:r>
            <a:r>
              <a:rPr lang="en-US" sz="3200" dirty="0" smtClean="0"/>
              <a:t> = 13.6x10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kgm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)  </a:t>
            </a:r>
          </a:p>
          <a:p>
            <a:r>
              <a:rPr lang="en-US" sz="3200" dirty="0" smtClean="0"/>
              <a:t>How many ml is this?  (1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= 10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 ml)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5309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21 kg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What would be the mass of a gold brick that measures the same as a standard building brick?</a:t>
            </a:r>
          </a:p>
          <a:p>
            <a:r>
              <a:rPr lang="en-US" sz="2400" dirty="0" smtClean="0"/>
              <a:t>(A regular building brick has a mass of about 2 kg)</a:t>
            </a:r>
          </a:p>
          <a:p>
            <a:r>
              <a:rPr lang="en-US" sz="3200" dirty="0" smtClean="0"/>
              <a:t>(92 x 57 x 203 mm, </a:t>
            </a:r>
            <a:r>
              <a:rPr lang="el-GR" sz="3200" dirty="0" smtClean="0"/>
              <a:t>ρ</a:t>
            </a:r>
            <a:r>
              <a:rPr lang="en-US" sz="3200" dirty="0" smtClean="0"/>
              <a:t> = 19.3x10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kgm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227</Words>
  <Application>Microsoft Office PowerPoint</Application>
  <PresentationFormat>On-screen Show (16:10)</PresentationFormat>
  <Paragraphs>34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255</cp:revision>
  <dcterms:created xsi:type="dcterms:W3CDTF">2001-03-01T17:38:38Z</dcterms:created>
  <dcterms:modified xsi:type="dcterms:W3CDTF">2016-09-30T19:14:05Z</dcterms:modified>
</cp:coreProperties>
</file>