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303" r:id="rId4"/>
    <p:sldId id="300" r:id="rId5"/>
    <p:sldId id="296" r:id="rId6"/>
    <p:sldId id="299" r:id="rId7"/>
    <p:sldId id="301" r:id="rId8"/>
    <p:sldId id="30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HXve23fCZw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Flow rate and Continuity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424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Incompressible, laminar flow: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763000" cy="34163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/>
              <a:t>Concept 0</a:t>
            </a:r>
          </a:p>
          <a:p>
            <a:r>
              <a:rPr lang="en-US" sz="3600" dirty="0" smtClean="0"/>
              <a:t>Volume flow rate = Av</a:t>
            </a:r>
          </a:p>
          <a:p>
            <a:endParaRPr lang="en-US" sz="3600" dirty="0" smtClean="0"/>
          </a:p>
          <a:p>
            <a:r>
              <a:rPr lang="en-US" sz="3600" dirty="0" smtClean="0"/>
              <a:t>What is the volume flow rate of air moving at 1.30 m/s down a hallway that measures 3.20 m by 4.10 m? </a:t>
            </a:r>
            <a:endParaRPr lang="en-US" dirty="0"/>
          </a:p>
        </p:txBody>
      </p:sp>
      <p:pic>
        <p:nvPicPr>
          <p:cNvPr id="1028" name="Picture 4" descr="http://physatwes.com/images/continuity.png"/>
          <p:cNvPicPr>
            <a:picLocks noChangeAspect="1" noChangeArrowheads="1"/>
          </p:cNvPicPr>
          <p:nvPr/>
        </p:nvPicPr>
        <p:blipFill>
          <a:blip r:embed="rId2" cstate="print"/>
          <a:srcRect r="55260"/>
          <a:stretch>
            <a:fillRect/>
          </a:stretch>
        </p:blipFill>
        <p:spPr bwMode="auto">
          <a:xfrm>
            <a:off x="5257800" y="838200"/>
            <a:ext cx="1295400" cy="127158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519446"/>
            <a:ext cx="9621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17.1 m</a:t>
            </a:r>
            <a:r>
              <a:rPr lang="en-US" sz="1600" baseline="30000" dirty="0" smtClean="0"/>
              <a:t>3</a:t>
            </a:r>
            <a:r>
              <a:rPr lang="en-US" sz="1600" dirty="0" smtClean="0"/>
              <a:t>/s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424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Incompressible, laminar flow: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763000" cy="43806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/>
              <a:t>Continuity:</a:t>
            </a:r>
          </a:p>
          <a:p>
            <a:r>
              <a:rPr lang="en-US" sz="3600" dirty="0" smtClean="0"/>
              <a:t>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v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v</a:t>
            </a:r>
            <a:r>
              <a:rPr lang="en-US" sz="3600" baseline="-25000" dirty="0" smtClean="0"/>
              <a:t>2</a:t>
            </a:r>
            <a:endParaRPr lang="en-US" sz="2400" baseline="-25000" dirty="0" smtClean="0"/>
          </a:p>
          <a:p>
            <a:endParaRPr lang="en-US" sz="2000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Area (m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baseline="30000" dirty="0"/>
          </a:p>
          <a:p>
            <a:pPr lvl="1"/>
            <a:r>
              <a:rPr lang="en-US" dirty="0" smtClean="0"/>
              <a:t>v</a:t>
            </a:r>
            <a:r>
              <a:rPr lang="en-US" sz="2400" dirty="0" smtClean="0"/>
              <a:t>  </a:t>
            </a:r>
            <a:r>
              <a:rPr lang="en-US" dirty="0" smtClean="0"/>
              <a:t>= Velocity (m/s)</a:t>
            </a:r>
          </a:p>
          <a:p>
            <a:pPr lvl="1"/>
            <a:endParaRPr lang="en-US" baseline="30000" dirty="0" smtClean="0"/>
          </a:p>
          <a:p>
            <a:r>
              <a:rPr lang="en-US" dirty="0" smtClean="0"/>
              <a:t>Derive</a:t>
            </a:r>
          </a:p>
          <a:p>
            <a:r>
              <a:rPr lang="en-US" dirty="0" smtClean="0"/>
              <a:t>Demo (sink nozzle)</a:t>
            </a:r>
            <a:endParaRPr lang="en-US" dirty="0" smtClean="0"/>
          </a:p>
          <a:p>
            <a:r>
              <a:rPr lang="en-US" dirty="0" smtClean="0"/>
              <a:t>Mr. </a:t>
            </a:r>
            <a:r>
              <a:rPr lang="en-US" dirty="0" err="1" smtClean="0"/>
              <a:t>Rieck’s</a:t>
            </a:r>
            <a:r>
              <a:rPr lang="en-US" dirty="0" smtClean="0"/>
              <a:t> demonstration with a pipette…..</a:t>
            </a:r>
          </a:p>
          <a:p>
            <a:r>
              <a:rPr lang="en-US" dirty="0" smtClean="0"/>
              <a:t>gasses…</a:t>
            </a:r>
            <a:endParaRPr lang="en-US" dirty="0"/>
          </a:p>
        </p:txBody>
      </p:sp>
      <p:pic>
        <p:nvPicPr>
          <p:cNvPr id="1028" name="Picture 4" descr="http://physatwes.com/images/continu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838200"/>
            <a:ext cx="2895398" cy="1271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4244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Incompressible, laminar flow: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763000" cy="35496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/>
              <a:t>A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v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= 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v</a:t>
            </a:r>
            <a:r>
              <a:rPr lang="en-US" sz="3600" baseline="-25000" dirty="0" smtClean="0"/>
              <a:t>2</a:t>
            </a:r>
            <a:endParaRPr lang="en-US" sz="2400" baseline="-25000" dirty="0" smtClean="0"/>
          </a:p>
          <a:p>
            <a:endParaRPr lang="en-US" sz="2000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smtClean="0"/>
              <a:t>Area (m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baseline="30000" dirty="0"/>
          </a:p>
          <a:p>
            <a:pPr lvl="1"/>
            <a:r>
              <a:rPr lang="en-US" dirty="0" smtClean="0"/>
              <a:t>v</a:t>
            </a:r>
            <a:r>
              <a:rPr lang="en-US" sz="2400" dirty="0" smtClean="0"/>
              <a:t>  </a:t>
            </a:r>
            <a:r>
              <a:rPr lang="en-US" dirty="0" smtClean="0"/>
              <a:t>= Velocity (m/s)</a:t>
            </a:r>
          </a:p>
          <a:p>
            <a:pPr lvl="1"/>
            <a:endParaRPr lang="en-US" baseline="30000" dirty="0" smtClean="0"/>
          </a:p>
          <a:p>
            <a:r>
              <a:rPr lang="en-US" sz="2600" dirty="0" smtClean="0"/>
              <a:t>A 12.0 cm inner diameter pipe with water flowing at 1.18 m/s narrows to 5.00 cm inner diameter.  What is the velocity in the narrow part? What is the volume flow rate in m</a:t>
            </a:r>
            <a:r>
              <a:rPr lang="en-US" sz="2600" baseline="30000" dirty="0" smtClean="0"/>
              <a:t>3</a:t>
            </a:r>
            <a:r>
              <a:rPr lang="en-US" sz="2600" dirty="0" smtClean="0"/>
              <a:t>/s?</a:t>
            </a:r>
            <a:r>
              <a:rPr lang="en-US" dirty="0" smtClean="0"/>
              <a:t>  </a:t>
            </a:r>
          </a:p>
          <a:p>
            <a:r>
              <a:rPr lang="en-US" sz="1400" dirty="0" smtClean="0"/>
              <a:t>(6.80 m/s, 0.0133 m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/s)</a:t>
            </a:r>
            <a:endParaRPr lang="en-US" dirty="0"/>
          </a:p>
        </p:txBody>
      </p:sp>
      <p:pic>
        <p:nvPicPr>
          <p:cNvPr id="1028" name="Picture 4" descr="http://physatwes.com/images/continu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838200"/>
            <a:ext cx="2895398" cy="1271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041356" y="2263775"/>
            <a:ext cx="3147016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Continuity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8159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1.79 cm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Water is going at 1.45 m/s down a fire hose with a 6.20 cm inner diameter.  If the water leaves the hose at a speed of 17.3 m/s, what is the inner diameter of the nozzle?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77374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endParaRPr lang="en-US" sz="1600" baseline="-25000" dirty="0" smtClean="0"/>
          </a:p>
          <a:p>
            <a:r>
              <a:rPr lang="en-US" sz="2400" dirty="0" smtClean="0">
                <a:sym typeface="Symbol"/>
              </a:rPr>
              <a:t>((.062/2)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(1.45) = </a:t>
            </a:r>
            <a:r>
              <a:rPr lang="en-US" sz="2400" dirty="0" smtClean="0">
                <a:sym typeface="Symbol"/>
              </a:rPr>
              <a:t>((D/2)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(17.3)</a:t>
            </a:r>
            <a:endParaRPr lang="en-US" sz="1600" baseline="-250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19458" name="AutoShape 2" descr="Image result for fire hose spray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Image result for fire hose spray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besttable.biz/wp-content/uploads/2015/06/fire-hose-spray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4120" y="1600200"/>
            <a:ext cx="3879880" cy="25908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4419600" y="441960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https://www.youtube.com/watch?v=eHXve23fCZw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Fire hose gets away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152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0.23 m/s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All the air going down a 3.0x4.0 m hallway goes through a doorway that measures 74 cm by 203 cm.  If the air in the doorway is going 1.8 m/s, what is the speed of the air in the hallway?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814935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endParaRPr lang="en-US" sz="1600" baseline="-25000" dirty="0" smtClean="0"/>
          </a:p>
          <a:p>
            <a:r>
              <a:rPr lang="en-US" sz="2400" dirty="0" smtClean="0">
                <a:sym typeface="Symbol"/>
              </a:rPr>
              <a:t>(3.0*4.0)</a:t>
            </a:r>
            <a:r>
              <a:rPr lang="en-US" sz="2400" dirty="0" smtClean="0"/>
              <a:t>(v) = </a:t>
            </a:r>
            <a:r>
              <a:rPr lang="en-US" sz="2400" dirty="0" smtClean="0">
                <a:sym typeface="Symbol"/>
              </a:rPr>
              <a:t>(0.74*2.03)</a:t>
            </a:r>
            <a:r>
              <a:rPr lang="en-US" sz="2400" dirty="0" smtClean="0"/>
              <a:t>(1.8)</a:t>
            </a:r>
            <a:endParaRPr lang="en-US" sz="16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98483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0.031 m</a:t>
            </a:r>
            <a:r>
              <a:rPr lang="en-US" sz="1200" baseline="30000" dirty="0" smtClean="0">
                <a:sym typeface="Symbol" pitchFamily="18" charset="2"/>
              </a:rPr>
              <a:t>3</a:t>
            </a:r>
            <a:r>
              <a:rPr lang="en-US" sz="1200" dirty="0" smtClean="0">
                <a:sym typeface="Symbol" pitchFamily="18" charset="2"/>
              </a:rPr>
              <a:t>/s, 2.75 m/s, 1400 N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55454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A hydraulicking monitor or giant discharges water at 44.0 m/s from a 3.0 cm diameter nozzle.  What is the flow rate in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/s, and what is the velocity in the 12 cm diameter supply pipe?</a:t>
            </a:r>
          </a:p>
          <a:p>
            <a:r>
              <a:rPr lang="en-US" sz="3200" dirty="0" smtClean="0"/>
              <a:t>What recoil force does it exert?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743200"/>
            <a:ext cx="883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/>
              </a:rPr>
              <a:t>((.030/2)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(44.0) = 0.0311 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/s</a:t>
            </a:r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2</a:t>
            </a:r>
            <a:endParaRPr lang="en-US" sz="1600" baseline="-25000" dirty="0" smtClean="0"/>
          </a:p>
          <a:p>
            <a:r>
              <a:rPr lang="en-US" sz="2400" dirty="0" smtClean="0">
                <a:sym typeface="Symbol"/>
              </a:rPr>
              <a:t>((0.12/2)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v = </a:t>
            </a:r>
            <a:r>
              <a:rPr lang="en-US" sz="2400" dirty="0" smtClean="0">
                <a:sym typeface="Symbol"/>
              </a:rPr>
              <a:t>((.030/2)</a:t>
            </a:r>
            <a:r>
              <a:rPr lang="en-US" sz="2400" baseline="30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dirty="0" smtClean="0"/>
              <a:t>(44.0)</a:t>
            </a:r>
            <a:endParaRPr lang="en-US" sz="1600" baseline="-25000" dirty="0" smtClean="0"/>
          </a:p>
          <a:p>
            <a:r>
              <a:rPr lang="en-US" sz="2400" dirty="0" smtClean="0"/>
              <a:t>force = </a:t>
            </a:r>
            <a:r>
              <a:rPr lang="el-GR" sz="2400" dirty="0" smtClean="0"/>
              <a:t>Δ</a:t>
            </a:r>
            <a:r>
              <a:rPr lang="en-US" sz="2400" dirty="0" smtClean="0"/>
              <a:t>p/</a:t>
            </a:r>
            <a:r>
              <a:rPr lang="el-GR" sz="2400" dirty="0" smtClean="0"/>
              <a:t>Δ</a:t>
            </a:r>
            <a:r>
              <a:rPr lang="en-US" sz="2400" dirty="0" smtClean="0"/>
              <a:t>t = m</a:t>
            </a:r>
            <a:r>
              <a:rPr lang="el-GR" sz="2400" dirty="0" smtClean="0"/>
              <a:t>Δ</a:t>
            </a:r>
            <a:r>
              <a:rPr lang="en-US" sz="2400" dirty="0" smtClean="0"/>
              <a:t>v/t = </a:t>
            </a:r>
          </a:p>
          <a:p>
            <a:r>
              <a:rPr lang="en-US" sz="2400" dirty="0" smtClean="0"/>
              <a:t>(</a:t>
            </a:r>
            <a:r>
              <a:rPr lang="el-GR" sz="2400" dirty="0" smtClean="0"/>
              <a:t>ρ</a:t>
            </a:r>
            <a:r>
              <a:rPr lang="en-US" sz="2400" dirty="0" smtClean="0"/>
              <a:t>Av)v</a:t>
            </a:r>
          </a:p>
          <a:p>
            <a:r>
              <a:rPr lang="en-US" sz="2400" dirty="0" smtClean="0"/>
              <a:t>p = </a:t>
            </a:r>
            <a:r>
              <a:rPr lang="en-US" sz="2400" dirty="0" err="1" smtClean="0"/>
              <a:t>mv</a:t>
            </a:r>
            <a:r>
              <a:rPr lang="en-US" sz="2400" dirty="0" smtClean="0"/>
              <a:t> = </a:t>
            </a:r>
            <a:r>
              <a:rPr lang="el-GR" sz="2400" dirty="0" smtClean="0"/>
              <a:t>ρ</a:t>
            </a:r>
            <a:r>
              <a:rPr lang="en-US" sz="2400" dirty="0" smtClean="0"/>
              <a:t>Vv = </a:t>
            </a:r>
          </a:p>
          <a:p>
            <a:r>
              <a:rPr lang="en-US" sz="2400" dirty="0" smtClean="0"/>
              <a:t>1000*.0311*44 = 1368 N</a:t>
            </a:r>
          </a:p>
          <a:p>
            <a:r>
              <a:rPr lang="en-US" sz="2400" dirty="0" smtClean="0"/>
              <a:t>(307 lbs of force)</a:t>
            </a:r>
            <a:endParaRPr lang="en-US" sz="2400" dirty="0"/>
          </a:p>
        </p:txBody>
      </p:sp>
      <p:sp>
        <p:nvSpPr>
          <p:cNvPr id="21506" name="AutoShape 2" descr="https://upload.wikimedia.org/wikipedia/commons/1/1e/Hydraulic_mining_water_cannon_Lawrence,_New_Zealand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https://upload.wikimedia.org/wikipedia/commons/1/1e/Hydraulic_mining_water_cannon_Lawrence,_New_Zealand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0" name="AutoShape 6" descr="https://upload.wikimedia.org/wikipedia/commons/1/1e/Hydraulic_mining_water_cannon_Lawrence,_New_Zealand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1524000"/>
            <a:ext cx="3857625" cy="2885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http://www.legendsofamerica.com/photos-california/Hydraulick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4105275"/>
            <a:ext cx="4762500" cy="275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2934</TotalTime>
  <Words>393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280</cp:revision>
  <dcterms:created xsi:type="dcterms:W3CDTF">2001-03-01T17:38:38Z</dcterms:created>
  <dcterms:modified xsi:type="dcterms:W3CDTF">2016-09-15T19:54:54Z</dcterms:modified>
</cp:coreProperties>
</file>