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287" r:id="rId3"/>
    <p:sldId id="290" r:id="rId4"/>
    <p:sldId id="278" r:id="rId5"/>
    <p:sldId id="293" r:id="rId6"/>
    <p:sldId id="308" r:id="rId7"/>
    <p:sldId id="302" r:id="rId8"/>
    <p:sldId id="296" r:id="rId9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336600"/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45" autoAdjust="0"/>
  </p:normalViewPr>
  <p:slideViewPr>
    <p:cSldViewPr>
      <p:cViewPr varScale="1">
        <p:scale>
          <a:sx n="72" d="100"/>
          <a:sy n="72" d="100"/>
        </p:scale>
        <p:origin x="-96" y="-105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7670F-F4B6-4009-81D6-11280CE277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12602-A968-4071-9921-E12803F2A2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3E491-D7B3-4589-A894-87B4FCF0CA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096D4-FCB3-4DB7-B3C9-5C37F40D70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C2727-DDD4-4F24-92C8-79E614ABF5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FF29D-379E-4007-8120-9E65A7FAD4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2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2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1EFFB-441B-4910-B319-A785F4BAFA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01819-6328-4406-8920-73F5AEC2ED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1ACFF-B1B5-4157-8DAA-477CF53198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53821-0509-4931-BA5B-F5FAE34B37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10905-4BD9-40F1-928F-F6D8CB913B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ED85A3-F906-47F4-8BA0-2083A37858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88" name="Text Box 48"/>
          <p:cNvSpPr txBox="1">
            <a:spLocks noChangeArrowheads="1"/>
          </p:cNvSpPr>
          <p:nvPr/>
        </p:nvSpPr>
        <p:spPr bwMode="auto">
          <a:xfrm>
            <a:off x="0" y="2552700"/>
            <a:ext cx="3676006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Find the tension in the lines:</a:t>
            </a:r>
          </a:p>
        </p:txBody>
      </p:sp>
      <p:sp>
        <p:nvSpPr>
          <p:cNvPr id="32" name="Rectangle 31"/>
          <p:cNvSpPr/>
          <p:nvPr/>
        </p:nvSpPr>
        <p:spPr>
          <a:xfrm>
            <a:off x="0" y="160972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Tx/>
              <a:buAutoNum type="arabicPeriod"/>
            </a:pPr>
            <a:r>
              <a:rPr lang="en-US" sz="1800" dirty="0" smtClean="0"/>
              <a:t>Draw Picture with forces as arrows</a:t>
            </a:r>
          </a:p>
          <a:p>
            <a:pPr marL="914400" lvl="1" indent="-457200">
              <a:buFontTx/>
              <a:buAutoNum type="arabicPeriod"/>
            </a:pPr>
            <a:r>
              <a:rPr lang="en-US" sz="1800" dirty="0" smtClean="0"/>
              <a:t>Calculate weights (?)</a:t>
            </a:r>
          </a:p>
          <a:p>
            <a:pPr marL="914400" lvl="1" indent="-457200">
              <a:buFontTx/>
              <a:buAutoNum type="arabicPeriod"/>
            </a:pPr>
            <a:r>
              <a:rPr lang="en-US" sz="1800" dirty="0" smtClean="0"/>
              <a:t>Express/calculate components (SOH CAH TOA)</a:t>
            </a:r>
          </a:p>
          <a:p>
            <a:pPr marL="914400" lvl="1" indent="-457200">
              <a:buFontTx/>
              <a:buAutoNum type="arabicPeriod"/>
            </a:pPr>
            <a:r>
              <a:rPr lang="en-US" sz="1800" dirty="0" smtClean="0"/>
              <a:t>Set up a &lt;sum of all forces&gt; = 0 equation for </a:t>
            </a:r>
            <a:r>
              <a:rPr lang="en-US" sz="1800" b="1" u="sng" dirty="0" smtClean="0"/>
              <a:t>x</a:t>
            </a:r>
            <a:r>
              <a:rPr lang="en-US" sz="1800" dirty="0" smtClean="0"/>
              <a:t> and another for the </a:t>
            </a:r>
            <a:r>
              <a:rPr lang="en-US" sz="1800" b="1" u="sng" dirty="0" smtClean="0"/>
              <a:t>y</a:t>
            </a:r>
            <a:r>
              <a:rPr lang="en-US" sz="1800" dirty="0" smtClean="0"/>
              <a:t> direction</a:t>
            </a:r>
          </a:p>
          <a:p>
            <a:pPr marL="914400" lvl="1" indent="-457200">
              <a:buFontTx/>
              <a:buAutoNum type="arabicPeriod"/>
            </a:pPr>
            <a:r>
              <a:rPr lang="en-US" sz="1800" dirty="0" smtClean="0"/>
              <a:t>Do math.</a:t>
            </a:r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162300"/>
            <a:ext cx="260032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Tx/>
              <a:buAutoNum type="arabicPeriod"/>
            </a:pPr>
            <a:r>
              <a:rPr lang="en-US" sz="1800" dirty="0" smtClean="0"/>
              <a:t>Draw Picture with forces as arrows</a:t>
            </a:r>
          </a:p>
          <a:p>
            <a:pPr marL="914400" lvl="1" indent="-457200">
              <a:buFontTx/>
              <a:buAutoNum type="arabicPeriod"/>
            </a:pPr>
            <a:r>
              <a:rPr lang="en-US" sz="1800" dirty="0" smtClean="0"/>
              <a:t>Calculate weights (?)</a:t>
            </a:r>
          </a:p>
          <a:p>
            <a:pPr marL="914400" lvl="1" indent="-457200">
              <a:buFontTx/>
              <a:buAutoNum type="arabicPeriod"/>
            </a:pPr>
            <a:r>
              <a:rPr lang="en-US" sz="1800" dirty="0" smtClean="0"/>
              <a:t>Express/calculate components (SOH CAH TOA)</a:t>
            </a:r>
          </a:p>
          <a:p>
            <a:pPr marL="914400" lvl="1" indent="-457200">
              <a:buFontTx/>
              <a:buAutoNum type="arabicPeriod"/>
            </a:pPr>
            <a:r>
              <a:rPr lang="en-US" sz="1800" dirty="0" smtClean="0"/>
              <a:t>Set up a &lt;sum of all forces&gt; = 0 equation for </a:t>
            </a:r>
            <a:r>
              <a:rPr lang="en-US" sz="1800" b="1" u="sng" dirty="0" smtClean="0"/>
              <a:t>x</a:t>
            </a:r>
            <a:r>
              <a:rPr lang="en-US" sz="1800" dirty="0" smtClean="0"/>
              <a:t> and another for the </a:t>
            </a:r>
            <a:r>
              <a:rPr lang="en-US" sz="1800" b="1" u="sng" dirty="0" smtClean="0"/>
              <a:t>y</a:t>
            </a:r>
            <a:r>
              <a:rPr lang="en-US" sz="1800" dirty="0" smtClean="0"/>
              <a:t> direction</a:t>
            </a:r>
          </a:p>
          <a:p>
            <a:pPr marL="914400" lvl="1" indent="-457200">
              <a:buFontTx/>
              <a:buAutoNum type="arabicPeriod"/>
            </a:pPr>
            <a:r>
              <a:rPr lang="en-US" sz="1800" dirty="0" smtClean="0"/>
              <a:t>Do math.</a:t>
            </a:r>
            <a:endParaRPr lang="en-US" sz="1800" dirty="0"/>
          </a:p>
        </p:txBody>
      </p:sp>
      <p:pic>
        <p:nvPicPr>
          <p:cNvPr id="18" name="Picture 18" descr="PS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38300"/>
            <a:ext cx="3553009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9" name="Group 3"/>
          <p:cNvGrpSpPr>
            <a:grpSpLocks/>
          </p:cNvGrpSpPr>
          <p:nvPr/>
        </p:nvGrpSpPr>
        <p:grpSpPr bwMode="auto">
          <a:xfrm>
            <a:off x="381000" y="254001"/>
            <a:ext cx="3733800" cy="3140604"/>
            <a:chOff x="0" y="1562"/>
            <a:chExt cx="2352" cy="2374"/>
          </a:xfrm>
        </p:grpSpPr>
        <p:sp>
          <p:nvSpPr>
            <p:cNvPr id="39940" name="Rectangle 4"/>
            <p:cNvSpPr>
              <a:spLocks noChangeArrowheads="1"/>
            </p:cNvSpPr>
            <p:nvPr/>
          </p:nvSpPr>
          <p:spPr bwMode="auto">
            <a:xfrm>
              <a:off x="528" y="3456"/>
              <a:ext cx="720" cy="480"/>
            </a:xfrm>
            <a:prstGeom prst="rect">
              <a:avLst/>
            </a:prstGeom>
            <a:solidFill>
              <a:srgbClr val="FF0000"/>
            </a:solidFill>
            <a:ln w="762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12.5 kg</a:t>
              </a:r>
            </a:p>
          </p:txBody>
        </p:sp>
        <p:sp>
          <p:nvSpPr>
            <p:cNvPr id="39941" name="Line 5"/>
            <p:cNvSpPr>
              <a:spLocks noChangeShapeType="1"/>
            </p:cNvSpPr>
            <p:nvPr/>
          </p:nvSpPr>
          <p:spPr bwMode="auto">
            <a:xfrm flipV="1">
              <a:off x="864" y="2784"/>
              <a:ext cx="0" cy="67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>
              <a:off x="0" y="1917"/>
              <a:ext cx="2349" cy="144"/>
            </a:xfrm>
            <a:prstGeom prst="rect">
              <a:avLst/>
            </a:prstGeom>
            <a:solidFill>
              <a:srgbClr val="808080"/>
            </a:solidFill>
            <a:ln w="762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3" name="Rectangle 7"/>
            <p:cNvSpPr>
              <a:spLocks noChangeArrowheads="1"/>
            </p:cNvSpPr>
            <p:nvPr/>
          </p:nvSpPr>
          <p:spPr bwMode="auto">
            <a:xfrm>
              <a:off x="2160" y="1920"/>
              <a:ext cx="192" cy="1968"/>
            </a:xfrm>
            <a:prstGeom prst="rect">
              <a:avLst/>
            </a:prstGeom>
            <a:solidFill>
              <a:srgbClr val="808080"/>
            </a:solidFill>
            <a:ln w="762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4" name="Line 8"/>
            <p:cNvSpPr>
              <a:spLocks noChangeShapeType="1"/>
            </p:cNvSpPr>
            <p:nvPr/>
          </p:nvSpPr>
          <p:spPr bwMode="auto">
            <a:xfrm flipH="1" flipV="1">
              <a:off x="0" y="2016"/>
              <a:ext cx="864" cy="76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45" name="Line 9"/>
            <p:cNvSpPr>
              <a:spLocks noChangeShapeType="1"/>
            </p:cNvSpPr>
            <p:nvPr/>
          </p:nvSpPr>
          <p:spPr bwMode="auto">
            <a:xfrm flipV="1">
              <a:off x="863" y="2401"/>
              <a:ext cx="1296" cy="3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46" name="Line 10"/>
            <p:cNvSpPr>
              <a:spLocks noChangeShapeType="1"/>
            </p:cNvSpPr>
            <p:nvPr/>
          </p:nvSpPr>
          <p:spPr bwMode="auto">
            <a:xfrm flipH="1">
              <a:off x="0" y="278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47" name="Line 11"/>
            <p:cNvSpPr>
              <a:spLocks noChangeShapeType="1"/>
            </p:cNvSpPr>
            <p:nvPr/>
          </p:nvSpPr>
          <p:spPr bwMode="auto">
            <a:xfrm flipH="1">
              <a:off x="864" y="278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48" name="Freeform 12"/>
            <p:cNvSpPr>
              <a:spLocks/>
            </p:cNvSpPr>
            <p:nvPr/>
          </p:nvSpPr>
          <p:spPr bwMode="auto">
            <a:xfrm>
              <a:off x="512" y="2544"/>
              <a:ext cx="112" cy="240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16" y="96"/>
                </a:cxn>
                <a:cxn ang="0">
                  <a:pos x="16" y="240"/>
                </a:cxn>
              </a:cxnLst>
              <a:rect l="0" t="0" r="r" b="b"/>
              <a:pathLst>
                <a:path w="112" h="240">
                  <a:moveTo>
                    <a:pt x="112" y="0"/>
                  </a:moveTo>
                  <a:cubicBezTo>
                    <a:pt x="72" y="28"/>
                    <a:pt x="32" y="56"/>
                    <a:pt x="16" y="96"/>
                  </a:cubicBezTo>
                  <a:cubicBezTo>
                    <a:pt x="0" y="136"/>
                    <a:pt x="8" y="188"/>
                    <a:pt x="16" y="24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49" name="Text Box 13"/>
            <p:cNvSpPr txBox="1">
              <a:spLocks noChangeArrowheads="1"/>
            </p:cNvSpPr>
            <p:nvPr/>
          </p:nvSpPr>
          <p:spPr bwMode="auto">
            <a:xfrm>
              <a:off x="156" y="2496"/>
              <a:ext cx="375" cy="349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40</a:t>
              </a:r>
              <a:r>
                <a:rPr lang="en-US" baseline="30000"/>
                <a:t>o</a:t>
              </a:r>
            </a:p>
          </p:txBody>
        </p:sp>
        <p:sp>
          <p:nvSpPr>
            <p:cNvPr id="39950" name="Text Box 14"/>
            <p:cNvSpPr txBox="1">
              <a:spLocks noChangeArrowheads="1"/>
            </p:cNvSpPr>
            <p:nvPr/>
          </p:nvSpPr>
          <p:spPr bwMode="auto">
            <a:xfrm>
              <a:off x="1536" y="2522"/>
              <a:ext cx="375" cy="349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20</a:t>
              </a:r>
              <a:r>
                <a:rPr lang="en-US" baseline="30000"/>
                <a:t>o</a:t>
              </a:r>
            </a:p>
          </p:txBody>
        </p:sp>
        <p:sp>
          <p:nvSpPr>
            <p:cNvPr id="39951" name="Text Box 15"/>
            <p:cNvSpPr txBox="1">
              <a:spLocks noChangeArrowheads="1"/>
            </p:cNvSpPr>
            <p:nvPr/>
          </p:nvSpPr>
          <p:spPr bwMode="auto">
            <a:xfrm>
              <a:off x="854" y="3002"/>
              <a:ext cx="234" cy="349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/>
                <a:t>T</a:t>
              </a:r>
              <a:endParaRPr lang="en-US" baseline="-25000" dirty="0"/>
            </a:p>
          </p:txBody>
        </p:sp>
        <p:sp>
          <p:nvSpPr>
            <p:cNvPr id="39952" name="Text Box 16"/>
            <p:cNvSpPr txBox="1">
              <a:spLocks noChangeArrowheads="1"/>
            </p:cNvSpPr>
            <p:nvPr/>
          </p:nvSpPr>
          <p:spPr bwMode="auto">
            <a:xfrm>
              <a:off x="432" y="2160"/>
              <a:ext cx="246" cy="349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/>
                <a:t>C</a:t>
              </a:r>
              <a:endParaRPr lang="en-US" baseline="-25000" dirty="0"/>
            </a:p>
          </p:txBody>
        </p:sp>
        <p:sp>
          <p:nvSpPr>
            <p:cNvPr id="39953" name="Text Box 17"/>
            <p:cNvSpPr txBox="1">
              <a:spLocks noChangeArrowheads="1"/>
            </p:cNvSpPr>
            <p:nvPr/>
          </p:nvSpPr>
          <p:spPr bwMode="auto">
            <a:xfrm>
              <a:off x="1440" y="2208"/>
              <a:ext cx="257" cy="349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/>
                <a:t>D</a:t>
              </a:r>
              <a:endParaRPr lang="en-US" baseline="-25000" dirty="0"/>
            </a:p>
          </p:txBody>
        </p:sp>
        <p:sp>
          <p:nvSpPr>
            <p:cNvPr id="39954" name="Text Box 18"/>
            <p:cNvSpPr txBox="1">
              <a:spLocks noChangeArrowheads="1"/>
            </p:cNvSpPr>
            <p:nvPr/>
          </p:nvSpPr>
          <p:spPr bwMode="auto">
            <a:xfrm>
              <a:off x="86" y="1562"/>
              <a:ext cx="2135" cy="349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Find the tensions</a:t>
              </a:r>
              <a:r>
                <a:rPr lang="en-US" dirty="0" smtClean="0"/>
                <a:t> C and D</a:t>
              </a:r>
              <a:endParaRPr lang="en-US" baseline="-25000" dirty="0"/>
            </a:p>
          </p:txBody>
        </p:sp>
        <p:sp>
          <p:nvSpPr>
            <p:cNvPr id="39955" name="Freeform 19"/>
            <p:cNvSpPr>
              <a:spLocks/>
            </p:cNvSpPr>
            <p:nvPr/>
          </p:nvSpPr>
          <p:spPr bwMode="auto">
            <a:xfrm>
              <a:off x="1488" y="2592"/>
              <a:ext cx="48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96"/>
                </a:cxn>
                <a:cxn ang="0">
                  <a:pos x="0" y="192"/>
                </a:cxn>
              </a:cxnLst>
              <a:rect l="0" t="0" r="r" b="b"/>
              <a:pathLst>
                <a:path w="48" h="192">
                  <a:moveTo>
                    <a:pt x="0" y="0"/>
                  </a:moveTo>
                  <a:cubicBezTo>
                    <a:pt x="24" y="32"/>
                    <a:pt x="48" y="64"/>
                    <a:pt x="48" y="96"/>
                  </a:cubicBezTo>
                  <a:cubicBezTo>
                    <a:pt x="48" y="128"/>
                    <a:pt x="24" y="160"/>
                    <a:pt x="0" y="192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" y="5458521"/>
            <a:ext cx="17940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 = 133 N, D = 108 N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71774" y="889000"/>
            <a:ext cx="4871847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 dirty="0"/>
              <a:t>Whiteboards:</a:t>
            </a:r>
          </a:p>
          <a:p>
            <a:pPr algn="ctr"/>
            <a:r>
              <a:rPr lang="en-US" sz="4800" dirty="0"/>
              <a:t> </a:t>
            </a:r>
            <a:r>
              <a:rPr lang="en-US" sz="4800" dirty="0" smtClean="0"/>
              <a:t>Force Equilibrium</a:t>
            </a:r>
            <a:endParaRPr lang="en-US" sz="4800" dirty="0"/>
          </a:p>
          <a:p>
            <a:pPr algn="ctr"/>
            <a:r>
              <a:rPr lang="en-US" sz="4800" dirty="0" smtClean="0"/>
              <a:t>1-3</a:t>
            </a:r>
            <a:endParaRPr lang="en-US" sz="4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28600" y="2794001"/>
            <a:ext cx="868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Step 3 - Solve for the answer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52400" y="5461001"/>
            <a:ext cx="56457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174 N</a:t>
            </a:r>
            <a:endParaRPr lang="en-US" sz="1200" baseline="30000" dirty="0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838200" cy="1524000"/>
          </a:xfrm>
          <a:prstGeom prst="rect">
            <a:avLst/>
          </a:prstGeom>
          <a:solidFill>
            <a:srgbClr val="80808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8305800" y="0"/>
            <a:ext cx="838200" cy="1524000"/>
          </a:xfrm>
          <a:prstGeom prst="rect">
            <a:avLst/>
          </a:prstGeom>
          <a:solidFill>
            <a:srgbClr val="80808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822328" y="685272"/>
            <a:ext cx="3673475" cy="902229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rot="-1615068">
            <a:off x="4433888" y="669641"/>
            <a:ext cx="3949700" cy="625739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4495800" y="1587500"/>
            <a:ext cx="0" cy="4445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4038600" y="2032000"/>
            <a:ext cx="990600" cy="571500"/>
          </a:xfrm>
          <a:prstGeom prst="rect">
            <a:avLst/>
          </a:prstGeom>
          <a:solidFill>
            <a:srgbClr val="80808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15.0 kg</a:t>
            </a:r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1905000" y="1587500"/>
            <a:ext cx="502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0" name="Freeform 12"/>
          <p:cNvSpPr>
            <a:spLocks/>
          </p:cNvSpPr>
          <p:nvPr/>
        </p:nvSpPr>
        <p:spPr bwMode="auto">
          <a:xfrm>
            <a:off x="5791200" y="1270000"/>
            <a:ext cx="165100" cy="317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144"/>
              </a:cxn>
              <a:cxn ang="0">
                <a:pos x="48" y="240"/>
              </a:cxn>
            </a:cxnLst>
            <a:rect l="0" t="0" r="r" b="b"/>
            <a:pathLst>
              <a:path w="104" h="240">
                <a:moveTo>
                  <a:pt x="0" y="0"/>
                </a:moveTo>
                <a:cubicBezTo>
                  <a:pt x="44" y="52"/>
                  <a:pt x="88" y="104"/>
                  <a:pt x="96" y="144"/>
                </a:cubicBezTo>
                <a:cubicBezTo>
                  <a:pt x="104" y="184"/>
                  <a:pt x="76" y="212"/>
                  <a:pt x="48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1" name="Freeform 13"/>
          <p:cNvSpPr>
            <a:spLocks/>
          </p:cNvSpPr>
          <p:nvPr/>
        </p:nvSpPr>
        <p:spPr bwMode="auto">
          <a:xfrm>
            <a:off x="3352800" y="1333500"/>
            <a:ext cx="76200" cy="2540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48"/>
              </a:cxn>
              <a:cxn ang="0">
                <a:pos x="48" y="192"/>
              </a:cxn>
            </a:cxnLst>
            <a:rect l="0" t="0" r="r" b="b"/>
            <a:pathLst>
              <a:path w="48" h="192">
                <a:moveTo>
                  <a:pt x="48" y="0"/>
                </a:moveTo>
                <a:cubicBezTo>
                  <a:pt x="24" y="8"/>
                  <a:pt x="0" y="16"/>
                  <a:pt x="0" y="48"/>
                </a:cubicBezTo>
                <a:cubicBezTo>
                  <a:pt x="0" y="80"/>
                  <a:pt x="24" y="136"/>
                  <a:pt x="48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2117727" y="1113897"/>
            <a:ext cx="825867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25.0</a:t>
            </a:r>
            <a:r>
              <a:rPr lang="en-US" baseline="30000"/>
              <a:t>o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6553202" y="1143001"/>
            <a:ext cx="825867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25.0</a:t>
            </a:r>
            <a:r>
              <a:rPr lang="en-US" baseline="30000"/>
              <a:t>o</a:t>
            </a:r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2117725" y="542397"/>
            <a:ext cx="372218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6248400" y="571501"/>
            <a:ext cx="372218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381000" y="3302001"/>
            <a:ext cx="8458200" cy="830997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2Tsin(25</a:t>
            </a:r>
            <a:r>
              <a:rPr lang="en-US" baseline="30000"/>
              <a:t>o</a:t>
            </a:r>
            <a:r>
              <a:rPr lang="en-US"/>
              <a:t>) – 147.15 N = 0, so T = (147.15 N)/(2sin(25</a:t>
            </a:r>
            <a:r>
              <a:rPr lang="en-US" baseline="30000"/>
              <a:t>o</a:t>
            </a:r>
            <a:r>
              <a:rPr lang="en-US"/>
              <a:t>)) = 174.093 N </a:t>
            </a:r>
            <a:r>
              <a:rPr lang="en-US">
                <a:cs typeface="Times New Roman" pitchFamily="18" charset="0"/>
              </a:rPr>
              <a:t>≈ 174 N</a:t>
            </a: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288928" y="1812397"/>
            <a:ext cx="2911475" cy="830997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What is the tension in the two cables?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uild="p" autoUpdateAnimBg="0"/>
      <p:bldP spid="4302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254001"/>
            <a:ext cx="3733800" cy="3140604"/>
            <a:chOff x="0" y="1562"/>
            <a:chExt cx="2352" cy="2374"/>
          </a:xfrm>
        </p:grpSpPr>
        <p:sp>
          <p:nvSpPr>
            <p:cNvPr id="39940" name="Rectangle 4"/>
            <p:cNvSpPr>
              <a:spLocks noChangeArrowheads="1"/>
            </p:cNvSpPr>
            <p:nvPr/>
          </p:nvSpPr>
          <p:spPr bwMode="auto">
            <a:xfrm>
              <a:off x="528" y="3456"/>
              <a:ext cx="720" cy="480"/>
            </a:xfrm>
            <a:prstGeom prst="rect">
              <a:avLst/>
            </a:prstGeom>
            <a:solidFill>
              <a:srgbClr val="FF0000"/>
            </a:solidFill>
            <a:ln w="762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 smtClean="0"/>
                <a:t>17.0 </a:t>
              </a:r>
              <a:r>
                <a:rPr lang="en-US" dirty="0"/>
                <a:t>kg</a:t>
              </a:r>
            </a:p>
          </p:txBody>
        </p:sp>
        <p:sp>
          <p:nvSpPr>
            <p:cNvPr id="39941" name="Line 5"/>
            <p:cNvSpPr>
              <a:spLocks noChangeShapeType="1"/>
            </p:cNvSpPr>
            <p:nvPr/>
          </p:nvSpPr>
          <p:spPr bwMode="auto">
            <a:xfrm flipV="1">
              <a:off x="864" y="2784"/>
              <a:ext cx="0" cy="6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>
              <a:off x="0" y="1917"/>
              <a:ext cx="2349" cy="144"/>
            </a:xfrm>
            <a:prstGeom prst="rect">
              <a:avLst/>
            </a:prstGeom>
            <a:solidFill>
              <a:srgbClr val="808080"/>
            </a:solidFill>
            <a:ln w="762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3" name="Rectangle 7"/>
            <p:cNvSpPr>
              <a:spLocks noChangeArrowheads="1"/>
            </p:cNvSpPr>
            <p:nvPr/>
          </p:nvSpPr>
          <p:spPr bwMode="auto">
            <a:xfrm>
              <a:off x="2160" y="1920"/>
              <a:ext cx="192" cy="1968"/>
            </a:xfrm>
            <a:prstGeom prst="rect">
              <a:avLst/>
            </a:prstGeom>
            <a:solidFill>
              <a:srgbClr val="808080"/>
            </a:solidFill>
            <a:ln w="762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4" name="Line 8"/>
            <p:cNvSpPr>
              <a:spLocks noChangeShapeType="1"/>
            </p:cNvSpPr>
            <p:nvPr/>
          </p:nvSpPr>
          <p:spPr bwMode="auto">
            <a:xfrm flipH="1" flipV="1">
              <a:off x="0" y="2016"/>
              <a:ext cx="864" cy="7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46" name="Line 10"/>
            <p:cNvSpPr>
              <a:spLocks noChangeShapeType="1"/>
            </p:cNvSpPr>
            <p:nvPr/>
          </p:nvSpPr>
          <p:spPr bwMode="auto">
            <a:xfrm flipH="1">
              <a:off x="0" y="278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47" name="Line 11"/>
            <p:cNvSpPr>
              <a:spLocks noChangeShapeType="1"/>
            </p:cNvSpPr>
            <p:nvPr/>
          </p:nvSpPr>
          <p:spPr bwMode="auto">
            <a:xfrm flipH="1">
              <a:off x="864" y="2784"/>
              <a:ext cx="12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48" name="Freeform 12"/>
            <p:cNvSpPr>
              <a:spLocks/>
            </p:cNvSpPr>
            <p:nvPr/>
          </p:nvSpPr>
          <p:spPr bwMode="auto">
            <a:xfrm>
              <a:off x="512" y="2544"/>
              <a:ext cx="112" cy="240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16" y="96"/>
                </a:cxn>
                <a:cxn ang="0">
                  <a:pos x="16" y="240"/>
                </a:cxn>
              </a:cxnLst>
              <a:rect l="0" t="0" r="r" b="b"/>
              <a:pathLst>
                <a:path w="112" h="240">
                  <a:moveTo>
                    <a:pt x="112" y="0"/>
                  </a:moveTo>
                  <a:cubicBezTo>
                    <a:pt x="72" y="28"/>
                    <a:pt x="32" y="56"/>
                    <a:pt x="16" y="96"/>
                  </a:cubicBezTo>
                  <a:cubicBezTo>
                    <a:pt x="0" y="136"/>
                    <a:pt x="8" y="188"/>
                    <a:pt x="16" y="24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49" name="Text Box 13"/>
            <p:cNvSpPr txBox="1">
              <a:spLocks noChangeArrowheads="1"/>
            </p:cNvSpPr>
            <p:nvPr/>
          </p:nvSpPr>
          <p:spPr bwMode="auto">
            <a:xfrm>
              <a:off x="156" y="2496"/>
              <a:ext cx="375" cy="349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/>
                <a:t>38</a:t>
              </a:r>
              <a:r>
                <a:rPr lang="en-US" baseline="30000" dirty="0" smtClean="0"/>
                <a:t>o</a:t>
              </a:r>
              <a:endParaRPr lang="en-US" baseline="30000" dirty="0"/>
            </a:p>
          </p:txBody>
        </p:sp>
        <p:sp>
          <p:nvSpPr>
            <p:cNvPr id="39951" name="Text Box 15"/>
            <p:cNvSpPr txBox="1">
              <a:spLocks noChangeArrowheads="1"/>
            </p:cNvSpPr>
            <p:nvPr/>
          </p:nvSpPr>
          <p:spPr bwMode="auto">
            <a:xfrm>
              <a:off x="854" y="3002"/>
              <a:ext cx="234" cy="349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/>
                <a:t>T</a:t>
              </a:r>
              <a:endParaRPr lang="en-US" baseline="-25000" dirty="0"/>
            </a:p>
          </p:txBody>
        </p:sp>
        <p:sp>
          <p:nvSpPr>
            <p:cNvPr id="39952" name="Text Box 16"/>
            <p:cNvSpPr txBox="1">
              <a:spLocks noChangeArrowheads="1"/>
            </p:cNvSpPr>
            <p:nvPr/>
          </p:nvSpPr>
          <p:spPr bwMode="auto">
            <a:xfrm>
              <a:off x="432" y="2160"/>
              <a:ext cx="246" cy="349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/>
                <a:t>C</a:t>
              </a:r>
              <a:endParaRPr lang="en-US" baseline="-25000" dirty="0"/>
            </a:p>
          </p:txBody>
        </p:sp>
        <p:sp>
          <p:nvSpPr>
            <p:cNvPr id="39953" name="Text Box 17"/>
            <p:cNvSpPr txBox="1">
              <a:spLocks noChangeArrowheads="1"/>
            </p:cNvSpPr>
            <p:nvPr/>
          </p:nvSpPr>
          <p:spPr bwMode="auto">
            <a:xfrm>
              <a:off x="1584" y="2474"/>
              <a:ext cx="257" cy="349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/>
                <a:t>D</a:t>
              </a:r>
              <a:endParaRPr lang="en-US" baseline="-25000" dirty="0"/>
            </a:p>
          </p:txBody>
        </p:sp>
        <p:sp>
          <p:nvSpPr>
            <p:cNvPr id="39954" name="Text Box 18"/>
            <p:cNvSpPr txBox="1">
              <a:spLocks noChangeArrowheads="1"/>
            </p:cNvSpPr>
            <p:nvPr/>
          </p:nvSpPr>
          <p:spPr bwMode="auto">
            <a:xfrm>
              <a:off x="86" y="1562"/>
              <a:ext cx="2135" cy="349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Find the tensions</a:t>
              </a:r>
              <a:r>
                <a:rPr lang="en-US" dirty="0" smtClean="0"/>
                <a:t> C and D</a:t>
              </a:r>
              <a:endParaRPr lang="en-US" baseline="-25000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" y="5458521"/>
            <a:ext cx="17940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 = 271 N, D = 213 N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-228600" y="-190500"/>
            <a:ext cx="9677400" cy="1016000"/>
          </a:xfrm>
          <a:prstGeom prst="rect">
            <a:avLst/>
          </a:prstGeom>
          <a:solidFill>
            <a:srgbClr val="C0C0C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3429000" y="2349500"/>
            <a:ext cx="914400" cy="1143000"/>
          </a:xfrm>
          <a:prstGeom prst="rect">
            <a:avLst/>
          </a:prstGeom>
          <a:solidFill>
            <a:srgbClr val="FFCCFF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17.0 kg</a:t>
            </a:r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 flipH="1" flipV="1">
            <a:off x="757241" y="821532"/>
            <a:ext cx="3043237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 flipV="1">
            <a:off x="3810000" y="825500"/>
            <a:ext cx="9906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1660526" y="1431397"/>
            <a:ext cx="40748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</a:t>
            </a:r>
            <a:endParaRPr lang="en-US" baseline="-25000"/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4572001" y="1333501"/>
            <a:ext cx="35618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53259" name="Arc 11"/>
          <p:cNvSpPr>
            <a:spLocks/>
          </p:cNvSpPr>
          <p:nvPr/>
        </p:nvSpPr>
        <p:spPr bwMode="auto">
          <a:xfrm rot="17100000" flipH="1">
            <a:off x="4456907" y="749565"/>
            <a:ext cx="254000" cy="284163"/>
          </a:xfrm>
          <a:custGeom>
            <a:avLst/>
            <a:gdLst>
              <a:gd name="G0" fmla="+- 0 0 0"/>
              <a:gd name="G1" fmla="+- 20104 0 0"/>
              <a:gd name="G2" fmla="+- 21600 0 0"/>
              <a:gd name="T0" fmla="*/ 7898 w 21600"/>
              <a:gd name="T1" fmla="*/ 0 h 20104"/>
              <a:gd name="T2" fmla="*/ 21600 w 21600"/>
              <a:gd name="T3" fmla="*/ 20104 h 20104"/>
              <a:gd name="T4" fmla="*/ 0 w 21600"/>
              <a:gd name="T5" fmla="*/ 20104 h 20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104" fill="none" extrusionOk="0">
                <a:moveTo>
                  <a:pt x="7898" y="-1"/>
                </a:moveTo>
                <a:cubicBezTo>
                  <a:pt x="16164" y="3247"/>
                  <a:pt x="21600" y="11223"/>
                  <a:pt x="21600" y="20104"/>
                </a:cubicBezTo>
              </a:path>
              <a:path w="21600" h="20104" stroke="0" extrusionOk="0">
                <a:moveTo>
                  <a:pt x="7898" y="-1"/>
                </a:moveTo>
                <a:cubicBezTo>
                  <a:pt x="16164" y="3247"/>
                  <a:pt x="21600" y="11223"/>
                  <a:pt x="21600" y="20104"/>
                </a:cubicBezTo>
                <a:lnTo>
                  <a:pt x="0" y="20104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3810002" y="889001"/>
            <a:ext cx="82586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62.0</a:t>
            </a:r>
            <a:r>
              <a:rPr lang="en-US" baseline="30000"/>
              <a:t>o</a:t>
            </a:r>
          </a:p>
        </p:txBody>
      </p:sp>
      <p:sp>
        <p:nvSpPr>
          <p:cNvPr id="53262" name="Arc 14"/>
          <p:cNvSpPr>
            <a:spLocks/>
          </p:cNvSpPr>
          <p:nvPr/>
        </p:nvSpPr>
        <p:spPr bwMode="auto">
          <a:xfrm rot="10800000" flipH="1">
            <a:off x="762000" y="825500"/>
            <a:ext cx="304800" cy="152136"/>
          </a:xfrm>
          <a:custGeom>
            <a:avLst/>
            <a:gdLst>
              <a:gd name="G0" fmla="+- 0 0 0"/>
              <a:gd name="G1" fmla="+- 12913 0 0"/>
              <a:gd name="G2" fmla="+- 21600 0 0"/>
              <a:gd name="T0" fmla="*/ 17315 w 21600"/>
              <a:gd name="T1" fmla="*/ 0 h 12913"/>
              <a:gd name="T2" fmla="*/ 21600 w 21600"/>
              <a:gd name="T3" fmla="*/ 12913 h 12913"/>
              <a:gd name="T4" fmla="*/ 0 w 21600"/>
              <a:gd name="T5" fmla="*/ 12913 h 12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2913" fill="none" extrusionOk="0">
                <a:moveTo>
                  <a:pt x="17315" y="-1"/>
                </a:moveTo>
                <a:cubicBezTo>
                  <a:pt x="20097" y="3730"/>
                  <a:pt x="21600" y="8259"/>
                  <a:pt x="21600" y="12913"/>
                </a:cubicBezTo>
              </a:path>
              <a:path w="21600" h="12913" stroke="0" extrusionOk="0">
                <a:moveTo>
                  <a:pt x="17315" y="-1"/>
                </a:moveTo>
                <a:cubicBezTo>
                  <a:pt x="20097" y="3730"/>
                  <a:pt x="21600" y="8259"/>
                  <a:pt x="21600" y="12913"/>
                </a:cubicBezTo>
                <a:lnTo>
                  <a:pt x="0" y="12913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1447802" y="825501"/>
            <a:ext cx="82586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24.0</a:t>
            </a:r>
            <a:r>
              <a:rPr lang="en-US" baseline="30000"/>
              <a:t>o</a:t>
            </a: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5927726" y="1494897"/>
            <a:ext cx="2497800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Trig Angles</a:t>
            </a:r>
          </a:p>
          <a:p>
            <a:r>
              <a:rPr lang="en-US"/>
              <a:t>P = 62</a:t>
            </a:r>
            <a:r>
              <a:rPr lang="en-US" baseline="30000"/>
              <a:t>o</a:t>
            </a:r>
          </a:p>
          <a:p>
            <a:r>
              <a:rPr lang="en-US"/>
              <a:t>Q = 180-24 = 156</a:t>
            </a:r>
            <a:r>
              <a:rPr lang="en-US" baseline="30000"/>
              <a:t>o</a:t>
            </a:r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5927727" y="2637897"/>
            <a:ext cx="2749471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Weight of mass:</a:t>
            </a:r>
          </a:p>
          <a:p>
            <a:r>
              <a:rPr lang="en-US"/>
              <a:t>(17.0 kg)(9.81 N/kg)</a:t>
            </a:r>
          </a:p>
          <a:p>
            <a:r>
              <a:rPr lang="en-US"/>
              <a:t>166.77 N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152403" y="3780897"/>
            <a:ext cx="4259499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Force Equations:</a:t>
            </a:r>
          </a:p>
          <a:p>
            <a:r>
              <a:rPr lang="en-US"/>
              <a:t>Pcos(62</a:t>
            </a:r>
            <a:r>
              <a:rPr lang="en-US" baseline="30000"/>
              <a:t>o</a:t>
            </a:r>
            <a:r>
              <a:rPr lang="en-US"/>
              <a:t>) + Qcos(156</a:t>
            </a:r>
            <a:r>
              <a:rPr lang="en-US" baseline="30000"/>
              <a:t>o</a:t>
            </a:r>
            <a:r>
              <a:rPr lang="en-US"/>
              <a:t>) = 0</a:t>
            </a:r>
          </a:p>
          <a:p>
            <a:r>
              <a:rPr lang="en-US"/>
              <a:t>Psin(62</a:t>
            </a:r>
            <a:r>
              <a:rPr lang="en-US" baseline="30000"/>
              <a:t>o</a:t>
            </a:r>
            <a:r>
              <a:rPr lang="en-US"/>
              <a:t>)  + Qsin(156</a:t>
            </a:r>
            <a:r>
              <a:rPr lang="en-US" baseline="30000"/>
              <a:t>o</a:t>
            </a:r>
            <a:r>
              <a:rPr lang="en-US"/>
              <a:t>) = 166.77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4662491" y="4090459"/>
            <a:ext cx="1664045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Solutions</a:t>
            </a:r>
          </a:p>
          <a:p>
            <a:r>
              <a:rPr lang="en-US"/>
              <a:t>P = 152.7 N</a:t>
            </a:r>
          </a:p>
          <a:p>
            <a:r>
              <a:rPr lang="en-US"/>
              <a:t>Q = 78.5 N</a:t>
            </a:r>
          </a:p>
        </p:txBody>
      </p:sp>
      <p:sp>
        <p:nvSpPr>
          <p:cNvPr id="53268" name="Rectangle 20"/>
          <p:cNvSpPr>
            <a:spLocks noChangeArrowheads="1"/>
          </p:cNvSpPr>
          <p:nvPr/>
        </p:nvSpPr>
        <p:spPr bwMode="auto">
          <a:xfrm>
            <a:off x="152400" y="5334001"/>
            <a:ext cx="175260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dirty="0"/>
              <a:t>P = 152.7 N,  Q = 78.5 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4" grpId="0"/>
      <p:bldP spid="53265" grpId="0"/>
      <p:bldP spid="53266" grpId="0"/>
      <p:bldP spid="532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4419600" y="2336271"/>
            <a:ext cx="39782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Find P and Q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4038600" y="254000"/>
            <a:ext cx="0" cy="209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 rot="5400000">
            <a:off x="4076040" y="76862"/>
            <a:ext cx="1323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 flipV="1">
            <a:off x="4038600" y="508000"/>
            <a:ext cx="2590800" cy="8255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 flipV="1">
            <a:off x="2971800" y="190500"/>
            <a:ext cx="1066800" cy="1143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H="1">
            <a:off x="2590800" y="1333500"/>
            <a:ext cx="1447800" cy="1905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6689726" y="351897"/>
            <a:ext cx="557973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 ?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1676402" y="190501"/>
            <a:ext cx="870751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 = ?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3108328" y="2637897"/>
            <a:ext cx="1023037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34.0 N</a:t>
            </a:r>
          </a:p>
        </p:txBody>
      </p:sp>
      <p:sp>
        <p:nvSpPr>
          <p:cNvPr id="46094" name="Freeform 14"/>
          <p:cNvSpPr>
            <a:spLocks/>
          </p:cNvSpPr>
          <p:nvPr/>
        </p:nvSpPr>
        <p:spPr bwMode="auto">
          <a:xfrm>
            <a:off x="4953000" y="1016000"/>
            <a:ext cx="165100" cy="317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144"/>
              </a:cxn>
              <a:cxn ang="0">
                <a:pos x="48" y="240"/>
              </a:cxn>
            </a:cxnLst>
            <a:rect l="0" t="0" r="r" b="b"/>
            <a:pathLst>
              <a:path w="104" h="240">
                <a:moveTo>
                  <a:pt x="0" y="0"/>
                </a:moveTo>
                <a:cubicBezTo>
                  <a:pt x="44" y="52"/>
                  <a:pt x="88" y="104"/>
                  <a:pt x="96" y="144"/>
                </a:cubicBezTo>
                <a:cubicBezTo>
                  <a:pt x="104" y="184"/>
                  <a:pt x="76" y="212"/>
                  <a:pt x="48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5" name="Freeform 15"/>
          <p:cNvSpPr>
            <a:spLocks/>
          </p:cNvSpPr>
          <p:nvPr/>
        </p:nvSpPr>
        <p:spPr bwMode="auto">
          <a:xfrm>
            <a:off x="3492500" y="1016000"/>
            <a:ext cx="165100" cy="317500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8" y="96"/>
              </a:cxn>
              <a:cxn ang="0">
                <a:pos x="56" y="240"/>
              </a:cxn>
            </a:cxnLst>
            <a:rect l="0" t="0" r="r" b="b"/>
            <a:pathLst>
              <a:path w="104" h="240">
                <a:moveTo>
                  <a:pt x="104" y="0"/>
                </a:moveTo>
                <a:cubicBezTo>
                  <a:pt x="60" y="28"/>
                  <a:pt x="16" y="56"/>
                  <a:pt x="8" y="96"/>
                </a:cubicBezTo>
                <a:cubicBezTo>
                  <a:pt x="0" y="136"/>
                  <a:pt x="28" y="188"/>
                  <a:pt x="56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5318127" y="923397"/>
            <a:ext cx="595035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31</a:t>
            </a:r>
            <a:r>
              <a:rPr lang="en-US" baseline="30000"/>
              <a:t>o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3067050" y="825501"/>
            <a:ext cx="595035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61</a:t>
            </a:r>
            <a:r>
              <a:rPr lang="en-US" baseline="30000"/>
              <a:t>o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3854450" y="-92603"/>
            <a:ext cx="338554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5318125" y="1128449"/>
            <a:ext cx="338554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46100" name="Freeform 20"/>
          <p:cNvSpPr>
            <a:spLocks/>
          </p:cNvSpPr>
          <p:nvPr/>
        </p:nvSpPr>
        <p:spPr bwMode="auto">
          <a:xfrm rot="-1724091">
            <a:off x="3644900" y="1348053"/>
            <a:ext cx="165100" cy="317500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8" y="96"/>
              </a:cxn>
              <a:cxn ang="0">
                <a:pos x="56" y="240"/>
              </a:cxn>
            </a:cxnLst>
            <a:rect l="0" t="0" r="r" b="b"/>
            <a:pathLst>
              <a:path w="104" h="240">
                <a:moveTo>
                  <a:pt x="104" y="0"/>
                </a:moveTo>
                <a:cubicBezTo>
                  <a:pt x="60" y="28"/>
                  <a:pt x="16" y="56"/>
                  <a:pt x="8" y="96"/>
                </a:cubicBezTo>
                <a:cubicBezTo>
                  <a:pt x="0" y="136"/>
                  <a:pt x="28" y="188"/>
                  <a:pt x="56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3200402" y="1460501"/>
            <a:ext cx="595035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81</a:t>
            </a:r>
            <a:r>
              <a:rPr lang="en-US" baseline="30000">
                <a:sym typeface="Symbol" pitchFamily="18" charset="2"/>
              </a:rPr>
              <a:t>o</a:t>
            </a:r>
            <a:endParaRPr lang="en-US" baseline="30000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152400" y="5461001"/>
            <a:ext cx="142289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 dirty="0"/>
              <a:t>Q = 26 N, P = 21 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FF"/>
    </a:hlink>
    <a:folHlink>
      <a:srgbClr val="D60093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FF"/>
    </a:hlink>
    <a:folHlink>
      <a:srgbClr val="D6009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3455</TotalTime>
  <Words>270</Words>
  <Application>Microsoft Office PowerPoint</Application>
  <PresentationFormat>On-screen Show (16:10)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333</cp:revision>
  <dcterms:created xsi:type="dcterms:W3CDTF">2015-03-10T17:15:57Z</dcterms:created>
  <dcterms:modified xsi:type="dcterms:W3CDTF">2019-02-26T17:28:29Z</dcterms:modified>
</cp:coreProperties>
</file>