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1" r:id="rId2"/>
    <p:sldId id="332" r:id="rId3"/>
    <p:sldId id="323" r:id="rId4"/>
    <p:sldId id="334" r:id="rId5"/>
    <p:sldId id="333" r:id="rId6"/>
    <p:sldId id="335" r:id="rId7"/>
    <p:sldId id="336" r:id="rId8"/>
    <p:sldId id="337" r:id="rId9"/>
    <p:sldId id="338" r:id="rId10"/>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p14="http://schemas.microsoft.com/office/powerpoint/2010/main" xmlns="" xmlns:mv="urn:schemas-microsoft-com:mac:vml" xmlns:mc="http://schemas.openxmlformats.org/markup-compatibility/2006" val="0"/>
    </p:ext>
    <p:ext uri="{D31A062A-798A-4329-ABDD-BBA856620510}">
      <p14:defaultImageDpi xmlns:p14="http://schemas.microsoft.com/office/powerpoint/2010/main" xmlns=""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78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Formative Assessment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Find the forces F</a:t>
            </a:r>
            <a:r>
              <a:rPr lang="en-US" baseline="-25000" dirty="0" smtClean="0"/>
              <a:t>1</a:t>
            </a:r>
            <a:r>
              <a:rPr lang="en-US" dirty="0" smtClean="0"/>
              <a:t> and F</a:t>
            </a:r>
            <a:r>
              <a:rPr lang="en-US" baseline="-25000" dirty="0" smtClean="0"/>
              <a:t>2 </a:t>
            </a:r>
            <a:r>
              <a:rPr lang="en-US" dirty="0" smtClean="0"/>
              <a:t>(magnitude and direction).  Assume the beam is uniform.  (-66.2 N (down), 361 N (up</a:t>
            </a:r>
            <a:r>
              <a:rPr lang="en-US" dirty="0" smtClean="0"/>
              <a:t>))</a:t>
            </a:r>
            <a:endParaRPr lang="en-US" dirty="0" smtClean="0"/>
          </a:p>
        </p:txBody>
      </p:sp>
      <p:grpSp>
        <p:nvGrpSpPr>
          <p:cNvPr id="47106" name="Group 2"/>
          <p:cNvGrpSpPr>
            <a:grpSpLocks/>
          </p:cNvGrpSpPr>
          <p:nvPr/>
        </p:nvGrpSpPr>
        <p:grpSpPr bwMode="auto">
          <a:xfrm>
            <a:off x="228600" y="1485900"/>
            <a:ext cx="4733925" cy="2035175"/>
            <a:chOff x="1545" y="2810"/>
            <a:chExt cx="5460" cy="2254"/>
          </a:xfrm>
        </p:grpSpPr>
        <p:sp>
          <p:nvSpPr>
            <p:cNvPr id="47107" name="Rectangle 3"/>
            <p:cNvSpPr>
              <a:spLocks noChangeArrowheads="1"/>
            </p:cNvSpPr>
            <p:nvPr/>
          </p:nvSpPr>
          <p:spPr bwMode="auto">
            <a:xfrm>
              <a:off x="2520" y="3596"/>
              <a:ext cx="4485" cy="469"/>
            </a:xfrm>
            <a:prstGeom prst="rect">
              <a:avLst/>
            </a:prstGeom>
            <a:solidFill>
              <a:srgbClr val="9696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18.0 kg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108" name="Rectangle 4"/>
            <p:cNvSpPr>
              <a:spLocks noChangeArrowheads="1"/>
            </p:cNvSpPr>
            <p:nvPr/>
          </p:nvSpPr>
          <p:spPr bwMode="auto">
            <a:xfrm>
              <a:off x="4889" y="2810"/>
              <a:ext cx="885" cy="786"/>
            </a:xfrm>
            <a:prstGeom prst="rect">
              <a:avLst/>
            </a:prstGeom>
            <a:solidFill>
              <a:srgbClr val="9696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chemeClr val="tx1"/>
                  </a:solidFill>
                  <a:effectLst/>
                  <a:latin typeface="Calibri" pitchFamily="34" charset="0"/>
                  <a:cs typeface="Arial" pitchFamily="34" charset="0"/>
                </a:rPr>
                <a:t>12.0 kg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7109" name="AutoShape 5"/>
            <p:cNvCxnSpPr>
              <a:cxnSpLocks noChangeShapeType="1"/>
            </p:cNvCxnSpPr>
            <p:nvPr/>
          </p:nvCxnSpPr>
          <p:spPr bwMode="auto">
            <a:xfrm flipV="1">
              <a:off x="2521" y="4061"/>
              <a:ext cx="0" cy="529"/>
            </a:xfrm>
            <a:prstGeom prst="straightConnector1">
              <a:avLst/>
            </a:prstGeom>
            <a:noFill/>
            <a:ln w="9525">
              <a:solidFill>
                <a:srgbClr val="000000"/>
              </a:solidFill>
              <a:round/>
              <a:headEnd type="triangle" w="med" len="med"/>
              <a:tailEnd type="triangle" w="med" len="med"/>
            </a:ln>
          </p:spPr>
        </p:cxnSp>
        <p:cxnSp>
          <p:nvCxnSpPr>
            <p:cNvPr id="47110" name="AutoShape 6"/>
            <p:cNvCxnSpPr>
              <a:cxnSpLocks noChangeShapeType="1"/>
            </p:cNvCxnSpPr>
            <p:nvPr/>
          </p:nvCxnSpPr>
          <p:spPr bwMode="auto">
            <a:xfrm flipV="1">
              <a:off x="4279" y="4065"/>
              <a:ext cx="0" cy="529"/>
            </a:xfrm>
            <a:prstGeom prst="straightConnector1">
              <a:avLst/>
            </a:prstGeom>
            <a:noFill/>
            <a:ln w="9525">
              <a:solidFill>
                <a:srgbClr val="000000"/>
              </a:solidFill>
              <a:round/>
              <a:headEnd type="triangle" w="med" len="med"/>
              <a:tailEnd type="triangle" w="med" len="med"/>
            </a:ln>
          </p:spPr>
        </p:cxnSp>
        <p:sp>
          <p:nvSpPr>
            <p:cNvPr id="47111" name="Text Box 7"/>
            <p:cNvSpPr txBox="1">
              <a:spLocks noChangeArrowheads="1"/>
            </p:cNvSpPr>
            <p:nvPr/>
          </p:nvSpPr>
          <p:spPr bwMode="auto">
            <a:xfrm>
              <a:off x="3922" y="4661"/>
              <a:ext cx="630" cy="4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F</a:t>
              </a:r>
              <a:r>
                <a:rPr kumimoji="0" lang="en-US" sz="1100" b="0" i="0" u="none" strike="noStrike" cap="none" normalizeH="0" baseline="-25000" smtClean="0">
                  <a:ln>
                    <a:noFill/>
                  </a:ln>
                  <a:solidFill>
                    <a:schemeClr val="tx1"/>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112" name="Text Box 8"/>
            <p:cNvSpPr txBox="1">
              <a:spLocks noChangeArrowheads="1"/>
            </p:cNvSpPr>
            <p:nvPr/>
          </p:nvSpPr>
          <p:spPr bwMode="auto">
            <a:xfrm>
              <a:off x="2220" y="4590"/>
              <a:ext cx="630" cy="44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F</a:t>
              </a:r>
              <a:r>
                <a:rPr kumimoji="0" lang="en-US" sz="1100" b="0" i="0" u="none" strike="noStrike" cap="none" normalizeH="0" baseline="-25000" smtClean="0">
                  <a:ln>
                    <a:noFill/>
                  </a:ln>
                  <a:solidFill>
                    <a:schemeClr val="tx1"/>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7113" name="AutoShape 9"/>
            <p:cNvCxnSpPr>
              <a:cxnSpLocks noChangeShapeType="1"/>
            </p:cNvCxnSpPr>
            <p:nvPr/>
          </p:nvCxnSpPr>
          <p:spPr bwMode="auto">
            <a:xfrm>
              <a:off x="2521" y="3180"/>
              <a:ext cx="2804" cy="0"/>
            </a:xfrm>
            <a:prstGeom prst="straightConnector1">
              <a:avLst/>
            </a:prstGeom>
            <a:noFill/>
            <a:ln w="9525">
              <a:solidFill>
                <a:srgbClr val="000000"/>
              </a:solidFill>
              <a:round/>
              <a:headEnd type="triangle" w="med" len="med"/>
              <a:tailEnd type="triangle" w="med" len="med"/>
            </a:ln>
          </p:spPr>
        </p:cxnSp>
        <p:cxnSp>
          <p:nvCxnSpPr>
            <p:cNvPr id="47114" name="AutoShape 10"/>
            <p:cNvCxnSpPr>
              <a:cxnSpLocks noChangeShapeType="1"/>
            </p:cNvCxnSpPr>
            <p:nvPr/>
          </p:nvCxnSpPr>
          <p:spPr bwMode="auto">
            <a:xfrm>
              <a:off x="2521" y="3450"/>
              <a:ext cx="4484" cy="0"/>
            </a:xfrm>
            <a:prstGeom prst="straightConnector1">
              <a:avLst/>
            </a:prstGeom>
            <a:noFill/>
            <a:ln w="9525">
              <a:solidFill>
                <a:srgbClr val="000000"/>
              </a:solidFill>
              <a:round/>
              <a:headEnd type="triangle" w="med" len="med"/>
              <a:tailEnd type="triangle" w="med" len="med"/>
            </a:ln>
          </p:spPr>
        </p:cxnSp>
        <p:sp>
          <p:nvSpPr>
            <p:cNvPr id="47115" name="Text Box 11"/>
            <p:cNvSpPr txBox="1">
              <a:spLocks noChangeArrowheads="1"/>
            </p:cNvSpPr>
            <p:nvPr/>
          </p:nvSpPr>
          <p:spPr bwMode="auto">
            <a:xfrm>
              <a:off x="1545" y="2955"/>
              <a:ext cx="975" cy="73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5.5 m</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9.00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7116" name="Group 12"/>
            <p:cNvGrpSpPr>
              <a:grpSpLocks/>
            </p:cNvGrpSpPr>
            <p:nvPr/>
          </p:nvGrpSpPr>
          <p:grpSpPr bwMode="auto">
            <a:xfrm>
              <a:off x="2521" y="4134"/>
              <a:ext cx="1758" cy="420"/>
              <a:chOff x="1230" y="9165"/>
              <a:chExt cx="1650" cy="420"/>
            </a:xfrm>
          </p:grpSpPr>
          <p:cxnSp>
            <p:nvCxnSpPr>
              <p:cNvPr id="47117" name="AutoShape 13"/>
              <p:cNvCxnSpPr>
                <a:cxnSpLocks noChangeShapeType="1"/>
              </p:cNvCxnSpPr>
              <p:nvPr/>
            </p:nvCxnSpPr>
            <p:spPr bwMode="auto">
              <a:xfrm>
                <a:off x="1230" y="9360"/>
                <a:ext cx="1650" cy="0"/>
              </a:xfrm>
              <a:prstGeom prst="straightConnector1">
                <a:avLst/>
              </a:prstGeom>
              <a:noFill/>
              <a:ln w="9525">
                <a:solidFill>
                  <a:srgbClr val="000000"/>
                </a:solidFill>
                <a:round/>
                <a:headEnd type="triangle" w="med" len="med"/>
                <a:tailEnd type="triangle" w="med" len="med"/>
              </a:ln>
            </p:spPr>
          </p:cxnSp>
          <p:sp>
            <p:nvSpPr>
              <p:cNvPr id="47118" name="Text Box 14"/>
              <p:cNvSpPr txBox="1">
                <a:spLocks noChangeArrowheads="1"/>
              </p:cNvSpPr>
              <p:nvPr/>
            </p:nvSpPr>
            <p:spPr bwMode="auto">
              <a:xfrm>
                <a:off x="1484" y="9165"/>
                <a:ext cx="1173" cy="4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4.00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1a 1</a:t>
            </a:r>
            <a:r>
              <a:rPr lang="en-US" dirty="0" smtClean="0"/>
              <a:t>. The beam is 6.10 m long, and the person is standing 1.10 m from the right side.  Find the tensions in the cables.</a:t>
            </a:r>
          </a:p>
          <a:p>
            <a:r>
              <a:rPr lang="en-US" dirty="0" smtClean="0"/>
              <a:t>(T</a:t>
            </a:r>
            <a:r>
              <a:rPr lang="en-US" baseline="-25000" dirty="0" smtClean="0"/>
              <a:t>1</a:t>
            </a:r>
            <a:r>
              <a:rPr lang="en-US" dirty="0" smtClean="0"/>
              <a:t> = 402 N up, T</a:t>
            </a:r>
            <a:r>
              <a:rPr lang="en-US" baseline="-25000" dirty="0" smtClean="0"/>
              <a:t>2</a:t>
            </a:r>
            <a:r>
              <a:rPr lang="en-US" dirty="0" smtClean="0"/>
              <a:t> = 854 N up)</a:t>
            </a:r>
          </a:p>
        </p:txBody>
      </p:sp>
      <p:grpSp>
        <p:nvGrpSpPr>
          <p:cNvPr id="31" name="Group 30"/>
          <p:cNvGrpSpPr/>
          <p:nvPr/>
        </p:nvGrpSpPr>
        <p:grpSpPr>
          <a:xfrm>
            <a:off x="152400" y="1943100"/>
            <a:ext cx="4208610" cy="3048000"/>
            <a:chOff x="457200" y="1943100"/>
            <a:chExt cx="4208610" cy="3048000"/>
          </a:xfrm>
        </p:grpSpPr>
        <p:sp>
          <p:nvSpPr>
            <p:cNvPr id="19" name="Rectangle 18"/>
            <p:cNvSpPr/>
            <p:nvPr/>
          </p:nvSpPr>
          <p:spPr bwMode="auto">
            <a:xfrm>
              <a:off x="609600" y="4533900"/>
              <a:ext cx="3810000" cy="457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56.0 kg</a:t>
              </a:r>
            </a:p>
          </p:txBody>
        </p:sp>
        <p:cxnSp>
          <p:nvCxnSpPr>
            <p:cNvPr id="20" name="Straight Connector 19"/>
            <p:cNvCxnSpPr/>
            <p:nvPr/>
          </p:nvCxnSpPr>
          <p:spPr bwMode="auto">
            <a:xfrm flipV="1">
              <a:off x="609600" y="2400300"/>
              <a:ext cx="0" cy="2133600"/>
            </a:xfrm>
            <a:prstGeom prst="line">
              <a:avLst/>
            </a:prstGeom>
            <a:solidFill>
              <a:srgbClr val="808080"/>
            </a:solidFill>
            <a:ln w="254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V="1">
              <a:off x="4419600" y="2400300"/>
              <a:ext cx="0" cy="2133600"/>
            </a:xfrm>
            <a:prstGeom prst="line">
              <a:avLst/>
            </a:prstGeom>
            <a:solidFill>
              <a:srgbClr val="808080"/>
            </a:solidFill>
            <a:ln w="25400" cap="flat" cmpd="sng" algn="ctr">
              <a:solidFill>
                <a:schemeClr val="tx1"/>
              </a:solidFill>
              <a:prstDash val="solid"/>
              <a:round/>
              <a:headEnd type="none" w="med" len="med"/>
              <a:tailEnd type="none" w="med" len="med"/>
            </a:ln>
            <a:effectLst/>
          </p:spPr>
        </p:cxnSp>
        <p:grpSp>
          <p:nvGrpSpPr>
            <p:cNvPr id="22" name="Group 21"/>
            <p:cNvGrpSpPr/>
            <p:nvPr/>
          </p:nvGrpSpPr>
          <p:grpSpPr>
            <a:xfrm>
              <a:off x="3352801" y="3124202"/>
              <a:ext cx="381000" cy="1417936"/>
              <a:chOff x="1857375" y="2590800"/>
              <a:chExt cx="533400" cy="1295400"/>
            </a:xfrm>
          </p:grpSpPr>
          <p:cxnSp>
            <p:nvCxnSpPr>
              <p:cNvPr id="26" name="Straight Connector 25"/>
              <p:cNvCxnSpPr/>
              <p:nvPr/>
            </p:nvCxnSpPr>
            <p:spPr bwMode="auto">
              <a:xfrm flipV="1">
                <a:off x="1981200" y="3429000"/>
                <a:ext cx="152400" cy="457200"/>
              </a:xfrm>
              <a:prstGeom prst="line">
                <a:avLst/>
              </a:prstGeom>
              <a:solidFill>
                <a:srgbClr val="808080"/>
              </a:solid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flipH="1" flipV="1">
                <a:off x="2133600" y="3429000"/>
                <a:ext cx="228600" cy="457200"/>
              </a:xfrm>
              <a:prstGeom prst="line">
                <a:avLst/>
              </a:prstGeom>
              <a:solidFill>
                <a:srgbClr val="808080"/>
              </a:solidFill>
              <a:ln w="25400"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V="1">
                <a:off x="2133600" y="2895600"/>
                <a:ext cx="0" cy="552450"/>
              </a:xfrm>
              <a:prstGeom prst="line">
                <a:avLst/>
              </a:prstGeom>
              <a:solidFill>
                <a:srgbClr val="808080"/>
              </a:solidFill>
              <a:ln w="25400" cap="flat" cmpd="sng" algn="ctr">
                <a:solidFill>
                  <a:schemeClr val="tx1"/>
                </a:solidFill>
                <a:prstDash val="solid"/>
                <a:round/>
                <a:headEnd type="none" w="med" len="med"/>
                <a:tailEnd type="none" w="med" len="med"/>
              </a:ln>
              <a:effectLst/>
            </p:spPr>
          </p:cxnSp>
          <p:sp>
            <p:nvSpPr>
              <p:cNvPr id="29" name="Oval 28"/>
              <p:cNvSpPr/>
              <p:nvPr/>
            </p:nvSpPr>
            <p:spPr bwMode="auto">
              <a:xfrm>
                <a:off x="2016920" y="2590800"/>
                <a:ext cx="228600" cy="304800"/>
              </a:xfrm>
              <a:prstGeom prst="ellipse">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cxnSp>
            <p:nvCxnSpPr>
              <p:cNvPr id="30" name="Straight Connector 29"/>
              <p:cNvCxnSpPr/>
              <p:nvPr/>
            </p:nvCxnSpPr>
            <p:spPr bwMode="auto">
              <a:xfrm>
                <a:off x="1857375" y="3048000"/>
                <a:ext cx="533400" cy="0"/>
              </a:xfrm>
              <a:prstGeom prst="line">
                <a:avLst/>
              </a:prstGeom>
              <a:solidFill>
                <a:srgbClr val="808080"/>
              </a:solidFill>
              <a:ln w="25400" cap="flat" cmpd="sng" algn="ctr">
                <a:solidFill>
                  <a:schemeClr val="tx1"/>
                </a:solidFill>
                <a:prstDash val="solid"/>
                <a:round/>
                <a:headEnd type="none" w="med" len="med"/>
                <a:tailEnd type="none" w="med" len="med"/>
              </a:ln>
              <a:effectLst/>
            </p:spPr>
          </p:cxnSp>
        </p:grpSp>
        <p:sp>
          <p:nvSpPr>
            <p:cNvPr id="23" name="TextBox 26"/>
            <p:cNvSpPr txBox="1"/>
            <p:nvPr/>
          </p:nvSpPr>
          <p:spPr>
            <a:xfrm>
              <a:off x="3124200" y="2628900"/>
              <a:ext cx="1107996" cy="461665"/>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dirty="0" smtClean="0"/>
                <a:t>72.0 kg</a:t>
              </a:r>
              <a:endParaRPr lang="en-US" dirty="0"/>
            </a:p>
          </p:txBody>
        </p:sp>
        <p:sp>
          <p:nvSpPr>
            <p:cNvPr id="24" name="TextBox 27"/>
            <p:cNvSpPr txBox="1"/>
            <p:nvPr/>
          </p:nvSpPr>
          <p:spPr>
            <a:xfrm>
              <a:off x="457200" y="1943100"/>
              <a:ext cx="474810" cy="461665"/>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dirty="0" smtClean="0"/>
                <a:t>T</a:t>
              </a:r>
              <a:r>
                <a:rPr lang="en-US" baseline="-25000" dirty="0" smtClean="0"/>
                <a:t>1</a:t>
              </a:r>
              <a:endParaRPr lang="en-US" baseline="-25000" dirty="0"/>
            </a:p>
          </p:txBody>
        </p:sp>
        <p:sp>
          <p:nvSpPr>
            <p:cNvPr id="25" name="TextBox 28"/>
            <p:cNvSpPr txBox="1"/>
            <p:nvPr/>
          </p:nvSpPr>
          <p:spPr>
            <a:xfrm>
              <a:off x="4191000" y="1943100"/>
              <a:ext cx="474810" cy="461665"/>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dirty="0" smtClean="0"/>
                <a:t>T</a:t>
              </a:r>
              <a:r>
                <a:rPr lang="en-US" baseline="-25000" dirty="0" smtClean="0"/>
                <a:t>2</a:t>
              </a:r>
              <a:endParaRPr lang="en-US" baseline="-250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1b 3</a:t>
            </a:r>
            <a:r>
              <a:rPr lang="en-US" dirty="0" smtClean="0"/>
              <a:t>. The beam is 8.20 m long, and F</a:t>
            </a:r>
            <a:r>
              <a:rPr lang="en-US" baseline="-25000" dirty="0" smtClean="0"/>
              <a:t>2</a:t>
            </a:r>
            <a:r>
              <a:rPr lang="en-US" dirty="0" smtClean="0"/>
              <a:t> is 3.00 m from the left side, and the person is 0.500 m from the right side.  Find the forces exerted by the supports</a:t>
            </a:r>
            <a:r>
              <a:rPr lang="en-US" dirty="0" smtClean="0"/>
              <a:t>.(</a:t>
            </a:r>
            <a:r>
              <a:rPr lang="en-US" dirty="0" smtClean="0"/>
              <a:t>F</a:t>
            </a:r>
            <a:r>
              <a:rPr lang="en-US" baseline="-25000" dirty="0" smtClean="0"/>
              <a:t>1</a:t>
            </a:r>
            <a:r>
              <a:rPr lang="en-US" dirty="0" smtClean="0"/>
              <a:t> = 1030 N down, F</a:t>
            </a:r>
            <a:r>
              <a:rPr lang="en-US" baseline="-25000" dirty="0" smtClean="0"/>
              <a:t>2</a:t>
            </a:r>
            <a:r>
              <a:rPr lang="en-US" dirty="0" smtClean="0"/>
              <a:t> = 1830 N up)</a:t>
            </a:r>
          </a:p>
        </p:txBody>
      </p:sp>
      <p:grpSp>
        <p:nvGrpSpPr>
          <p:cNvPr id="3" name="Group 2"/>
          <p:cNvGrpSpPr/>
          <p:nvPr/>
        </p:nvGrpSpPr>
        <p:grpSpPr>
          <a:xfrm>
            <a:off x="304800" y="1633835"/>
            <a:ext cx="4384596" cy="3281065"/>
            <a:chOff x="228600" y="1066800"/>
            <a:chExt cx="4384596" cy="3281065"/>
          </a:xfrm>
        </p:grpSpPr>
        <p:sp>
          <p:nvSpPr>
            <p:cNvPr id="4" name="Rectangle 3"/>
            <p:cNvSpPr/>
            <p:nvPr/>
          </p:nvSpPr>
          <p:spPr bwMode="auto">
            <a:xfrm>
              <a:off x="381000" y="2971800"/>
              <a:ext cx="3810000" cy="457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18.0 kg</a:t>
              </a:r>
            </a:p>
          </p:txBody>
        </p:sp>
        <p:grpSp>
          <p:nvGrpSpPr>
            <p:cNvPr id="5" name="Group 4"/>
            <p:cNvGrpSpPr/>
            <p:nvPr/>
          </p:nvGrpSpPr>
          <p:grpSpPr>
            <a:xfrm>
              <a:off x="3505200" y="1066800"/>
              <a:ext cx="1107996" cy="1913238"/>
              <a:chOff x="2895600" y="1066800"/>
              <a:chExt cx="1107996" cy="1913238"/>
            </a:xfrm>
          </p:grpSpPr>
          <p:grpSp>
            <p:nvGrpSpPr>
              <p:cNvPr id="10" name="Group 9"/>
              <p:cNvGrpSpPr/>
              <p:nvPr/>
            </p:nvGrpSpPr>
            <p:grpSpPr>
              <a:xfrm>
                <a:off x="3124201" y="1562102"/>
                <a:ext cx="381000" cy="1417936"/>
                <a:chOff x="1857375" y="2590800"/>
                <a:chExt cx="533400" cy="1295400"/>
              </a:xfrm>
            </p:grpSpPr>
            <p:cxnSp>
              <p:nvCxnSpPr>
                <p:cNvPr id="12" name="Straight Connector 11"/>
                <p:cNvCxnSpPr/>
                <p:nvPr/>
              </p:nvCxnSpPr>
              <p:spPr bwMode="auto">
                <a:xfrm flipV="1">
                  <a:off x="1981200" y="3429000"/>
                  <a:ext cx="152400" cy="457200"/>
                </a:xfrm>
                <a:prstGeom prst="line">
                  <a:avLst/>
                </a:prstGeom>
                <a:solidFill>
                  <a:srgbClr val="808080"/>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H="1" flipV="1">
                  <a:off x="2133600" y="3429000"/>
                  <a:ext cx="228600" cy="457200"/>
                </a:xfrm>
                <a:prstGeom prst="line">
                  <a:avLst/>
                </a:prstGeom>
                <a:solidFill>
                  <a:srgbClr val="808080"/>
                </a:solidFill>
                <a:ln w="2540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V="1">
                  <a:off x="2133600" y="2895600"/>
                  <a:ext cx="0" cy="552450"/>
                </a:xfrm>
                <a:prstGeom prst="line">
                  <a:avLst/>
                </a:prstGeom>
                <a:solidFill>
                  <a:srgbClr val="808080"/>
                </a:solidFill>
                <a:ln w="25400" cap="flat" cmpd="sng" algn="ctr">
                  <a:solidFill>
                    <a:schemeClr val="tx1"/>
                  </a:solidFill>
                  <a:prstDash val="solid"/>
                  <a:round/>
                  <a:headEnd type="none" w="med" len="med"/>
                  <a:tailEnd type="none" w="med" len="med"/>
                </a:ln>
                <a:effectLst/>
              </p:spPr>
            </p:cxnSp>
            <p:sp>
              <p:nvSpPr>
                <p:cNvPr id="15" name="Oval 14"/>
                <p:cNvSpPr/>
                <p:nvPr/>
              </p:nvSpPr>
              <p:spPr bwMode="auto">
                <a:xfrm>
                  <a:off x="2016920" y="2590800"/>
                  <a:ext cx="228600" cy="304800"/>
                </a:xfrm>
                <a:prstGeom prst="ellipse">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cxnSp>
              <p:nvCxnSpPr>
                <p:cNvPr id="16" name="Straight Connector 15"/>
                <p:cNvCxnSpPr/>
                <p:nvPr/>
              </p:nvCxnSpPr>
              <p:spPr bwMode="auto">
                <a:xfrm>
                  <a:off x="1857375" y="3048000"/>
                  <a:ext cx="533400" cy="0"/>
                </a:xfrm>
                <a:prstGeom prst="line">
                  <a:avLst/>
                </a:prstGeom>
                <a:solidFill>
                  <a:srgbClr val="808080"/>
                </a:solidFill>
                <a:ln w="25400" cap="flat" cmpd="sng" algn="ctr">
                  <a:solidFill>
                    <a:schemeClr val="tx1"/>
                  </a:solidFill>
                  <a:prstDash val="solid"/>
                  <a:round/>
                  <a:headEnd type="none" w="med" len="med"/>
                  <a:tailEnd type="none" w="med" len="med"/>
                </a:ln>
                <a:effectLst/>
              </p:spPr>
            </p:cxnSp>
          </p:grpSp>
          <p:sp>
            <p:nvSpPr>
              <p:cNvPr id="11" name="TextBox 26"/>
              <p:cNvSpPr txBox="1"/>
              <p:nvPr/>
            </p:nvSpPr>
            <p:spPr>
              <a:xfrm>
                <a:off x="2895600" y="1066800"/>
                <a:ext cx="1107996" cy="461665"/>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dirty="0" smtClean="0"/>
                  <a:t>63.0 kg</a:t>
                </a:r>
                <a:endParaRPr lang="en-US" dirty="0"/>
              </a:p>
            </p:txBody>
          </p:sp>
        </p:grpSp>
        <p:sp>
          <p:nvSpPr>
            <p:cNvPr id="6" name="TextBox 27"/>
            <p:cNvSpPr txBox="1"/>
            <p:nvPr/>
          </p:nvSpPr>
          <p:spPr>
            <a:xfrm>
              <a:off x="228600" y="3886200"/>
              <a:ext cx="474810" cy="461665"/>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dirty="0" smtClean="0"/>
                <a:t>F</a:t>
              </a:r>
              <a:r>
                <a:rPr lang="en-US" baseline="-25000" dirty="0" smtClean="0"/>
                <a:t>1</a:t>
              </a:r>
              <a:endParaRPr lang="en-US" baseline="-25000" dirty="0"/>
            </a:p>
          </p:txBody>
        </p:sp>
        <p:sp>
          <p:nvSpPr>
            <p:cNvPr id="7" name="TextBox 28"/>
            <p:cNvSpPr txBox="1"/>
            <p:nvPr/>
          </p:nvSpPr>
          <p:spPr>
            <a:xfrm>
              <a:off x="1409700" y="3886200"/>
              <a:ext cx="474810" cy="461665"/>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en-US" dirty="0" smtClean="0"/>
                <a:t>F</a:t>
              </a:r>
              <a:r>
                <a:rPr lang="en-US" baseline="-25000" dirty="0" smtClean="0"/>
                <a:t>2</a:t>
              </a:r>
              <a:endParaRPr lang="en-US" baseline="-25000" dirty="0"/>
            </a:p>
          </p:txBody>
        </p:sp>
        <p:sp>
          <p:nvSpPr>
            <p:cNvPr id="8" name="Rectangle 7"/>
            <p:cNvSpPr/>
            <p:nvPr/>
          </p:nvSpPr>
          <p:spPr bwMode="auto">
            <a:xfrm>
              <a:off x="381000" y="3429000"/>
              <a:ext cx="152400" cy="457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9" name="Rectangle 8"/>
            <p:cNvSpPr/>
            <p:nvPr/>
          </p:nvSpPr>
          <p:spPr bwMode="auto">
            <a:xfrm>
              <a:off x="1524000" y="3429000"/>
              <a:ext cx="152400" cy="457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477328"/>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smtClean="0"/>
              <a:t>2</a:t>
            </a:r>
            <a:r>
              <a:rPr lang="en-US" sz="1800" dirty="0" smtClean="0"/>
              <a:t>. Find the tension in the cable, and the components of the force that the wall exerts: </a:t>
            </a:r>
            <a:r>
              <a:rPr lang="en-US" sz="1800" dirty="0" err="1" smtClean="0"/>
              <a:t>W</a:t>
            </a:r>
            <a:r>
              <a:rPr lang="en-US" sz="1800" baseline="-25000" dirty="0" err="1" smtClean="0"/>
              <a:t>x</a:t>
            </a:r>
            <a:r>
              <a:rPr lang="en-US" sz="1800" dirty="0" smtClean="0"/>
              <a:t> and </a:t>
            </a:r>
            <a:r>
              <a:rPr lang="en-US" sz="1800" dirty="0" err="1" smtClean="0"/>
              <a:t>W</a:t>
            </a:r>
            <a:r>
              <a:rPr lang="en-US" sz="1800" baseline="-25000" dirty="0" err="1" smtClean="0"/>
              <a:t>y</a:t>
            </a:r>
            <a:r>
              <a:rPr lang="en-US" sz="1800" dirty="0" smtClean="0"/>
              <a:t>.  Show all three equations of equilibrium: x, y and torque.  The sign has a mass of 14.0 kg and hangs 3.10 m from the left side.  The cable forms an angle of 32.0</a:t>
            </a:r>
            <a:r>
              <a:rPr lang="en-US" sz="1800" baseline="30000" dirty="0" smtClean="0"/>
              <a:t>o</a:t>
            </a:r>
            <a:r>
              <a:rPr lang="en-US" sz="1800" dirty="0" smtClean="0"/>
              <a:t> with the beam and is connected 0.900 m from the right end.  The uniform beam is 5.00 m long, and has a mass of 21.0 kg. (T = 433 N, </a:t>
            </a:r>
            <a:r>
              <a:rPr lang="en-US" sz="1800" dirty="0" err="1" smtClean="0"/>
              <a:t>W</a:t>
            </a:r>
            <a:r>
              <a:rPr lang="en-US" sz="1800" baseline="-25000" dirty="0" err="1" smtClean="0"/>
              <a:t>x</a:t>
            </a:r>
            <a:r>
              <a:rPr lang="en-US" sz="1800" dirty="0" smtClean="0"/>
              <a:t> = +367 N right, </a:t>
            </a:r>
            <a:r>
              <a:rPr lang="en-US" sz="1800" dirty="0" err="1" smtClean="0"/>
              <a:t>W</a:t>
            </a:r>
            <a:r>
              <a:rPr lang="en-US" sz="1800" baseline="-25000" dirty="0" err="1" smtClean="0"/>
              <a:t>y</a:t>
            </a:r>
            <a:r>
              <a:rPr lang="en-US" sz="1800" dirty="0" smtClean="0"/>
              <a:t> = +114 N up)</a:t>
            </a:r>
          </a:p>
        </p:txBody>
      </p:sp>
      <p:grpSp>
        <p:nvGrpSpPr>
          <p:cNvPr id="48130" name="Group 2"/>
          <p:cNvGrpSpPr>
            <a:grpSpLocks/>
          </p:cNvGrpSpPr>
          <p:nvPr/>
        </p:nvGrpSpPr>
        <p:grpSpPr bwMode="auto">
          <a:xfrm>
            <a:off x="304800" y="1943100"/>
            <a:ext cx="2128838" cy="1744662"/>
            <a:chOff x="1560" y="8770"/>
            <a:chExt cx="5512" cy="4772"/>
          </a:xfrm>
        </p:grpSpPr>
        <p:sp>
          <p:nvSpPr>
            <p:cNvPr id="48131" name="Rectangle 3"/>
            <p:cNvSpPr>
              <a:spLocks noChangeArrowheads="1"/>
            </p:cNvSpPr>
            <p:nvPr/>
          </p:nvSpPr>
          <p:spPr bwMode="auto">
            <a:xfrm>
              <a:off x="1560" y="8770"/>
              <a:ext cx="352" cy="4772"/>
            </a:xfrm>
            <a:prstGeom prst="rect">
              <a:avLst/>
            </a:prstGeom>
            <a:solidFill>
              <a:srgbClr val="9696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2" name="Rectangle 4"/>
            <p:cNvSpPr>
              <a:spLocks noChangeArrowheads="1"/>
            </p:cNvSpPr>
            <p:nvPr/>
          </p:nvSpPr>
          <p:spPr bwMode="auto">
            <a:xfrm>
              <a:off x="2040" y="11277"/>
              <a:ext cx="5032" cy="280"/>
            </a:xfrm>
            <a:prstGeom prst="rect">
              <a:avLst/>
            </a:prstGeom>
            <a:solidFill>
              <a:srgbClr val="9696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3" name="Oval 5"/>
            <p:cNvSpPr>
              <a:spLocks noChangeArrowheads="1"/>
            </p:cNvSpPr>
            <p:nvPr/>
          </p:nvSpPr>
          <p:spPr bwMode="auto">
            <a:xfrm>
              <a:off x="1920" y="11359"/>
              <a:ext cx="105" cy="105"/>
            </a:xfrm>
            <a:prstGeom prst="ellipse">
              <a:avLst/>
            </a:prstGeom>
            <a:solidFill>
              <a:srgbClr val="000000"/>
            </a:solidFill>
            <a:ln w="19050">
              <a:solidFill>
                <a:srgbClr val="000000"/>
              </a:solidFill>
              <a:round/>
              <a:headEnd/>
              <a:tailEnd/>
            </a:ln>
            <a:effectLst>
              <a:outerShdw dist="25400" dir="5400000" algn="ctr" rotWithShape="0">
                <a:srgbClr val="80808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8134" name="Line 6"/>
            <p:cNvSpPr>
              <a:spLocks noChangeShapeType="1"/>
            </p:cNvSpPr>
            <p:nvPr/>
          </p:nvSpPr>
          <p:spPr bwMode="auto">
            <a:xfrm>
              <a:off x="1920" y="8787"/>
              <a:ext cx="4320" cy="2513"/>
            </a:xfrm>
            <a:prstGeom prst="line">
              <a:avLst/>
            </a:prstGeom>
            <a:noFill/>
            <a:ln w="12700">
              <a:solidFill>
                <a:srgbClr val="000000"/>
              </a:solidFill>
              <a:round/>
              <a:headEnd/>
              <a:tailEnd/>
            </a:ln>
            <a:effectLst>
              <a:outerShdw dist="25400" dir="5400000" algn="ctr" rotWithShape="0">
                <a:srgbClr val="808080">
                  <a:alpha val="35001"/>
                </a:srgbClr>
              </a:outerShdw>
            </a:effectLst>
          </p:spPr>
          <p:txBody>
            <a:bodyPr vert="horz" wrap="square" lIns="91440" tIns="45720" rIns="91440" bIns="45720" numCol="1" anchor="t" anchorCtr="0" compatLnSpc="1">
              <a:prstTxWarp prst="textNoShape">
                <a:avLst/>
              </a:prstTxWarp>
            </a:bodyPr>
            <a:lstStyle/>
            <a:p>
              <a:endParaRPr lang="en-US"/>
            </a:p>
          </p:txBody>
        </p:sp>
        <p:sp>
          <p:nvSpPr>
            <p:cNvPr id="48135" name="Rectangle 7"/>
            <p:cNvSpPr>
              <a:spLocks noChangeArrowheads="1"/>
            </p:cNvSpPr>
            <p:nvPr/>
          </p:nvSpPr>
          <p:spPr bwMode="auto">
            <a:xfrm>
              <a:off x="4582" y="12025"/>
              <a:ext cx="1126" cy="958"/>
            </a:xfrm>
            <a:prstGeom prst="rect">
              <a:avLst/>
            </a:prstGeom>
            <a:solidFill>
              <a:srgbClr val="9696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500" b="0" i="0" u="none" strike="noStrike" cap="none" normalizeH="0" baseline="0" smtClean="0">
                  <a:ln>
                    <a:noFill/>
                  </a:ln>
                  <a:solidFill>
                    <a:schemeClr val="tx1"/>
                  </a:solidFill>
                  <a:effectLst/>
                  <a:latin typeface="Calibri" pitchFamily="34" charset="0"/>
                  <a:cs typeface="Arial" pitchFamily="34" charset="0"/>
                </a:rPr>
                <a:t>Bob’s Fish and Bait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6" name="Line 8"/>
            <p:cNvSpPr>
              <a:spLocks noChangeShapeType="1"/>
            </p:cNvSpPr>
            <p:nvPr/>
          </p:nvSpPr>
          <p:spPr bwMode="auto">
            <a:xfrm>
              <a:off x="5160" y="11561"/>
              <a:ext cx="0" cy="505"/>
            </a:xfrm>
            <a:prstGeom prst="line">
              <a:avLst/>
            </a:prstGeom>
            <a:noFill/>
            <a:ln w="12700">
              <a:solidFill>
                <a:srgbClr val="000000"/>
              </a:solidFill>
              <a:round/>
              <a:headEnd/>
              <a:tailEnd/>
            </a:ln>
            <a:effectLst>
              <a:outerShdw dist="25400" dir="5400000" algn="ctr" rotWithShape="0">
                <a:srgbClr val="808080">
                  <a:alpha val="35001"/>
                </a:srgbClr>
              </a:outerShdw>
            </a:effec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smtClean="0"/>
              <a:t>2a 1</a:t>
            </a:r>
            <a:r>
              <a:rPr lang="en-US" sz="1800" dirty="0" smtClean="0"/>
              <a:t>. The cable is connected 6.00 m from the left side of, and makes an angle of 39.0</a:t>
            </a:r>
            <a:r>
              <a:rPr lang="en-US" sz="1800" baseline="30000" dirty="0" smtClean="0"/>
              <a:t>o</a:t>
            </a:r>
            <a:r>
              <a:rPr lang="en-US" sz="1800" dirty="0" smtClean="0"/>
              <a:t> with the 10.0 m long beam.  Find the tension in the cable, and the horizontal and vertical components of the force exerted by the wall.  Be sure to give the direction of the components. </a:t>
            </a:r>
          </a:p>
          <a:p>
            <a:r>
              <a:rPr lang="en-US" sz="1800" dirty="0" smtClean="0"/>
              <a:t>(T = 351 N, </a:t>
            </a:r>
            <a:r>
              <a:rPr lang="en-US" sz="1800" dirty="0" err="1" smtClean="0"/>
              <a:t>Wx</a:t>
            </a:r>
            <a:r>
              <a:rPr lang="en-US" sz="1800" dirty="0" smtClean="0"/>
              <a:t> = 273 N right, </a:t>
            </a:r>
            <a:r>
              <a:rPr lang="en-US" sz="1800" dirty="0" err="1" smtClean="0"/>
              <a:t>Wy</a:t>
            </a:r>
            <a:r>
              <a:rPr lang="en-US" sz="1800" dirty="0" smtClean="0"/>
              <a:t> = 34.3 N </a:t>
            </a:r>
            <a:r>
              <a:rPr lang="en-US" sz="1800" u="sng" dirty="0" smtClean="0"/>
              <a:t>down</a:t>
            </a:r>
            <a:r>
              <a:rPr lang="en-US" sz="1800" dirty="0" smtClean="0"/>
              <a:t>)</a:t>
            </a:r>
            <a:endParaRPr lang="en-US" sz="1800" dirty="0" smtClean="0"/>
          </a:p>
        </p:txBody>
      </p:sp>
      <p:grpSp>
        <p:nvGrpSpPr>
          <p:cNvPr id="3" name="Group 2"/>
          <p:cNvGrpSpPr/>
          <p:nvPr/>
        </p:nvGrpSpPr>
        <p:grpSpPr>
          <a:xfrm>
            <a:off x="381000" y="2171700"/>
            <a:ext cx="4495800" cy="3276600"/>
            <a:chOff x="0" y="1066800"/>
            <a:chExt cx="4724400" cy="3657600"/>
          </a:xfrm>
        </p:grpSpPr>
        <p:sp>
          <p:nvSpPr>
            <p:cNvPr id="4" name="Rectangle 3"/>
            <p:cNvSpPr/>
            <p:nvPr/>
          </p:nvSpPr>
          <p:spPr bwMode="auto">
            <a:xfrm>
              <a:off x="0" y="1066800"/>
              <a:ext cx="228600" cy="2743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4"/>
            <p:cNvSpPr/>
            <p:nvPr/>
          </p:nvSpPr>
          <p:spPr bwMode="auto">
            <a:xfrm>
              <a:off x="381000" y="2971800"/>
              <a:ext cx="3810000" cy="457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11.0 kg</a:t>
              </a:r>
            </a:p>
          </p:txBody>
        </p:sp>
        <p:sp>
          <p:nvSpPr>
            <p:cNvPr id="6" name="Oval 5"/>
            <p:cNvSpPr/>
            <p:nvPr/>
          </p:nvSpPr>
          <p:spPr bwMode="auto">
            <a:xfrm>
              <a:off x="228600" y="3124200"/>
              <a:ext cx="152400" cy="152400"/>
            </a:xfrm>
            <a:prstGeom prst="ellipse">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cxnSp>
          <p:nvCxnSpPr>
            <p:cNvPr id="7" name="Straight Connector 6"/>
            <p:cNvCxnSpPr/>
            <p:nvPr/>
          </p:nvCxnSpPr>
          <p:spPr bwMode="auto">
            <a:xfrm>
              <a:off x="228600" y="1066800"/>
              <a:ext cx="2514600" cy="1905000"/>
            </a:xfrm>
            <a:prstGeom prst="line">
              <a:avLst/>
            </a:prstGeom>
            <a:solidFill>
              <a:srgbClr val="808080"/>
            </a:solidFill>
            <a:ln w="25400"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4191000" y="3429000"/>
              <a:ext cx="0" cy="762000"/>
            </a:xfrm>
            <a:prstGeom prst="line">
              <a:avLst/>
            </a:prstGeom>
            <a:solidFill>
              <a:srgbClr val="808080"/>
            </a:solidFill>
            <a:ln w="25400" cap="flat" cmpd="sng" algn="ctr">
              <a:solidFill>
                <a:schemeClr val="tx1"/>
              </a:solidFill>
              <a:prstDash val="solid"/>
              <a:round/>
              <a:headEnd type="none" w="med" len="med"/>
              <a:tailEnd type="none" w="med" len="med"/>
            </a:ln>
            <a:effectLst/>
          </p:spPr>
        </p:cxnSp>
        <p:sp>
          <p:nvSpPr>
            <p:cNvPr id="9" name="Rectangle 8"/>
            <p:cNvSpPr/>
            <p:nvPr/>
          </p:nvSpPr>
          <p:spPr bwMode="auto">
            <a:xfrm>
              <a:off x="3657600" y="4191000"/>
              <a:ext cx="1066800" cy="5334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rPr>
                <a:t>8.00 kg</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75432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smtClean="0"/>
              <a:t>2b 3</a:t>
            </a:r>
            <a:r>
              <a:rPr lang="en-US" sz="1800" dirty="0" smtClean="0"/>
              <a:t>. The horizontal cable is connected 4.70 m from the hinge, and makes an angle of 54.0</a:t>
            </a:r>
            <a:r>
              <a:rPr lang="en-US" sz="1800" baseline="30000" dirty="0" smtClean="0"/>
              <a:t>o</a:t>
            </a:r>
            <a:r>
              <a:rPr lang="en-US" sz="1800" dirty="0" smtClean="0"/>
              <a:t> with the 5.00 m long, 5.30 kg beam.  The sign hangs 3.00 m from the hinge.  Find the tension in the cable, and the horizontal and vertical components of the force exerted by the wall.  Be sure to give the direction of the components</a:t>
            </a:r>
            <a:r>
              <a:rPr lang="en-US" sz="1800" dirty="0" smtClean="0"/>
              <a:t>.  (</a:t>
            </a:r>
            <a:r>
              <a:rPr lang="en-US" sz="1800" dirty="0" smtClean="0"/>
              <a:t>T = 38.3 N, </a:t>
            </a:r>
            <a:r>
              <a:rPr lang="en-US" sz="1800" dirty="0" err="1" smtClean="0"/>
              <a:t>Wx</a:t>
            </a:r>
            <a:r>
              <a:rPr lang="en-US" sz="1800" dirty="0" smtClean="0"/>
              <a:t> = 38.3 N right, </a:t>
            </a:r>
            <a:r>
              <a:rPr lang="en-US" sz="1800" dirty="0" err="1" smtClean="0"/>
              <a:t>Wy</a:t>
            </a:r>
            <a:r>
              <a:rPr lang="en-US" sz="1800" dirty="0" smtClean="0"/>
              <a:t> = 91.2 N up)</a:t>
            </a:r>
          </a:p>
          <a:p>
            <a:endParaRPr lang="en-US" sz="1800" dirty="0" smtClean="0"/>
          </a:p>
        </p:txBody>
      </p:sp>
      <p:grpSp>
        <p:nvGrpSpPr>
          <p:cNvPr id="3" name="Group 2"/>
          <p:cNvGrpSpPr/>
          <p:nvPr/>
        </p:nvGrpSpPr>
        <p:grpSpPr>
          <a:xfrm>
            <a:off x="304800" y="1562100"/>
            <a:ext cx="2286000" cy="4110105"/>
            <a:chOff x="0" y="1528695"/>
            <a:chExt cx="2286000" cy="4110105"/>
          </a:xfrm>
        </p:grpSpPr>
        <p:sp>
          <p:nvSpPr>
            <p:cNvPr id="4" name="Rectangle 3"/>
            <p:cNvSpPr/>
            <p:nvPr/>
          </p:nvSpPr>
          <p:spPr bwMode="auto">
            <a:xfrm>
              <a:off x="0" y="1676400"/>
              <a:ext cx="228600" cy="39624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4"/>
            <p:cNvSpPr/>
            <p:nvPr/>
          </p:nvSpPr>
          <p:spPr bwMode="auto">
            <a:xfrm rot="18343305">
              <a:off x="-406902" y="3333843"/>
              <a:ext cx="3810000" cy="199703"/>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sp>
          <p:nvSpPr>
            <p:cNvPr id="6" name="Oval 5"/>
            <p:cNvSpPr/>
            <p:nvPr/>
          </p:nvSpPr>
          <p:spPr bwMode="auto">
            <a:xfrm>
              <a:off x="228600" y="4953000"/>
              <a:ext cx="152400" cy="152400"/>
            </a:xfrm>
            <a:prstGeom prst="ellipse">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cxnSp>
          <p:nvCxnSpPr>
            <p:cNvPr id="7" name="Straight Connector 6"/>
            <p:cNvCxnSpPr/>
            <p:nvPr/>
          </p:nvCxnSpPr>
          <p:spPr bwMode="auto">
            <a:xfrm>
              <a:off x="228600" y="2156460"/>
              <a:ext cx="2057400" cy="0"/>
            </a:xfrm>
            <a:prstGeom prst="line">
              <a:avLst/>
            </a:prstGeom>
            <a:solidFill>
              <a:srgbClr val="808080"/>
            </a:solidFill>
            <a:ln w="25400" cap="flat" cmpd="sng" algn="ctr">
              <a:solidFill>
                <a:schemeClr val="tx1"/>
              </a:solidFill>
              <a:prstDash val="solid"/>
              <a:round/>
              <a:headEnd type="none" w="med" len="med"/>
              <a:tailEnd type="none" w="med" len="med"/>
            </a:ln>
            <a:effectLst/>
          </p:spPr>
        </p:cxnSp>
        <p:cxnSp>
          <p:nvCxnSpPr>
            <p:cNvPr id="8" name="Straight Connector 7"/>
            <p:cNvCxnSpPr>
              <a:endCxn id="9" idx="0"/>
            </p:cNvCxnSpPr>
            <p:nvPr/>
          </p:nvCxnSpPr>
          <p:spPr bwMode="auto">
            <a:xfrm>
              <a:off x="1737360" y="3276600"/>
              <a:ext cx="0" cy="1104900"/>
            </a:xfrm>
            <a:prstGeom prst="line">
              <a:avLst/>
            </a:prstGeom>
            <a:solidFill>
              <a:srgbClr val="808080"/>
            </a:solidFill>
            <a:ln w="25400" cap="flat" cmpd="sng" algn="ctr">
              <a:solidFill>
                <a:schemeClr val="tx1"/>
              </a:solidFill>
              <a:prstDash val="solid"/>
              <a:round/>
              <a:headEnd type="none" w="med" len="med"/>
              <a:tailEnd type="none" w="med" len="med"/>
            </a:ln>
            <a:effectLst/>
          </p:spPr>
        </p:cxnSp>
        <p:sp>
          <p:nvSpPr>
            <p:cNvPr id="9" name="Rectangle 8"/>
            <p:cNvSpPr/>
            <p:nvPr/>
          </p:nvSpPr>
          <p:spPr bwMode="auto">
            <a:xfrm>
              <a:off x="1203960" y="4381500"/>
              <a:ext cx="1066800" cy="5334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rPr>
                <a:t>4.00 kg</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smtClean="0"/>
              <a:t>2c 6</a:t>
            </a:r>
            <a:r>
              <a:rPr lang="en-US" sz="1800" dirty="0" smtClean="0"/>
              <a:t>. The rod is connected 3.20 m from the left side of, and makes an angle of 38.0</a:t>
            </a:r>
            <a:r>
              <a:rPr lang="en-US" sz="1800" baseline="30000" dirty="0" smtClean="0"/>
              <a:t>o</a:t>
            </a:r>
            <a:r>
              <a:rPr lang="en-US" sz="1800" dirty="0" smtClean="0"/>
              <a:t> with the 4.00 m long beam.  The box is centered 1.20 m from the left side.  Find the force along the rod, and the horizontal and vertical components of the force exerted by the wall.  Be sure to give the direction of the components</a:t>
            </a:r>
            <a:r>
              <a:rPr lang="en-US" sz="1800" dirty="0" smtClean="0"/>
              <a:t>.  (</a:t>
            </a:r>
            <a:r>
              <a:rPr lang="en-US" sz="1800" dirty="0" smtClean="0"/>
              <a:t>F = 57.8 N, </a:t>
            </a:r>
            <a:r>
              <a:rPr lang="en-US" sz="1800" dirty="0" err="1" smtClean="0"/>
              <a:t>Wx</a:t>
            </a:r>
            <a:r>
              <a:rPr lang="en-US" sz="1800" dirty="0" smtClean="0"/>
              <a:t> = 45.5 N </a:t>
            </a:r>
            <a:r>
              <a:rPr lang="en-US" sz="1800" u="sng" dirty="0" smtClean="0"/>
              <a:t>left</a:t>
            </a:r>
            <a:r>
              <a:rPr lang="en-US" sz="1800" dirty="0" smtClean="0"/>
              <a:t>, </a:t>
            </a:r>
            <a:r>
              <a:rPr lang="en-US" sz="1800" dirty="0" err="1" smtClean="0"/>
              <a:t>Wy</a:t>
            </a:r>
            <a:r>
              <a:rPr lang="en-US" sz="1800" dirty="0" smtClean="0"/>
              <a:t> = 33.1 N up</a:t>
            </a:r>
            <a:r>
              <a:rPr lang="en-US" sz="1800" dirty="0" smtClean="0"/>
              <a:t>)</a:t>
            </a:r>
            <a:endParaRPr lang="en-US" sz="1800" dirty="0" smtClean="0"/>
          </a:p>
        </p:txBody>
      </p:sp>
      <p:grpSp>
        <p:nvGrpSpPr>
          <p:cNvPr id="3" name="Group 2"/>
          <p:cNvGrpSpPr/>
          <p:nvPr/>
        </p:nvGrpSpPr>
        <p:grpSpPr>
          <a:xfrm>
            <a:off x="228600" y="1638300"/>
            <a:ext cx="4191000" cy="3657600"/>
            <a:chOff x="0" y="152400"/>
            <a:chExt cx="4191000" cy="3657600"/>
          </a:xfrm>
        </p:grpSpPr>
        <p:sp>
          <p:nvSpPr>
            <p:cNvPr id="4" name="Rectangle 3"/>
            <p:cNvSpPr/>
            <p:nvPr/>
          </p:nvSpPr>
          <p:spPr bwMode="auto">
            <a:xfrm>
              <a:off x="0" y="1066800"/>
              <a:ext cx="228600" cy="2743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4"/>
            <p:cNvSpPr/>
            <p:nvPr/>
          </p:nvSpPr>
          <p:spPr bwMode="auto">
            <a:xfrm>
              <a:off x="381000" y="1066800"/>
              <a:ext cx="3810000" cy="4572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4.00 kg</a:t>
              </a:r>
            </a:p>
          </p:txBody>
        </p:sp>
        <p:sp>
          <p:nvSpPr>
            <p:cNvPr id="6" name="Oval 5"/>
            <p:cNvSpPr/>
            <p:nvPr/>
          </p:nvSpPr>
          <p:spPr bwMode="auto">
            <a:xfrm>
              <a:off x="228600" y="1219200"/>
              <a:ext cx="152400" cy="152400"/>
            </a:xfrm>
            <a:prstGeom prst="ellipse">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cxnSp>
          <p:nvCxnSpPr>
            <p:cNvPr id="7" name="Straight Connector 6"/>
            <p:cNvCxnSpPr/>
            <p:nvPr/>
          </p:nvCxnSpPr>
          <p:spPr bwMode="auto">
            <a:xfrm flipV="1">
              <a:off x="320566" y="1600200"/>
              <a:ext cx="2651234" cy="1546334"/>
            </a:xfrm>
            <a:prstGeom prst="line">
              <a:avLst/>
            </a:prstGeom>
            <a:solidFill>
              <a:srgbClr val="808080"/>
            </a:solidFill>
            <a:ln w="76200" cap="flat" cmpd="sng" algn="ctr">
              <a:solidFill>
                <a:schemeClr val="tx1"/>
              </a:solidFill>
              <a:prstDash val="solid"/>
              <a:round/>
              <a:headEnd type="none" w="med" len="med"/>
              <a:tailEnd type="none" w="med" len="med"/>
            </a:ln>
            <a:effectLst/>
          </p:spPr>
        </p:cxnSp>
        <p:sp>
          <p:nvSpPr>
            <p:cNvPr id="8" name="Rectangle 7"/>
            <p:cNvSpPr/>
            <p:nvPr/>
          </p:nvSpPr>
          <p:spPr bwMode="auto">
            <a:xfrm>
              <a:off x="1143000" y="152400"/>
              <a:ext cx="1066800" cy="914400"/>
            </a:xfrm>
            <a:prstGeom prst="rect">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rPr>
                <a:t>3.00 kg</a:t>
              </a:r>
            </a:p>
          </p:txBody>
        </p:sp>
        <p:sp>
          <p:nvSpPr>
            <p:cNvPr id="9" name="Oval 8"/>
            <p:cNvSpPr/>
            <p:nvPr/>
          </p:nvSpPr>
          <p:spPr bwMode="auto">
            <a:xfrm>
              <a:off x="244366" y="3124200"/>
              <a:ext cx="76200" cy="76200"/>
            </a:xfrm>
            <a:prstGeom prst="ellipse">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0" name="Oval 9"/>
            <p:cNvSpPr/>
            <p:nvPr/>
          </p:nvSpPr>
          <p:spPr bwMode="auto">
            <a:xfrm>
              <a:off x="2971800" y="1538286"/>
              <a:ext cx="76200" cy="76200"/>
            </a:xfrm>
            <a:prstGeom prst="ellipse">
              <a:avLst/>
            </a:prstGeom>
            <a:solidFill>
              <a:srgbClr val="808080"/>
            </a:solid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2391</TotalTime>
  <Words>527</Words>
  <Application>Microsoft Office PowerPoint</Application>
  <PresentationFormat>On-screen Show (16:10)</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206</cp:revision>
  <dcterms:created xsi:type="dcterms:W3CDTF">2015-03-04T16:15:08Z</dcterms:created>
  <dcterms:modified xsi:type="dcterms:W3CDTF">2015-04-03T23:38:21Z</dcterms:modified>
</cp:coreProperties>
</file>