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31" r:id="rId2"/>
    <p:sldId id="323" r:id="rId3"/>
    <p:sldId id="332" r:id="rId4"/>
    <p:sldId id="351" r:id="rId5"/>
    <p:sldId id="352" r:id="rId6"/>
    <p:sldId id="354" r:id="rId7"/>
    <p:sldId id="353" r:id="rId8"/>
    <p:sldId id="335" r:id="rId9"/>
    <p:sldId id="336" r:id="rId10"/>
    <p:sldId id="355" r:id="rId11"/>
    <p:sldId id="337" r:id="rId12"/>
    <p:sldId id="356" r:id="rId13"/>
    <p:sldId id="357" r:id="rId14"/>
    <p:sldId id="358" r:id="rId15"/>
    <p:sldId id="359" r:id="rId16"/>
    <p:sldId id="338" r:id="rId17"/>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FF3300"/>
  </p:clrMru>
  <p:extLst>
    <p:ext uri="{E76CE94A-603C-4142-B9EB-6D1370010A27}">
      <p14:discardImageEditData xmlns:mc="http://schemas.openxmlformats.org/markup-compatibility/2006" xmlns:mv="urn:schemas-microsoft-com:mac:vml" xmlns="" xmlns:p14="http://schemas.microsoft.com/office/powerpoint/2010/main" val="0"/>
    </p:ext>
    <p:ext uri="{D31A062A-798A-4329-ABDD-BBA856620510}">
      <p14:defaultImageDpi xmlns:mc="http://schemas.openxmlformats.org/markup-compatibility/2006" xmlns:mv="urn:schemas-microsoft-com:mac:vml"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32" y="-69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8C2E813-E322-F448-ACF2-90C6041EAA99}"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48619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22B6459-0C13-FA4D-B8BA-E106A18B8B59}"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9479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0FD49D-0866-F64A-850D-C93B1B23A828}"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57272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F5AC57-F457-E44B-9233-CE361D9DACEF}"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397748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8D751BE-E858-3E4D-84FC-8826CF1139B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367718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BCC816-B632-4F40-A8D4-476BDC43237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531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1D3D77C-E77B-AB40-BF14-82FEFAB2C893}"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323446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D46F2B5-D919-E647-B989-E2788A78BC9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288151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DEB3BDD-D05F-634B-BC5B-FF81D4EBC927}"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172861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A862E8B-694C-FD4E-A909-70E33058AE2F}"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151149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35AB7B-38CF-9D43-8EDC-34299683DD25}"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2061574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65D2DA-3278-0D4D-AAA3-9FA301EFA7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Formative Assessment</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6. </a:t>
            </a:r>
            <a:r>
              <a:rPr lang="en-US" dirty="0" smtClean="0"/>
              <a:t>Find the tensions in Cable C and D:</a:t>
            </a:r>
          </a:p>
          <a:p>
            <a:r>
              <a:rPr lang="en-US" dirty="0" smtClean="0"/>
              <a:t>C = 107 N</a:t>
            </a:r>
          </a:p>
          <a:p>
            <a:r>
              <a:rPr lang="en-US" dirty="0" smtClean="0"/>
              <a:t>D = 390. N</a:t>
            </a:r>
            <a:r>
              <a:rPr lang="en-US" dirty="0" smtClean="0"/>
              <a:t> </a:t>
            </a:r>
            <a:endParaRPr lang="en-US" dirty="0" smtClean="0"/>
          </a:p>
        </p:txBody>
      </p:sp>
      <p:sp>
        <p:nvSpPr>
          <p:cNvPr id="143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3794" name="Picture 2"/>
          <p:cNvPicPr>
            <a:picLocks noChangeAspect="1" noChangeArrowheads="1"/>
          </p:cNvPicPr>
          <p:nvPr/>
        </p:nvPicPr>
        <p:blipFill>
          <a:blip r:embed="rId2"/>
          <a:srcRect/>
          <a:stretch>
            <a:fillRect/>
          </a:stretch>
        </p:blipFill>
        <p:spPr bwMode="auto">
          <a:xfrm>
            <a:off x="2743200" y="647700"/>
            <a:ext cx="5105400" cy="2771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7.  </a:t>
            </a:r>
            <a:r>
              <a:rPr lang="en-US" dirty="0" smtClean="0"/>
              <a:t>Find the tensions in Cable C and D:</a:t>
            </a:r>
          </a:p>
          <a:p>
            <a:r>
              <a:rPr lang="en-US" dirty="0" smtClean="0"/>
              <a:t>C = 270. N</a:t>
            </a:r>
          </a:p>
          <a:p>
            <a:r>
              <a:rPr lang="en-US" dirty="0" smtClean="0"/>
              <a:t>D = 224 N</a:t>
            </a:r>
          </a:p>
        </p:txBody>
      </p:sp>
      <p:pic>
        <p:nvPicPr>
          <p:cNvPr id="3" name="Picture 2"/>
          <p:cNvPicPr/>
          <p:nvPr/>
        </p:nvPicPr>
        <p:blipFill>
          <a:blip r:embed="rId2" cstate="print"/>
          <a:srcRect/>
          <a:stretch>
            <a:fillRect/>
          </a:stretch>
        </p:blipFill>
        <p:spPr bwMode="auto">
          <a:xfrm>
            <a:off x="762000" y="2324100"/>
            <a:ext cx="2482850" cy="1516994"/>
          </a:xfrm>
          <a:prstGeom prst="rect">
            <a:avLst/>
          </a:prstGeom>
          <a:noFill/>
          <a:ln w="9525">
            <a:noFill/>
            <a:miter lim="800000"/>
            <a:headEnd/>
            <a:tailEnd/>
          </a:ln>
        </p:spPr>
      </p:pic>
      <p:sp>
        <p:nvSpPr>
          <p:cNvPr id="4" name="TextBox 3"/>
          <p:cNvSpPr txBox="1"/>
          <p:nvPr/>
        </p:nvSpPr>
        <p:spPr>
          <a:xfrm>
            <a:off x="4267200" y="3619500"/>
            <a:ext cx="1088760" cy="461665"/>
          </a:xfrm>
          <a:prstGeom prst="rect">
            <a:avLst/>
          </a:prstGeom>
          <a:noFill/>
        </p:spPr>
        <p:txBody>
          <a:bodyPr wrap="none" rtlCol="0">
            <a:spAutoFit/>
          </a:bodyPr>
          <a:lstStyle/>
          <a:p>
            <a:r>
              <a:rPr lang="en-US" dirty="0" smtClean="0"/>
              <a:t>already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8. </a:t>
            </a:r>
            <a:r>
              <a:rPr lang="en-US" dirty="0" smtClean="0"/>
              <a:t>Find the tensions in Cable C and D:</a:t>
            </a:r>
          </a:p>
          <a:p>
            <a:r>
              <a:rPr lang="en-US" dirty="0" smtClean="0"/>
              <a:t>C = 129 N</a:t>
            </a:r>
          </a:p>
          <a:p>
            <a:r>
              <a:rPr lang="en-US" dirty="0" smtClean="0"/>
              <a:t>D = 129 N</a:t>
            </a:r>
            <a:r>
              <a:rPr lang="en-US" dirty="0" smtClean="0"/>
              <a:t>  </a:t>
            </a:r>
            <a:endParaRPr lang="en-US" dirty="0" smtClean="0"/>
          </a:p>
        </p:txBody>
      </p:sp>
      <p:sp>
        <p:nvSpPr>
          <p:cNvPr id="143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4818" name="Picture 2"/>
          <p:cNvPicPr>
            <a:picLocks noChangeAspect="1" noChangeArrowheads="1"/>
          </p:cNvPicPr>
          <p:nvPr/>
        </p:nvPicPr>
        <p:blipFill>
          <a:blip r:embed="rId2"/>
          <a:srcRect/>
          <a:stretch>
            <a:fillRect/>
          </a:stretch>
        </p:blipFill>
        <p:spPr bwMode="auto">
          <a:xfrm>
            <a:off x="2819400" y="647700"/>
            <a:ext cx="4867275" cy="2457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9. </a:t>
            </a:r>
            <a:r>
              <a:rPr lang="en-US" dirty="0" smtClean="0"/>
              <a:t>Find the tensions in Cable C and D:</a:t>
            </a:r>
          </a:p>
          <a:p>
            <a:r>
              <a:rPr lang="en-US" dirty="0" smtClean="0"/>
              <a:t>C = 389 N</a:t>
            </a:r>
          </a:p>
          <a:p>
            <a:r>
              <a:rPr lang="en-US" dirty="0" smtClean="0"/>
              <a:t>D = 347 N</a:t>
            </a:r>
            <a:r>
              <a:rPr lang="en-US" dirty="0" smtClean="0"/>
              <a:t> </a:t>
            </a:r>
            <a:endParaRPr lang="en-US" dirty="0" smtClean="0"/>
          </a:p>
        </p:txBody>
      </p:sp>
      <p:sp>
        <p:nvSpPr>
          <p:cNvPr id="143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5842" name="Picture 2"/>
          <p:cNvPicPr>
            <a:picLocks noChangeAspect="1" noChangeArrowheads="1"/>
          </p:cNvPicPr>
          <p:nvPr/>
        </p:nvPicPr>
        <p:blipFill>
          <a:blip r:embed="rId2"/>
          <a:srcRect/>
          <a:stretch>
            <a:fillRect/>
          </a:stretch>
        </p:blipFill>
        <p:spPr bwMode="auto">
          <a:xfrm>
            <a:off x="2819400" y="647700"/>
            <a:ext cx="5057775" cy="3019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10. </a:t>
            </a:r>
            <a:r>
              <a:rPr lang="en-US" dirty="0" smtClean="0"/>
              <a:t>Cable A has a force of 23 N along it, what must be the tensions in cable C and B for there to be no acceleration of the system? </a:t>
            </a:r>
          </a:p>
          <a:p>
            <a:r>
              <a:rPr lang="en-US" dirty="0" smtClean="0"/>
              <a:t>B = 17 N</a:t>
            </a:r>
          </a:p>
          <a:p>
            <a:r>
              <a:rPr lang="en-US" dirty="0" smtClean="0"/>
              <a:t>C = 27 N</a:t>
            </a:r>
            <a:r>
              <a:rPr lang="en-US" dirty="0" smtClean="0"/>
              <a:t> </a:t>
            </a:r>
            <a:endParaRPr lang="en-US" dirty="0" smtClean="0"/>
          </a:p>
        </p:txBody>
      </p:sp>
      <p:sp>
        <p:nvSpPr>
          <p:cNvPr id="143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6866" name="Picture 2"/>
          <p:cNvPicPr>
            <a:picLocks noChangeAspect="1" noChangeArrowheads="1"/>
          </p:cNvPicPr>
          <p:nvPr/>
        </p:nvPicPr>
        <p:blipFill>
          <a:blip r:embed="rId2"/>
          <a:srcRect/>
          <a:stretch>
            <a:fillRect/>
          </a:stretch>
        </p:blipFill>
        <p:spPr bwMode="auto">
          <a:xfrm>
            <a:off x="2971800" y="1028700"/>
            <a:ext cx="3228975"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question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 Find the </a:t>
            </a:r>
            <a:r>
              <a:rPr lang="en-US" b="1" dirty="0" smtClean="0"/>
              <a:t>E</a:t>
            </a:r>
            <a:r>
              <a:rPr lang="en-US" dirty="0" smtClean="0"/>
              <a:t>quilibrant (The third force that would cause translational equilibrium) – express it as an angle magnitude vector.  Draw it with its tail on the origin, and label its magnitude, and an angle with one of the axes.    Write your answer with 3 sig figs, but carry at least 4 so you don’t make rounding errors.</a:t>
            </a:r>
          </a:p>
        </p:txBody>
      </p:sp>
      <p:grpSp>
        <p:nvGrpSpPr>
          <p:cNvPr id="1026" name="Group 2"/>
          <p:cNvGrpSpPr>
            <a:grpSpLocks/>
          </p:cNvGrpSpPr>
          <p:nvPr/>
        </p:nvGrpSpPr>
        <p:grpSpPr bwMode="auto">
          <a:xfrm>
            <a:off x="457200" y="2628900"/>
            <a:ext cx="2735263" cy="1635125"/>
            <a:chOff x="7341" y="4824"/>
            <a:chExt cx="4306" cy="2575"/>
          </a:xfrm>
        </p:grpSpPr>
        <p:sp>
          <p:nvSpPr>
            <p:cNvPr id="1027" name="Line 3"/>
            <p:cNvSpPr>
              <a:spLocks noChangeShapeType="1"/>
            </p:cNvSpPr>
            <p:nvPr/>
          </p:nvSpPr>
          <p:spPr bwMode="auto">
            <a:xfrm flipV="1">
              <a:off x="9465" y="5770"/>
              <a:ext cx="570" cy="556"/>
            </a:xfrm>
            <a:prstGeom prst="line">
              <a:avLst/>
            </a:prstGeom>
            <a:noFill/>
            <a:ln w="254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28" name="Text Box 4"/>
            <p:cNvSpPr txBox="1">
              <a:spLocks noChangeArrowheads="1"/>
            </p:cNvSpPr>
            <p:nvPr/>
          </p:nvSpPr>
          <p:spPr bwMode="auto">
            <a:xfrm>
              <a:off x="10057" y="5523"/>
              <a:ext cx="1590"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smtClean="0">
                  <a:ln>
                    <a:noFill/>
                  </a:ln>
                  <a:solidFill>
                    <a:schemeClr val="tx1"/>
                  </a:solidFill>
                  <a:effectLst/>
                  <a:latin typeface="Calibri" pitchFamily="34" charset="0"/>
                  <a:cs typeface="Arial" pitchFamily="34" charset="0"/>
                </a:rPr>
                <a:t>A = </a:t>
              </a:r>
              <a:r>
                <a:rPr kumimoji="0" lang="en-US" sz="1400" b="0" i="0" u="none" strike="noStrike" cap="none" normalizeH="0" baseline="0" smtClean="0">
                  <a:ln>
                    <a:noFill/>
                  </a:ln>
                  <a:solidFill>
                    <a:schemeClr val="tx1"/>
                  </a:solidFill>
                  <a:effectLst/>
                  <a:latin typeface="Calibri" pitchFamily="34" charset="0"/>
                  <a:cs typeface="Arial" pitchFamily="34" charset="0"/>
                </a:rPr>
                <a:t>17.0 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7341" y="5279"/>
              <a:ext cx="157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smtClean="0">
                  <a:ln>
                    <a:noFill/>
                  </a:ln>
                  <a:solidFill>
                    <a:schemeClr val="tx1"/>
                  </a:solidFill>
                  <a:effectLst/>
                  <a:latin typeface="Calibri" pitchFamily="34" charset="0"/>
                  <a:cs typeface="Arial" pitchFamily="34" charset="0"/>
                </a:rPr>
                <a:t>B = </a:t>
              </a:r>
              <a:r>
                <a:rPr kumimoji="0" lang="en-US" sz="1400" b="0" i="0" u="none" strike="noStrike" cap="none" normalizeH="0" baseline="0" smtClean="0">
                  <a:ln>
                    <a:noFill/>
                  </a:ln>
                  <a:solidFill>
                    <a:schemeClr val="tx1"/>
                  </a:solidFill>
                  <a:effectLst/>
                  <a:latin typeface="Calibri" pitchFamily="34" charset="0"/>
                  <a:cs typeface="Arial" pitchFamily="34" charset="0"/>
                </a:rPr>
                <a:t>23.0 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0" name="Line 6"/>
            <p:cNvSpPr>
              <a:spLocks noChangeShapeType="1"/>
            </p:cNvSpPr>
            <p:nvPr/>
          </p:nvSpPr>
          <p:spPr bwMode="auto">
            <a:xfrm flipH="1" flipV="1">
              <a:off x="8881" y="5269"/>
              <a:ext cx="587" cy="1035"/>
            </a:xfrm>
            <a:prstGeom prst="line">
              <a:avLst/>
            </a:prstGeom>
            <a:noFill/>
            <a:ln w="254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31" name="Arc 7"/>
            <p:cNvSpPr>
              <a:spLocks/>
            </p:cNvSpPr>
            <p:nvPr/>
          </p:nvSpPr>
          <p:spPr bwMode="auto">
            <a:xfrm rot="16200000" flipV="1">
              <a:off x="9321" y="5876"/>
              <a:ext cx="532" cy="414"/>
            </a:xfrm>
            <a:custGeom>
              <a:avLst/>
              <a:gdLst>
                <a:gd name="G0" fmla="+- 0 0 0"/>
                <a:gd name="G1" fmla="+- 16575 0 0"/>
                <a:gd name="G2" fmla="+- 21600 0 0"/>
                <a:gd name="T0" fmla="*/ 13850 w 21283"/>
                <a:gd name="T1" fmla="*/ 0 h 16575"/>
                <a:gd name="T2" fmla="*/ 21283 w 21283"/>
                <a:gd name="T3" fmla="*/ 12886 h 16575"/>
                <a:gd name="T4" fmla="*/ 0 w 21283"/>
                <a:gd name="T5" fmla="*/ 16575 h 16575"/>
              </a:gdLst>
              <a:ahLst/>
              <a:cxnLst>
                <a:cxn ang="0">
                  <a:pos x="T0" y="T1"/>
                </a:cxn>
                <a:cxn ang="0">
                  <a:pos x="T2" y="T3"/>
                </a:cxn>
                <a:cxn ang="0">
                  <a:pos x="T4" y="T5"/>
                </a:cxn>
              </a:cxnLst>
              <a:rect l="0" t="0" r="r" b="b"/>
              <a:pathLst>
                <a:path w="21283" h="16575" fill="none" extrusionOk="0">
                  <a:moveTo>
                    <a:pt x="13850" y="-1"/>
                  </a:moveTo>
                  <a:cubicBezTo>
                    <a:pt x="17775" y="3279"/>
                    <a:pt x="20409" y="7846"/>
                    <a:pt x="21282" y="12886"/>
                  </a:cubicBezTo>
                </a:path>
                <a:path w="21283" h="16575" stroke="0" extrusionOk="0">
                  <a:moveTo>
                    <a:pt x="13850" y="-1"/>
                  </a:moveTo>
                  <a:cubicBezTo>
                    <a:pt x="17775" y="3279"/>
                    <a:pt x="20409" y="7846"/>
                    <a:pt x="21282" y="12886"/>
                  </a:cubicBezTo>
                  <a:lnTo>
                    <a:pt x="0" y="16575"/>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2" name="Text Box 8"/>
            <p:cNvSpPr txBox="1">
              <a:spLocks noChangeArrowheads="1"/>
            </p:cNvSpPr>
            <p:nvPr/>
          </p:nvSpPr>
          <p:spPr bwMode="auto">
            <a:xfrm>
              <a:off x="9465" y="5260"/>
              <a:ext cx="885" cy="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42.0</a:t>
              </a:r>
              <a:r>
                <a:rPr kumimoji="0" lang="en-US" sz="1100" b="0" i="0" u="none" strike="noStrike" cap="none" normalizeH="0" baseline="30000" smtClean="0">
                  <a:ln>
                    <a:noFill/>
                  </a:ln>
                  <a:solidFill>
                    <a:schemeClr val="tx1"/>
                  </a:solidFill>
                  <a:effectLst/>
                  <a:latin typeface="Calibri" pitchFamily="34" charset="0"/>
                  <a:cs typeface="Arial" pitchFamily="34" charset="0"/>
                </a:rPr>
                <a:t>o</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8710" y="4824"/>
              <a:ext cx="1065" cy="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31.0</a:t>
              </a:r>
              <a:r>
                <a:rPr kumimoji="0" lang="en-US" sz="1100" b="0" i="0" u="none" strike="noStrike" cap="none" normalizeH="0" baseline="30000" smtClean="0">
                  <a:ln>
                    <a:noFill/>
                  </a:ln>
                  <a:solidFill>
                    <a:schemeClr val="tx1"/>
                  </a:solidFill>
                  <a:effectLst/>
                  <a:latin typeface="Calibri" pitchFamily="34" charset="0"/>
                  <a:cs typeface="Arial" pitchFamily="34" charset="0"/>
                </a:rPr>
                <a:t>o</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Arc 10"/>
            <p:cNvSpPr>
              <a:spLocks/>
            </p:cNvSpPr>
            <p:nvPr/>
          </p:nvSpPr>
          <p:spPr bwMode="auto">
            <a:xfrm rot="11700000" flipV="1">
              <a:off x="9065" y="5510"/>
              <a:ext cx="355" cy="540"/>
            </a:xfrm>
            <a:custGeom>
              <a:avLst/>
              <a:gdLst>
                <a:gd name="G0" fmla="+- 0 0 0"/>
                <a:gd name="G1" fmla="+- 21600 0 0"/>
                <a:gd name="G2" fmla="+- 21600 0 0"/>
                <a:gd name="T0" fmla="*/ 0 w 14208"/>
                <a:gd name="T1" fmla="*/ 0 h 21600"/>
                <a:gd name="T2" fmla="*/ 14208 w 14208"/>
                <a:gd name="T3" fmla="*/ 5331 h 21600"/>
                <a:gd name="T4" fmla="*/ 0 w 14208"/>
                <a:gd name="T5" fmla="*/ 21600 h 21600"/>
              </a:gdLst>
              <a:ahLst/>
              <a:cxnLst>
                <a:cxn ang="0">
                  <a:pos x="T0" y="T1"/>
                </a:cxn>
                <a:cxn ang="0">
                  <a:pos x="T2" y="T3"/>
                </a:cxn>
                <a:cxn ang="0">
                  <a:pos x="T4" y="T5"/>
                </a:cxn>
              </a:cxnLst>
              <a:rect l="0" t="0" r="r" b="b"/>
              <a:pathLst>
                <a:path w="14208" h="21600" fill="none" extrusionOk="0">
                  <a:moveTo>
                    <a:pt x="-1" y="0"/>
                  </a:moveTo>
                  <a:cubicBezTo>
                    <a:pt x="5224" y="0"/>
                    <a:pt x="10272" y="1893"/>
                    <a:pt x="14208" y="5330"/>
                  </a:cubicBezTo>
                </a:path>
                <a:path w="14208" h="21600" stroke="0" extrusionOk="0">
                  <a:moveTo>
                    <a:pt x="-1" y="0"/>
                  </a:moveTo>
                  <a:cubicBezTo>
                    <a:pt x="5224" y="0"/>
                    <a:pt x="10272" y="1893"/>
                    <a:pt x="14208" y="5330"/>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035" name="Group 11"/>
            <p:cNvGrpSpPr>
              <a:grpSpLocks/>
            </p:cNvGrpSpPr>
            <p:nvPr/>
          </p:nvGrpSpPr>
          <p:grpSpPr bwMode="auto">
            <a:xfrm>
              <a:off x="8310" y="4876"/>
              <a:ext cx="2692" cy="2523"/>
              <a:chOff x="8310" y="4602"/>
              <a:chExt cx="2692" cy="2523"/>
            </a:xfrm>
          </p:grpSpPr>
          <p:grpSp>
            <p:nvGrpSpPr>
              <p:cNvPr id="1036" name="Group 12"/>
              <p:cNvGrpSpPr>
                <a:grpSpLocks/>
              </p:cNvGrpSpPr>
              <p:nvPr/>
            </p:nvGrpSpPr>
            <p:grpSpPr bwMode="auto">
              <a:xfrm>
                <a:off x="8310" y="4935"/>
                <a:ext cx="2355" cy="2190"/>
                <a:chOff x="8310" y="4935"/>
                <a:chExt cx="2355" cy="2190"/>
              </a:xfrm>
            </p:grpSpPr>
            <p:sp>
              <p:nvSpPr>
                <p:cNvPr id="1037" name="Line 13"/>
                <p:cNvSpPr>
                  <a:spLocks noChangeShapeType="1"/>
                </p:cNvSpPr>
                <p:nvPr/>
              </p:nvSpPr>
              <p:spPr bwMode="auto">
                <a:xfrm>
                  <a:off x="8310" y="6067"/>
                  <a:ext cx="235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8" name="Line 14"/>
                <p:cNvSpPr>
                  <a:spLocks noChangeShapeType="1"/>
                </p:cNvSpPr>
                <p:nvPr/>
              </p:nvSpPr>
              <p:spPr bwMode="auto">
                <a:xfrm>
                  <a:off x="9480" y="4935"/>
                  <a:ext cx="0" cy="219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039" name="Text Box 15"/>
              <p:cNvSpPr txBox="1">
                <a:spLocks noChangeArrowheads="1"/>
              </p:cNvSpPr>
              <p:nvPr/>
            </p:nvSpPr>
            <p:spPr bwMode="auto">
              <a:xfrm>
                <a:off x="10582" y="5834"/>
                <a:ext cx="420"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chemeClr val="tx1"/>
                    </a:solidFill>
                    <a:effectLst/>
                    <a:latin typeface="Calibri" pitchFamily="34" charset="0"/>
                    <a:cs typeface="Arial" pitchFamily="34" charset="0"/>
                  </a:rPr>
                  <a:t>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0" name="Text Box 16"/>
              <p:cNvSpPr txBox="1">
                <a:spLocks noChangeArrowheads="1"/>
              </p:cNvSpPr>
              <p:nvPr/>
            </p:nvSpPr>
            <p:spPr bwMode="auto">
              <a:xfrm>
                <a:off x="9302" y="4602"/>
                <a:ext cx="420"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1" i="0" u="none" strike="noStrike" cap="none" normalizeH="0" baseline="0" smtClean="0">
                    <a:ln>
                      <a:noFill/>
                    </a:ln>
                    <a:solidFill>
                      <a:schemeClr val="tx1"/>
                    </a:solidFill>
                    <a:effectLst/>
                    <a:latin typeface="Calibri" pitchFamily="34" charset="0"/>
                    <a:cs typeface="Arial" pitchFamily="34" charset="0"/>
                  </a:rPr>
                  <a:t>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1041" name="Rectangle 17"/>
          <p:cNvSpPr>
            <a:spLocks noChangeArrowheads="1"/>
          </p:cNvSpPr>
          <p:nvPr/>
        </p:nvSpPr>
        <p:spPr bwMode="auto">
          <a:xfrm>
            <a:off x="0" y="5257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New York"/>
                <a:ea typeface="Times New Roman" pitchFamily="18" charset="0"/>
                <a:cs typeface="Times New Roman" pitchFamily="18" charset="0"/>
              </a:rPr>
              <a:t>(32.4 N, at 270.8</a:t>
            </a:r>
            <a:r>
              <a:rPr kumimoji="0" lang="en-US" sz="800" b="0" i="0" u="none" strike="noStrike" cap="none" normalizeH="0" baseline="30000" dirty="0" smtClean="0">
                <a:ln>
                  <a:noFill/>
                </a:ln>
                <a:solidFill>
                  <a:schemeClr val="tx1"/>
                </a:solidFill>
                <a:effectLst/>
                <a:latin typeface="New York"/>
                <a:ea typeface="Times New Roman" pitchFamily="18" charset="0"/>
                <a:cs typeface="Times New Roman" pitchFamily="18" charset="0"/>
              </a:rPr>
              <a:t>o</a:t>
            </a:r>
            <a:r>
              <a:rPr kumimoji="0" lang="en-US" sz="800" b="0" i="0" u="none" strike="noStrike" cap="none" normalizeH="0" baseline="0" dirty="0" smtClean="0">
                <a:ln>
                  <a:noFill/>
                </a:ln>
                <a:solidFill>
                  <a:schemeClr val="tx1"/>
                </a:solidFill>
                <a:effectLst/>
                <a:latin typeface="New York"/>
                <a:ea typeface="Times New Roman" pitchFamily="18" charset="0"/>
                <a:cs typeface="Times New Roman" pitchFamily="18" charset="0"/>
              </a:rPr>
              <a:t> Trig Angle, 0.8</a:t>
            </a:r>
            <a:r>
              <a:rPr kumimoji="0" lang="en-US" sz="800" b="0" i="0" u="none" strike="noStrike" cap="none" normalizeH="0" baseline="30000" dirty="0" smtClean="0">
                <a:ln>
                  <a:noFill/>
                </a:ln>
                <a:solidFill>
                  <a:schemeClr val="tx1"/>
                </a:solidFill>
                <a:effectLst/>
                <a:latin typeface="New York"/>
                <a:ea typeface="Times New Roman" pitchFamily="18" charset="0"/>
                <a:cs typeface="Times New Roman" pitchFamily="18" charset="0"/>
              </a:rPr>
              <a:t>o</a:t>
            </a:r>
            <a:r>
              <a:rPr kumimoji="0" lang="en-US" sz="800" b="0" i="0" u="none" strike="noStrike" cap="none" normalizeH="0" baseline="0" dirty="0" smtClean="0">
                <a:ln>
                  <a:noFill/>
                </a:ln>
                <a:solidFill>
                  <a:schemeClr val="tx1"/>
                </a:solidFill>
                <a:effectLst/>
                <a:latin typeface="New York"/>
                <a:ea typeface="Times New Roman" pitchFamily="18" charset="0"/>
                <a:cs typeface="Times New Roman" pitchFamily="18" charset="0"/>
              </a:rPr>
              <a:t> to the right of the -y axis)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830997"/>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2.  </a:t>
            </a:r>
            <a:r>
              <a:rPr lang="en-US" dirty="0" smtClean="0"/>
              <a:t>Find the tensions in the cables C and D.  Set up your x and y equations where indicated and solve.</a:t>
            </a:r>
          </a:p>
        </p:txBody>
      </p:sp>
      <p:grpSp>
        <p:nvGrpSpPr>
          <p:cNvPr id="15361" name="Group 1"/>
          <p:cNvGrpSpPr>
            <a:grpSpLocks/>
          </p:cNvGrpSpPr>
          <p:nvPr/>
        </p:nvGrpSpPr>
        <p:grpSpPr bwMode="auto">
          <a:xfrm>
            <a:off x="304800" y="1562100"/>
            <a:ext cx="2847975" cy="1546225"/>
            <a:chOff x="990" y="8439"/>
            <a:chExt cx="4485" cy="2437"/>
          </a:xfrm>
        </p:grpSpPr>
        <p:sp>
          <p:nvSpPr>
            <p:cNvPr id="15362" name="Rectangle 2"/>
            <p:cNvSpPr>
              <a:spLocks noChangeArrowheads="1"/>
            </p:cNvSpPr>
            <p:nvPr/>
          </p:nvSpPr>
          <p:spPr bwMode="auto">
            <a:xfrm>
              <a:off x="990" y="8439"/>
              <a:ext cx="4485" cy="390"/>
            </a:xfrm>
            <a:prstGeom prst="rect">
              <a:avLst/>
            </a:prstGeom>
            <a:solidFill>
              <a:srgbClr val="969696"/>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363" name="Rectangle 3"/>
            <p:cNvSpPr>
              <a:spLocks noChangeArrowheads="1"/>
            </p:cNvSpPr>
            <p:nvPr/>
          </p:nvSpPr>
          <p:spPr bwMode="auto">
            <a:xfrm>
              <a:off x="2940" y="10066"/>
              <a:ext cx="1260" cy="810"/>
            </a:xfrm>
            <a:prstGeom prst="rect">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smtClean="0">
                  <a:ln>
                    <a:noFill/>
                  </a:ln>
                  <a:solidFill>
                    <a:schemeClr val="tx1"/>
                  </a:solidFill>
                  <a:effectLst/>
                  <a:latin typeface="Calibri" pitchFamily="34" charset="0"/>
                  <a:cs typeface="Arial" pitchFamily="34" charset="0"/>
                </a:rPr>
                <a:t>35.0 kg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64" name="Line 4"/>
            <p:cNvSpPr>
              <a:spLocks noChangeShapeType="1"/>
            </p:cNvSpPr>
            <p:nvPr/>
          </p:nvSpPr>
          <p:spPr bwMode="auto">
            <a:xfrm flipH="1" flipV="1">
              <a:off x="1770" y="8809"/>
              <a:ext cx="1800" cy="123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65" name="Line 5"/>
            <p:cNvSpPr>
              <a:spLocks noChangeShapeType="1"/>
            </p:cNvSpPr>
            <p:nvPr/>
          </p:nvSpPr>
          <p:spPr bwMode="auto">
            <a:xfrm flipV="1">
              <a:off x="3585" y="8809"/>
              <a:ext cx="855" cy="123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66" name="Text Box 6"/>
            <p:cNvSpPr txBox="1">
              <a:spLocks noChangeArrowheads="1"/>
            </p:cNvSpPr>
            <p:nvPr/>
          </p:nvSpPr>
          <p:spPr bwMode="auto">
            <a:xfrm>
              <a:off x="3795" y="9619"/>
              <a:ext cx="885" cy="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56.0</a:t>
              </a:r>
              <a:r>
                <a:rPr kumimoji="0" lang="en-US" sz="1100" b="0" i="0" u="none" strike="noStrike" cap="none" normalizeH="0" baseline="30000" smtClean="0">
                  <a:ln>
                    <a:noFill/>
                  </a:ln>
                  <a:solidFill>
                    <a:schemeClr val="tx1"/>
                  </a:solidFill>
                  <a:effectLst/>
                  <a:latin typeface="Calibri" pitchFamily="34" charset="0"/>
                  <a:cs typeface="Arial" pitchFamily="34" charset="0"/>
                </a:rPr>
                <a:t>o</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67" name="Text Box 7"/>
            <p:cNvSpPr txBox="1">
              <a:spLocks noChangeArrowheads="1"/>
            </p:cNvSpPr>
            <p:nvPr/>
          </p:nvSpPr>
          <p:spPr bwMode="auto">
            <a:xfrm>
              <a:off x="2295" y="9604"/>
              <a:ext cx="885" cy="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34.0</a:t>
              </a:r>
              <a:r>
                <a:rPr kumimoji="0" lang="en-US" sz="1100" b="0" i="0" u="none" strike="noStrike" cap="none" normalizeH="0" baseline="30000" smtClean="0">
                  <a:ln>
                    <a:noFill/>
                  </a:ln>
                  <a:solidFill>
                    <a:schemeClr val="tx1"/>
                  </a:solidFill>
                  <a:effectLst/>
                  <a:latin typeface="Calibri" pitchFamily="34" charset="0"/>
                  <a:cs typeface="Arial" pitchFamily="34" charset="0"/>
                </a:rPr>
                <a:t>o</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68" name="Text Box 8"/>
            <p:cNvSpPr txBox="1">
              <a:spLocks noChangeArrowheads="1"/>
            </p:cNvSpPr>
            <p:nvPr/>
          </p:nvSpPr>
          <p:spPr bwMode="auto">
            <a:xfrm>
              <a:off x="2190" y="8816"/>
              <a:ext cx="570" cy="4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smtClean="0">
                  <a:ln>
                    <a:noFill/>
                  </a:ln>
                  <a:solidFill>
                    <a:schemeClr val="tx1"/>
                  </a:solidFill>
                  <a:effectLst/>
                  <a:latin typeface="Calibri" pitchFamily="34" charset="0"/>
                  <a:cs typeface="Arial" pitchFamily="34" charset="0"/>
                </a:rPr>
                <a:t>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69" name="Text Box 9"/>
            <p:cNvSpPr txBox="1">
              <a:spLocks noChangeArrowheads="1"/>
            </p:cNvSpPr>
            <p:nvPr/>
          </p:nvSpPr>
          <p:spPr bwMode="auto">
            <a:xfrm>
              <a:off x="4230" y="8984"/>
              <a:ext cx="570" cy="4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smtClean="0">
                  <a:ln>
                    <a:noFill/>
                  </a:ln>
                  <a:solidFill>
                    <a:schemeClr val="tx1"/>
                  </a:solidFill>
                  <a:effectLst/>
                  <a:latin typeface="Calibri" pitchFamily="34" charset="0"/>
                  <a:cs typeface="Arial" pitchFamily="34" charset="0"/>
                </a:rPr>
                <a:t>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5370" name="Rectangle 10"/>
          <p:cNvSpPr>
            <a:spLocks noChangeArrowheads="1"/>
          </p:cNvSpPr>
          <p:nvPr/>
        </p:nvSpPr>
        <p:spPr bwMode="auto">
          <a:xfrm>
            <a:off x="228600" y="3747584"/>
            <a:ext cx="1242648" cy="18774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New York" charset="0"/>
                <a:ea typeface="Times New Roman" pitchFamily="18" charset="0"/>
                <a:cs typeface="Times New Roman" pitchFamily="18" charset="0"/>
              </a:rPr>
              <a:t>X:</a:t>
            </a: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New York"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New York"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latin typeface="New York"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New York" charset="0"/>
                <a:ea typeface="Times New Roman" pitchFamily="18" charset="0"/>
                <a:cs typeface="Times New Roman" pitchFamily="18" charset="0"/>
              </a:rPr>
              <a:t>Y:</a:t>
            </a: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smtClean="0">
              <a:latin typeface="New York"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New York" charset="0"/>
                <a:ea typeface="Times New Roman" pitchFamily="18" charset="0"/>
                <a:cs typeface="Times New Roman" pitchFamily="18" charset="0"/>
              </a:rPr>
              <a:t>(C = 192 N, D = 285 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2476500"/>
            <a:ext cx="740908" cy="461665"/>
          </a:xfrm>
          <a:prstGeom prst="rect">
            <a:avLst/>
          </a:prstGeom>
          <a:noFill/>
        </p:spPr>
        <p:txBody>
          <a:bodyPr wrap="none" rtlCol="0">
            <a:spAutoFit/>
          </a:bodyPr>
          <a:lstStyle/>
          <a:p>
            <a:r>
              <a:rPr lang="en-US" dirty="0" smtClean="0"/>
              <a:t>P9.1</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  </a:t>
            </a:r>
            <a:r>
              <a:rPr lang="en-US" dirty="0" smtClean="0"/>
              <a:t>Find the third force (the equilibrant) that would prevent the system from accelerating. 23.16 N At 292.8</a:t>
            </a:r>
            <a:r>
              <a:rPr lang="en-US" baseline="30000" dirty="0" smtClean="0"/>
              <a:t>o</a:t>
            </a:r>
            <a:r>
              <a:rPr lang="en-US" dirty="0" smtClean="0"/>
              <a:t> Trig angle.  (22.8</a:t>
            </a:r>
            <a:r>
              <a:rPr lang="en-US" baseline="30000" dirty="0" smtClean="0"/>
              <a:t>o</a:t>
            </a:r>
            <a:r>
              <a:rPr lang="en-US" dirty="0" smtClean="0"/>
              <a:t> to the right of the -y axis)</a:t>
            </a:r>
          </a:p>
        </p:txBody>
      </p:sp>
      <p:sp>
        <p:nvSpPr>
          <p:cNvPr id="143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337" name="Object 1"/>
          <p:cNvGraphicFramePr>
            <a:graphicFrameLocks noChangeAspect="1"/>
          </p:cNvGraphicFramePr>
          <p:nvPr/>
        </p:nvGraphicFramePr>
        <p:xfrm>
          <a:off x="685800" y="1866900"/>
          <a:ext cx="2057400" cy="1638057"/>
        </p:xfrm>
        <a:graphic>
          <a:graphicData uri="http://schemas.openxmlformats.org/presentationml/2006/ole">
            <p:oleObj spid="_x0000_s31746" name="Bitmap Image" r:id="rId3" imgW="2542857" imgH="2029108" progId="PBrush">
              <p:embed/>
            </p:oleObj>
          </a:graphicData>
        </a:graphic>
      </p:graphicFrame>
      <p:sp>
        <p:nvSpPr>
          <p:cNvPr id="5" name="TextBox 4"/>
          <p:cNvSpPr txBox="1"/>
          <p:nvPr/>
        </p:nvSpPr>
        <p:spPr>
          <a:xfrm>
            <a:off x="4267200" y="3619500"/>
            <a:ext cx="1088760" cy="461665"/>
          </a:xfrm>
          <a:prstGeom prst="rect">
            <a:avLst/>
          </a:prstGeom>
          <a:noFill/>
        </p:spPr>
        <p:txBody>
          <a:bodyPr wrap="none" rtlCol="0">
            <a:spAutoFit/>
          </a:bodyPr>
          <a:lstStyle/>
          <a:p>
            <a:r>
              <a:rPr lang="en-US" dirty="0" smtClean="0"/>
              <a:t>already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2. </a:t>
            </a:r>
            <a:r>
              <a:rPr lang="en-US" dirty="0" smtClean="0"/>
              <a:t>Find the third force (the equilibrant) that would prevent the system from accelerating. 6.000 N At 348.9</a:t>
            </a:r>
            <a:r>
              <a:rPr lang="en-US" baseline="30000" dirty="0" smtClean="0"/>
              <a:t>o</a:t>
            </a:r>
            <a:r>
              <a:rPr lang="en-US" dirty="0" smtClean="0"/>
              <a:t> Trig angle. (11.1</a:t>
            </a:r>
            <a:r>
              <a:rPr lang="en-US" baseline="30000" dirty="0" smtClean="0"/>
              <a:t>o</a:t>
            </a:r>
            <a:r>
              <a:rPr lang="en-US" dirty="0" smtClean="0"/>
              <a:t> below the +x axis)</a:t>
            </a:r>
            <a:r>
              <a:rPr lang="en-US" dirty="0" smtClean="0"/>
              <a:t> </a:t>
            </a:r>
            <a:endParaRPr lang="en-US" dirty="0" smtClean="0"/>
          </a:p>
        </p:txBody>
      </p:sp>
      <p:sp>
        <p:nvSpPr>
          <p:cNvPr id="143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2771" name="Picture 3"/>
          <p:cNvPicPr>
            <a:picLocks noChangeAspect="1" noChangeArrowheads="1"/>
          </p:cNvPicPr>
          <p:nvPr/>
        </p:nvPicPr>
        <p:blipFill>
          <a:blip r:embed="rId2"/>
          <a:srcRect/>
          <a:stretch>
            <a:fillRect/>
          </a:stretch>
        </p:blipFill>
        <p:spPr bwMode="auto">
          <a:xfrm>
            <a:off x="3071813" y="1562100"/>
            <a:ext cx="3000375"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8"/>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3.  </a:t>
            </a:r>
            <a:r>
              <a:rPr lang="en-US" dirty="0" smtClean="0"/>
              <a:t>Find the third force (the equilibrant) that would prevent the system from accelerating. 56.4 N @ 318.8</a:t>
            </a:r>
            <a:r>
              <a:rPr lang="en-US" baseline="30000" dirty="0" smtClean="0"/>
              <a:t>o</a:t>
            </a:r>
            <a:r>
              <a:rPr lang="en-US" dirty="0" smtClean="0"/>
              <a:t> Trig angle.  (41.2</a:t>
            </a:r>
            <a:r>
              <a:rPr lang="en-US" baseline="30000" dirty="0" smtClean="0"/>
              <a:t>o</a:t>
            </a:r>
            <a:r>
              <a:rPr lang="en-US" dirty="0" smtClean="0"/>
              <a:t> below the +</a:t>
            </a:r>
            <a:r>
              <a:rPr lang="en-US" dirty="0" err="1" smtClean="0"/>
              <a:t>x</a:t>
            </a:r>
            <a:r>
              <a:rPr lang="en-US" dirty="0" smtClean="0"/>
              <a:t> axis) </a:t>
            </a:r>
          </a:p>
        </p:txBody>
      </p:sp>
      <p:pic>
        <p:nvPicPr>
          <p:cNvPr id="3" name="Picture 2"/>
          <p:cNvPicPr/>
          <p:nvPr/>
        </p:nvPicPr>
        <p:blipFill>
          <a:blip r:embed="rId2" cstate="print"/>
          <a:srcRect/>
          <a:stretch>
            <a:fillRect/>
          </a:stretch>
        </p:blipFill>
        <p:spPr bwMode="auto">
          <a:xfrm>
            <a:off x="381000" y="1638300"/>
            <a:ext cx="2514600" cy="1981200"/>
          </a:xfrm>
          <a:prstGeom prst="rect">
            <a:avLst/>
          </a:prstGeom>
          <a:noFill/>
          <a:ln w="9525">
            <a:noFill/>
            <a:miter lim="800000"/>
            <a:headEnd/>
            <a:tailEnd/>
          </a:ln>
        </p:spPr>
      </p:pic>
      <p:sp>
        <p:nvSpPr>
          <p:cNvPr id="4" name="TextBox 3"/>
          <p:cNvSpPr txBox="1"/>
          <p:nvPr/>
        </p:nvSpPr>
        <p:spPr>
          <a:xfrm>
            <a:off x="4267200" y="3619500"/>
            <a:ext cx="1088760" cy="461665"/>
          </a:xfrm>
          <a:prstGeom prst="rect">
            <a:avLst/>
          </a:prstGeom>
          <a:noFill/>
        </p:spPr>
        <p:txBody>
          <a:bodyPr wrap="none" rtlCol="0">
            <a:spAutoFit/>
          </a:bodyPr>
          <a:lstStyle/>
          <a:p>
            <a:r>
              <a:rPr lang="en-US" dirty="0" smtClean="0"/>
              <a:t>already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4. Cable </a:t>
            </a:r>
            <a:r>
              <a:rPr lang="en-US" dirty="0" smtClean="0"/>
              <a:t>A makes an angle of 63.0</a:t>
            </a:r>
            <a:r>
              <a:rPr lang="en-US" baseline="30000" dirty="0" smtClean="0"/>
              <a:t>o</a:t>
            </a:r>
            <a:r>
              <a:rPr lang="en-US" dirty="0" smtClean="0"/>
              <a:t> with the horizontal, and B makes an angle of 23.0</a:t>
            </a:r>
            <a:r>
              <a:rPr lang="en-US" baseline="30000" dirty="0" smtClean="0"/>
              <a:t>o</a:t>
            </a:r>
            <a:r>
              <a:rPr lang="en-US" dirty="0" smtClean="0"/>
              <a:t> with the horizontal.  What is the tension in each cable for there to be no acceleration of the system? </a:t>
            </a:r>
          </a:p>
          <a:p>
            <a:r>
              <a:rPr lang="en-US" dirty="0" smtClean="0"/>
              <a:t>A = 606 N</a:t>
            </a:r>
          </a:p>
          <a:p>
            <a:r>
              <a:rPr lang="en-US" dirty="0" smtClean="0"/>
              <a:t>B = 299 N</a:t>
            </a:r>
          </a:p>
        </p:txBody>
      </p:sp>
      <p:sp>
        <p:nvSpPr>
          <p:cNvPr id="122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289" name="Object 1"/>
          <p:cNvGraphicFramePr>
            <a:graphicFrameLocks noChangeAspect="1"/>
          </p:cNvGraphicFramePr>
          <p:nvPr/>
        </p:nvGraphicFramePr>
        <p:xfrm>
          <a:off x="304800" y="2247900"/>
          <a:ext cx="1914525" cy="1571625"/>
        </p:xfrm>
        <a:graphic>
          <a:graphicData uri="http://schemas.openxmlformats.org/presentationml/2006/ole">
            <p:oleObj spid="_x0000_s12289" name="Bitmap Image" r:id="rId3" imgW="1914286" imgH="1561905" progId="PBrush">
              <p:embed/>
            </p:oleObj>
          </a:graphicData>
        </a:graphic>
      </p:graphicFrame>
      <p:sp>
        <p:nvSpPr>
          <p:cNvPr id="5" name="TextBox 4"/>
          <p:cNvSpPr txBox="1"/>
          <p:nvPr/>
        </p:nvSpPr>
        <p:spPr>
          <a:xfrm>
            <a:off x="4267200" y="3619500"/>
            <a:ext cx="1088760" cy="461665"/>
          </a:xfrm>
          <a:prstGeom prst="rect">
            <a:avLst/>
          </a:prstGeom>
          <a:noFill/>
        </p:spPr>
        <p:txBody>
          <a:bodyPr wrap="none" rtlCol="0">
            <a:spAutoFit/>
          </a:bodyPr>
          <a:lstStyle/>
          <a:p>
            <a:r>
              <a:rPr lang="en-US" dirty="0" smtClean="0"/>
              <a:t>already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5. </a:t>
            </a:r>
            <a:r>
              <a:rPr lang="en-US" dirty="0" smtClean="0"/>
              <a:t>Find the tensions in Cable C and D:</a:t>
            </a:r>
          </a:p>
          <a:p>
            <a:r>
              <a:rPr lang="en-US" dirty="0" smtClean="0"/>
              <a:t>C = 151 N</a:t>
            </a:r>
          </a:p>
          <a:p>
            <a:r>
              <a:rPr lang="en-US" dirty="0" smtClean="0"/>
              <a:t>D = 151 N</a:t>
            </a:r>
          </a:p>
        </p:txBody>
      </p:sp>
      <p:pic>
        <p:nvPicPr>
          <p:cNvPr id="3" name="Picture 2"/>
          <p:cNvPicPr/>
          <p:nvPr/>
        </p:nvPicPr>
        <p:blipFill>
          <a:blip r:embed="rId2" cstate="print"/>
          <a:srcRect/>
          <a:stretch>
            <a:fillRect/>
          </a:stretch>
        </p:blipFill>
        <p:spPr bwMode="auto">
          <a:xfrm>
            <a:off x="304800" y="2095500"/>
            <a:ext cx="2968284" cy="1035050"/>
          </a:xfrm>
          <a:prstGeom prst="rect">
            <a:avLst/>
          </a:prstGeom>
          <a:noFill/>
          <a:ln w="9525">
            <a:noFill/>
            <a:miter lim="800000"/>
            <a:headEnd/>
            <a:tailEnd/>
          </a:ln>
        </p:spPr>
      </p:pic>
      <p:sp>
        <p:nvSpPr>
          <p:cNvPr id="4" name="TextBox 3"/>
          <p:cNvSpPr txBox="1"/>
          <p:nvPr/>
        </p:nvSpPr>
        <p:spPr>
          <a:xfrm>
            <a:off x="4267200" y="3619500"/>
            <a:ext cx="1088760" cy="461665"/>
          </a:xfrm>
          <a:prstGeom prst="rect">
            <a:avLst/>
          </a:prstGeom>
          <a:noFill/>
        </p:spPr>
        <p:txBody>
          <a:bodyPr wrap="none" rtlCol="0">
            <a:spAutoFit/>
          </a:bodyPr>
          <a:lstStyle/>
          <a:p>
            <a:r>
              <a:rPr lang="en-US" dirty="0" smtClean="0"/>
              <a:t>already</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2768</TotalTime>
  <Words>441</Words>
  <Application>Microsoft Office PowerPoint</Application>
  <PresentationFormat>On-screen Show (16:10)</PresentationFormat>
  <Paragraphs>55</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Default Design</vt:lpstr>
      <vt:lpstr>Bitmap Image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Murray, Christopher</cp:lastModifiedBy>
  <cp:revision>205</cp:revision>
  <dcterms:created xsi:type="dcterms:W3CDTF">2015-04-04T16:44:37Z</dcterms:created>
  <dcterms:modified xsi:type="dcterms:W3CDTF">2017-04-07T20:16:01Z</dcterms:modified>
</cp:coreProperties>
</file>