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8" r:id="rId7"/>
    <p:sldId id="266" r:id="rId8"/>
    <p:sldId id="271" r:id="rId9"/>
    <p:sldId id="272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53F9-D3EB-2247-99CF-9E923B121FE2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21267"/>
            <a:ext cx="7620000" cy="251883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676400" y="484701"/>
            <a:ext cx="5791200" cy="132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23572" y="38100"/>
            <a:ext cx="39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L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1" y="1244600"/>
            <a:ext cx="45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X</a:t>
            </a:r>
            <a:endParaRPr lang="en-US" sz="2800" dirty="0">
              <a:latin typeface="Times New Roman"/>
              <a:cs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6400" y="1246700"/>
            <a:ext cx="2712502" cy="704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280899" y="1885421"/>
            <a:ext cx="392907" cy="158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6774" y="4635500"/>
          <a:ext cx="2507226" cy="1079500"/>
        </p:xfrm>
        <a:graphic>
          <a:graphicData uri="http://schemas.openxmlformats.org/presentationml/2006/ole">
            <p:oleObj spid="_x0000_s16386" name="Equation" r:id="rId4" imgW="762000" imgH="3937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33599" y="3020080"/>
            <a:ext cx="6856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m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1</a:t>
            </a:r>
            <a:endParaRPr lang="en-US" sz="2800" i="1" baseline="-250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3078490"/>
            <a:ext cx="6856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/>
                <a:cs typeface="Times New Roman"/>
              </a:rPr>
              <a:t>m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2</a:t>
            </a:r>
            <a:endParaRPr lang="en-US" sz="2800" i="1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05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Finding the COM:</a:t>
            </a:r>
          </a:p>
          <a:p>
            <a:pPr lvl="1"/>
            <a:r>
              <a:rPr lang="en-US" sz="2800" dirty="0" smtClean="0">
                <a:latin typeface="Times New Roman"/>
                <a:cs typeface="Times New Roman"/>
              </a:rPr>
              <a:t>Teeter Totter equation in general: </a:t>
            </a:r>
            <a:r>
              <a:rPr lang="en-US" sz="1600" dirty="0" smtClean="0">
                <a:latin typeface="Times New Roman"/>
                <a:cs typeface="Times New Roman"/>
              </a:rPr>
              <a:t>(weighted average!)</a:t>
            </a:r>
            <a:endParaRPr lang="en-US" sz="2800" dirty="0" smtClean="0">
              <a:latin typeface="Times New Roman"/>
              <a:cs typeface="Times New Roman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295401" y="4318000"/>
          <a:ext cx="6211529" cy="1206500"/>
        </p:xfrm>
        <a:graphic>
          <a:graphicData uri="http://schemas.openxmlformats.org/presentationml/2006/ole">
            <p:oleObj spid="_x0000_s19458" name="Equation" r:id="rId3" imgW="1689100" imgH="3937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143001" y="1741814"/>
            <a:ext cx="7086600" cy="132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905001" y="1369513"/>
            <a:ext cx="9144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m</a:t>
            </a:r>
            <a:r>
              <a:rPr lang="en-US" sz="3200" baseline="-25000" dirty="0" smtClean="0">
                <a:latin typeface="Times New Roman"/>
                <a:cs typeface="Times New Roman"/>
              </a:rPr>
              <a:t>1</a:t>
            </a:r>
            <a:endParaRPr lang="en-US" sz="3200" baseline="-25000" dirty="0"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657601" y="1143000"/>
            <a:ext cx="1447800" cy="12065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m</a:t>
            </a:r>
            <a:r>
              <a:rPr lang="en-US" sz="3600" baseline="-25000" dirty="0" smtClean="0">
                <a:latin typeface="Times New Roman"/>
                <a:cs typeface="Times New Roman"/>
              </a:rPr>
              <a:t>2</a:t>
            </a:r>
            <a:endParaRPr lang="en-US" sz="3600" baseline="-25000" dirty="0">
              <a:latin typeface="Times New Roman"/>
              <a:cs typeface="Times New Roman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11730" y="1293728"/>
            <a:ext cx="1103671" cy="91972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m</a:t>
            </a:r>
            <a:r>
              <a:rPr lang="en-US" sz="3600" baseline="-25000" dirty="0" smtClean="0">
                <a:latin typeface="Times New Roman"/>
                <a:cs typeface="Times New Roman"/>
              </a:rPr>
              <a:t>3</a:t>
            </a:r>
            <a:endParaRPr lang="en-US" sz="3600" baseline="-25000" dirty="0">
              <a:latin typeface="Times New Roman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143001" y="2603500"/>
            <a:ext cx="1219200" cy="132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1" y="2412463"/>
            <a:ext cx="509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X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43002" y="3044817"/>
            <a:ext cx="3200399" cy="132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1" y="2853780"/>
            <a:ext cx="509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X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143002" y="3493038"/>
            <a:ext cx="7238999" cy="132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01" y="3302000"/>
            <a:ext cx="509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X</a:t>
            </a:r>
            <a:r>
              <a:rPr lang="en-US" sz="2400" baseline="-25000" dirty="0" smtClean="0">
                <a:latin typeface="Times New Roman"/>
                <a:cs typeface="Times New Roman"/>
              </a:rPr>
              <a:t>3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Example: Find the distance the COM is from the left side of the beam.  The 45.0 kg uniform beam is 14.0 m long, has a 12.0 kg box 4.0 m from the left side, and a 30.0 kg box centered 13.0 m from the left side.</a:t>
            </a:r>
            <a:endParaRPr lang="en-US" sz="2000" dirty="0" smtClean="0">
              <a:latin typeface="Times New Roman"/>
              <a:cs typeface="Times New Roman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791200" y="5040599"/>
          <a:ext cx="3352800" cy="651233"/>
        </p:xfrm>
        <a:graphic>
          <a:graphicData uri="http://schemas.openxmlformats.org/presentationml/2006/ole">
            <p:oleObj spid="_x0000_s20482" name="Equation" r:id="rId3" imgW="1689100" imgH="3937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219200" y="1735187"/>
            <a:ext cx="7696200" cy="3175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45.0 kg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971800" y="1289363"/>
            <a:ext cx="1066800" cy="4445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12.0 kg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43800" y="1079500"/>
            <a:ext cx="1371600" cy="655687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30.0 kg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219200" y="2221714"/>
            <a:ext cx="2209800" cy="132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1" y="2032000"/>
            <a:ext cx="88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4.0 </a:t>
            </a:r>
            <a:r>
              <a:rPr lang="en-US" sz="2400" dirty="0" err="1" smtClean="0">
                <a:latin typeface="Times New Roman"/>
                <a:cs typeface="Times New Roman"/>
              </a:rPr>
              <a:t>m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04800" y="2603498"/>
            <a:ext cx="4762500" cy="461665"/>
            <a:chOff x="304800" y="4415135"/>
            <a:chExt cx="4762500" cy="553998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219201" y="4722812"/>
              <a:ext cx="3848099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4800" y="4415135"/>
              <a:ext cx="914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7.0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m</a:t>
              </a:r>
              <a:endParaRPr lang="en-US" sz="2400" baseline="-25000" dirty="0">
                <a:latin typeface="Times New Roman"/>
                <a:cs typeface="Times New Roman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1230057" y="2538677"/>
            <a:ext cx="7086599" cy="132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" y="2286000"/>
            <a:ext cx="103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13.0 </a:t>
            </a:r>
            <a:r>
              <a:rPr lang="en-US" sz="2400" dirty="0" err="1" smtClean="0">
                <a:latin typeface="Times New Roman"/>
                <a:cs typeface="Times New Roman"/>
              </a:rPr>
              <a:t>m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7061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8.66 </a:t>
            </a:r>
            <a:r>
              <a:rPr lang="en-US" sz="1200" dirty="0" err="1" smtClean="0">
                <a:latin typeface="Times New Roman"/>
                <a:cs typeface="Times New Roman"/>
              </a:rPr>
              <a:t>m</a:t>
            </a:r>
            <a:r>
              <a:rPr lang="en-US" sz="1200" dirty="0" smtClean="0">
                <a:latin typeface="Times New Roman"/>
                <a:cs typeface="Times New Roman"/>
              </a:rPr>
              <a:t> from the left side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514601" y="889000"/>
            <a:ext cx="403097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>
                <a:latin typeface="Times New Roman"/>
                <a:cs typeface="Times New Roman"/>
              </a:rPr>
              <a:t>Whiteboards:</a:t>
            </a:r>
          </a:p>
          <a:p>
            <a:pPr algn="ctr"/>
            <a:r>
              <a:rPr lang="en-US" sz="4800" dirty="0" smtClean="0">
                <a:latin typeface="Times New Roman"/>
                <a:cs typeface="Times New Roman"/>
              </a:rPr>
              <a:t> Center of mass</a:t>
            </a:r>
          </a:p>
          <a:p>
            <a:pPr algn="ctr"/>
            <a:r>
              <a:rPr lang="en-US" sz="4800" dirty="0">
                <a:latin typeface="Times New Roman"/>
                <a:cs typeface="Times New Roman"/>
                <a:hlinkClick r:id="" action="ppaction://noaction"/>
              </a:rPr>
              <a:t>1</a:t>
            </a:r>
            <a:r>
              <a:rPr lang="en-US" sz="4800" dirty="0">
                <a:latin typeface="Times New Roman"/>
                <a:cs typeface="Times New Roman"/>
              </a:rPr>
              <a:t> | </a:t>
            </a:r>
            <a:r>
              <a:rPr lang="en-US" sz="4800" dirty="0">
                <a:latin typeface="Times New Roman"/>
                <a:cs typeface="Times New Roman"/>
                <a:hlinkClick r:id="" action="ppaction://noaction"/>
              </a:rPr>
              <a:t>2</a:t>
            </a:r>
            <a:r>
              <a:rPr lang="en-US" sz="4800" dirty="0">
                <a:latin typeface="Times New Roman"/>
                <a:cs typeface="Times New Roman"/>
              </a:rPr>
              <a:t> | </a:t>
            </a:r>
            <a:r>
              <a:rPr lang="en-US" sz="4800" dirty="0">
                <a:latin typeface="Times New Roman"/>
                <a:cs typeface="Times New Roman"/>
                <a:hlinkClick r:id="" action="ppaction://noaction"/>
              </a:rPr>
              <a:t>3</a:t>
            </a:r>
            <a:r>
              <a:rPr lang="en-US" sz="4800" dirty="0">
                <a:latin typeface="Times New Roman"/>
                <a:cs typeface="Times New Roman"/>
              </a:rPr>
              <a:t> | </a:t>
            </a:r>
            <a:r>
              <a:rPr lang="en-US" sz="4800" dirty="0">
                <a:latin typeface="Times New Roman"/>
                <a:cs typeface="Times New Roman"/>
                <a:hlinkClick r:id="" action="ppaction://noaction"/>
              </a:rPr>
              <a:t>4</a:t>
            </a:r>
            <a:r>
              <a:rPr lang="en-US" sz="4800" dirty="0">
                <a:latin typeface="Times New Roman"/>
                <a:cs typeface="Times New Roman"/>
              </a:rPr>
              <a:t> | </a:t>
            </a:r>
            <a:r>
              <a:rPr lang="en-US" sz="4800" dirty="0">
                <a:latin typeface="Times New Roman"/>
                <a:cs typeface="Times New Roman"/>
                <a:hlinkClick r:id="" action="ppaction://noaction"/>
              </a:rPr>
              <a:t>5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The center of the 5.00 kg is 34.0 cm from the center of the 2.00 kg.  How far from the 5.00 kg  center is the COM? (hint: X</a:t>
            </a:r>
            <a:r>
              <a:rPr lang="en-US" sz="2800" baseline="-25000" dirty="0" smtClean="0">
                <a:latin typeface="Times New Roman"/>
                <a:cs typeface="Times New Roman"/>
                <a:sym typeface="Symbol" pitchFamily="18" charset="2"/>
              </a:rPr>
              <a:t>5kg</a:t>
            </a:r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 = 0)</a:t>
            </a:r>
            <a:endParaRPr lang="en-US" sz="28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419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6804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9.71 cm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1" y="2503814"/>
            <a:ext cx="7086600" cy="132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43001" y="1900563"/>
            <a:ext cx="1447800" cy="12065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5 kg</a:t>
            </a:r>
            <a:endParaRPr lang="en-US" sz="3600" baseline="-25000" dirty="0">
              <a:latin typeface="Times New Roman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11730" y="2055728"/>
            <a:ext cx="1103671" cy="91972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2 kg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52601" y="3303324"/>
            <a:ext cx="6705599" cy="1323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1" y="3112286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34.0 cm</a:t>
            </a:r>
            <a:endParaRPr lang="en-US" sz="2400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How far is the COM of the earth moon system from the center of the earth?  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Earth’s mass: 5.97x10</a:t>
            </a:r>
            <a:r>
              <a:rPr lang="en-US" sz="2400" baseline="30000" dirty="0" smtClean="0">
                <a:latin typeface="Times New Roman"/>
                <a:cs typeface="Times New Roman"/>
                <a:sym typeface="Symbol" pitchFamily="18" charset="2"/>
              </a:rPr>
              <a:t>24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 kg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Moon’s Mass: 7.36x10</a:t>
            </a:r>
            <a:r>
              <a:rPr lang="en-US" sz="2400" baseline="30000" dirty="0" smtClean="0">
                <a:latin typeface="Times New Roman"/>
                <a:cs typeface="Times New Roman"/>
                <a:sym typeface="Symbol" pitchFamily="18" charset="2"/>
              </a:rPr>
              <a:t>22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 kg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Earth-Moon Distance: 3.84x10</a:t>
            </a:r>
            <a:r>
              <a:rPr lang="en-US" sz="2400" baseline="30000" dirty="0" smtClean="0">
                <a:latin typeface="Times New Roman"/>
                <a:cs typeface="Times New Roman"/>
                <a:sym typeface="Symbol" pitchFamily="18" charset="2"/>
              </a:rPr>
              <a:t>8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  <a:sym typeface="Symbol" pitchFamily="18" charset="2"/>
              </a:rPr>
              <a:t>m</a:t>
            </a:r>
            <a:endParaRPr lang="en-US" sz="2400" dirty="0" smtClean="0">
              <a:latin typeface="Times New Roman"/>
              <a:cs typeface="Times New Roman"/>
              <a:sym typeface="Symbol" pitchFamily="18" charset="2"/>
            </a:endParaRPr>
          </a:p>
          <a:p>
            <a:pPr lvl="1"/>
            <a:endParaRPr lang="en-US" sz="2400" dirty="0" smtClean="0">
              <a:latin typeface="Times New Roman"/>
              <a:cs typeface="Times New Roman"/>
              <a:sym typeface="Symbol" pitchFamily="18" charset="2"/>
            </a:endParaRPr>
          </a:p>
          <a:p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(The earth’s radius is 6.38x10</a:t>
            </a:r>
            <a:r>
              <a:rPr lang="en-US" sz="2400" baseline="30000" dirty="0" smtClean="0">
                <a:latin typeface="Times New Roman"/>
                <a:cs typeface="Times New Roman"/>
                <a:sym typeface="Symbol" pitchFamily="18" charset="2"/>
              </a:rPr>
              <a:t>6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  <a:sym typeface="Symbol" pitchFamily="18" charset="2"/>
              </a:rPr>
              <a:t>m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.  Is this COM closer to the center or the surface of the earth?)</a:t>
            </a:r>
            <a:endParaRPr lang="en-US" sz="24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419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0" y="5295900"/>
            <a:ext cx="89427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4.68x10</a:t>
            </a:r>
            <a:r>
              <a:rPr lang="en-US" sz="1200" baseline="30000" dirty="0" smtClean="0">
                <a:latin typeface="Times New Roman"/>
                <a:cs typeface="Times New Roman"/>
              </a:rPr>
              <a:t>6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A uniform meter stick has a mass of 85.0 grams, and I place a 15.0 gram clamp at the 24.0 cm mark, and the 55.0 cm mark.  At what mark would it balance? (Assume the meter stick to have a COM at 50.0 cm)</a:t>
            </a:r>
            <a:endParaRPr lang="en-US" sz="28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419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6804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47.3 cm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A uniform meter stick has a mass of 116 grams, and has a 24.0 g mass at the 40.0 cm mark.  Where do you clamp a 32.0 g mass to make it balance at the 42.0 cm mark?</a:t>
            </a:r>
            <a:endParaRPr lang="en-US" sz="28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419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6804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14.5 cm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A uniform meter stick has a mass of 95.0 grams, and has a 12.0 g mass at the 13.0 cm mark.  What mass do you put at the 85.0 cm mark to make it balance at the 56.0 cm mark?</a:t>
            </a:r>
            <a:endParaRPr lang="en-US" sz="28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419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56938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37.4 </a:t>
            </a:r>
            <a:r>
              <a:rPr lang="en-US" sz="1200" dirty="0" err="1" smtClean="0">
                <a:latin typeface="Times New Roman"/>
                <a:cs typeface="Times New Roman"/>
              </a:rPr>
              <a:t>g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356</Words>
  <Application>Microsoft Office PowerPoint</Application>
  <PresentationFormat>On-screen Show (16:10)</PresentationFormat>
  <Paragraphs>46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</dc:title>
  <dc:creator>Chris</dc:creator>
  <cp:lastModifiedBy>Chris</cp:lastModifiedBy>
  <cp:revision>22</cp:revision>
  <dcterms:created xsi:type="dcterms:W3CDTF">2016-04-03T18:47:33Z</dcterms:created>
  <dcterms:modified xsi:type="dcterms:W3CDTF">2016-04-03T18:51:29Z</dcterms:modified>
</cp:coreProperties>
</file>