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95" r:id="rId3"/>
    <p:sldId id="296" r:id="rId4"/>
    <p:sldId id="297" r:id="rId5"/>
    <p:sldId id="300" r:id="rId6"/>
    <p:sldId id="299" r:id="rId7"/>
    <p:sldId id="298" r:id="rId8"/>
    <p:sldId id="304" r:id="rId9"/>
    <p:sldId id="307" r:id="rId10"/>
    <p:sldId id="306" r:id="rId11"/>
    <p:sldId id="301" r:id="rId12"/>
    <p:sldId id="303" r:id="rId13"/>
    <p:sldId id="305" r:id="rId1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FF00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 autoAdjust="0"/>
    <p:restoredTop sz="99333" autoAdjust="0"/>
  </p:normalViewPr>
  <p:slideViewPr>
    <p:cSldViewPr>
      <p:cViewPr varScale="1">
        <p:scale>
          <a:sx n="82" d="100"/>
          <a:sy n="82" d="100"/>
        </p:scale>
        <p:origin x="-96" y="-9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1636-9F37-409C-9DD5-527D6FCDB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714C-A1FC-4924-8DE1-6079C9F7F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83FB6-2BB9-4425-B4D2-066A3049F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AC909-582F-4CE0-8E3B-88FBC4934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84ACF-773B-4A99-B7FF-6B03D4E48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E5F8A-D190-416D-866C-7336825FE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877C7-5C3D-4D80-BABC-6A34E5841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4918-D5A1-41EC-A5C0-B34C1BDF6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1AAB-EBCE-475D-AB7C-91BD48144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E8081-B254-4EE1-A700-07118F5F9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F9F52-E0DE-431E-AA91-AA94B02FE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43B566-159A-4F2A-836C-14F4C88BE6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8680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Torque equilibrium - the sum of all torques is zero</a:t>
            </a:r>
          </a:p>
        </p:txBody>
      </p:sp>
      <p:grpSp>
        <p:nvGrpSpPr>
          <p:cNvPr id="60425" name="Group 9"/>
          <p:cNvGrpSpPr>
            <a:grpSpLocks/>
          </p:cNvGrpSpPr>
          <p:nvPr/>
        </p:nvGrpSpPr>
        <p:grpSpPr bwMode="auto">
          <a:xfrm>
            <a:off x="457201" y="857250"/>
            <a:ext cx="7940675" cy="1670844"/>
            <a:chOff x="288" y="648"/>
            <a:chExt cx="5002" cy="1263"/>
          </a:xfrm>
        </p:grpSpPr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288" y="864"/>
              <a:ext cx="5002" cy="1047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2800" dirty="0"/>
                <a:t>Clockwise torques are </a:t>
              </a:r>
              <a:r>
                <a:rPr lang="en-US" sz="2800" dirty="0" smtClean="0"/>
                <a:t>positive (+), </a:t>
              </a:r>
              <a:r>
                <a:rPr lang="en-US" sz="2800" dirty="0"/>
                <a:t>anti-clockwise are negative </a:t>
              </a:r>
              <a:r>
                <a:rPr lang="en-US" sz="2800" dirty="0" smtClean="0"/>
                <a:t>(-)  (Arbitrary)</a:t>
              </a:r>
              <a:endParaRPr lang="en-US" sz="2800" dirty="0"/>
            </a:p>
            <a:p>
              <a:pPr>
                <a:buFontTx/>
                <a:buChar char="•"/>
              </a:pPr>
              <a:r>
                <a:rPr lang="en-US" sz="2800" dirty="0" smtClean="0">
                  <a:sym typeface="Symbol"/>
                </a:rPr>
                <a:t></a:t>
              </a:r>
              <a:r>
                <a:rPr lang="en-US" sz="2800" dirty="0" smtClean="0">
                  <a:sym typeface="Symbol" pitchFamily="18" charset="2"/>
                </a:rPr>
                <a:t> </a:t>
              </a:r>
              <a:r>
                <a:rPr lang="en-US" sz="2800" dirty="0">
                  <a:sym typeface="Symbol" pitchFamily="18" charset="2"/>
                </a:rPr>
                <a:t>= </a:t>
              </a:r>
              <a:r>
                <a:rPr lang="en-US" sz="2800" dirty="0" err="1">
                  <a:sym typeface="Symbol" pitchFamily="18" charset="2"/>
                </a:rPr>
                <a:t>rFsin</a:t>
              </a:r>
              <a:r>
                <a:rPr lang="en-US" sz="2800" dirty="0">
                  <a:sym typeface="Symbol" pitchFamily="18" charset="2"/>
                </a:rPr>
                <a:t></a:t>
              </a:r>
              <a:endParaRPr lang="en-US" sz="2800" dirty="0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auto">
            <a:xfrm>
              <a:off x="672" y="648"/>
              <a:ext cx="288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8" y="24"/>
                </a:cxn>
                <a:cxn ang="0">
                  <a:pos x="240" y="24"/>
                </a:cxn>
                <a:cxn ang="0">
                  <a:pos x="288" y="168"/>
                </a:cxn>
              </a:cxnLst>
              <a:rect l="0" t="0" r="r" b="b"/>
              <a:pathLst>
                <a:path w="288" h="168">
                  <a:moveTo>
                    <a:pt x="0" y="168"/>
                  </a:moveTo>
                  <a:cubicBezTo>
                    <a:pt x="4" y="108"/>
                    <a:pt x="8" y="48"/>
                    <a:pt x="48" y="24"/>
                  </a:cubicBezTo>
                  <a:cubicBezTo>
                    <a:pt x="88" y="0"/>
                    <a:pt x="200" y="0"/>
                    <a:pt x="240" y="24"/>
                  </a:cubicBezTo>
                  <a:cubicBezTo>
                    <a:pt x="280" y="48"/>
                    <a:pt x="284" y="108"/>
                    <a:pt x="288" y="168"/>
                  </a:cubicBez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auto">
            <a:xfrm>
              <a:off x="4368" y="672"/>
              <a:ext cx="248" cy="240"/>
            </a:xfrm>
            <a:custGeom>
              <a:avLst/>
              <a:gdLst/>
              <a:ahLst/>
              <a:cxnLst>
                <a:cxn ang="0">
                  <a:pos x="192" y="240"/>
                </a:cxn>
                <a:cxn ang="0">
                  <a:pos x="240" y="144"/>
                </a:cxn>
                <a:cxn ang="0">
                  <a:pos x="144" y="0"/>
                </a:cxn>
                <a:cxn ang="0">
                  <a:pos x="0" y="144"/>
                </a:cxn>
              </a:cxnLst>
              <a:rect l="0" t="0" r="r" b="b"/>
              <a:pathLst>
                <a:path w="248" h="240">
                  <a:moveTo>
                    <a:pt x="192" y="240"/>
                  </a:moveTo>
                  <a:cubicBezTo>
                    <a:pt x="220" y="212"/>
                    <a:pt x="248" y="184"/>
                    <a:pt x="240" y="144"/>
                  </a:cubicBezTo>
                  <a:cubicBezTo>
                    <a:pt x="232" y="104"/>
                    <a:pt x="184" y="0"/>
                    <a:pt x="144" y="0"/>
                  </a:cubicBezTo>
                  <a:cubicBezTo>
                    <a:pt x="104" y="0"/>
                    <a:pt x="52" y="72"/>
                    <a:pt x="0" y="144"/>
                  </a:cubicBez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28600" y="1778000"/>
            <a:ext cx="3962400" cy="2807444"/>
            <a:chOff x="228600" y="2133600"/>
            <a:chExt cx="3962400" cy="3368933"/>
          </a:xfrm>
        </p:grpSpPr>
        <p:sp>
          <p:nvSpPr>
            <p:cNvPr id="3" name="Rectangle 2"/>
            <p:cNvSpPr/>
            <p:nvPr/>
          </p:nvSpPr>
          <p:spPr bwMode="auto">
            <a:xfrm>
              <a:off x="381000" y="3653135"/>
              <a:ext cx="3810000" cy="457200"/>
            </a:xfrm>
            <a:prstGeom prst="rect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38.0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kg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1524000" y="4110335"/>
              <a:ext cx="0" cy="838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8" name="Group 13"/>
            <p:cNvGrpSpPr/>
            <p:nvPr/>
          </p:nvGrpSpPr>
          <p:grpSpPr>
            <a:xfrm>
              <a:off x="3048000" y="2635545"/>
              <a:ext cx="381000" cy="1017590"/>
              <a:chOff x="1857375" y="2590800"/>
              <a:chExt cx="533400" cy="1295400"/>
            </a:xfrm>
          </p:grpSpPr>
          <p:cxnSp>
            <p:nvCxnSpPr>
              <p:cNvPr id="10" name="Straight Connector 9"/>
              <p:cNvCxnSpPr/>
              <p:nvPr/>
            </p:nvCxnSpPr>
            <p:spPr bwMode="auto">
              <a:xfrm flipV="1">
                <a:off x="1981200" y="3429000"/>
                <a:ext cx="152400" cy="457200"/>
              </a:xfrm>
              <a:prstGeom prst="line">
                <a:avLst/>
              </a:prstGeom>
              <a:solidFill>
                <a:srgbClr val="80808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flipH="1" flipV="1">
                <a:off x="2133600" y="3429000"/>
                <a:ext cx="228600" cy="457200"/>
              </a:xfrm>
              <a:prstGeom prst="line">
                <a:avLst/>
              </a:prstGeom>
              <a:solidFill>
                <a:srgbClr val="80808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flipV="1">
                <a:off x="2133600" y="2895600"/>
                <a:ext cx="0" cy="552450"/>
              </a:xfrm>
              <a:prstGeom prst="line">
                <a:avLst/>
              </a:prstGeom>
              <a:solidFill>
                <a:srgbClr val="80808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Oval 12"/>
              <p:cNvSpPr/>
              <p:nvPr/>
            </p:nvSpPr>
            <p:spPr bwMode="auto">
              <a:xfrm>
                <a:off x="2016920" y="2590800"/>
                <a:ext cx="228600" cy="304800"/>
              </a:xfrm>
              <a:prstGeom prst="ellipse">
                <a:avLst/>
              </a:prstGeom>
              <a:solidFill>
                <a:srgbClr val="80808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>
                <a:off x="1857375" y="3048000"/>
                <a:ext cx="533400" cy="0"/>
              </a:xfrm>
              <a:prstGeom prst="line">
                <a:avLst/>
              </a:prstGeom>
              <a:solidFill>
                <a:srgbClr val="80808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" name="TextBox 8"/>
            <p:cNvSpPr txBox="1"/>
            <p:nvPr/>
          </p:nvSpPr>
          <p:spPr>
            <a:xfrm>
              <a:off x="2819400" y="2133600"/>
              <a:ext cx="110799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56.0 kg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4948535"/>
              <a:ext cx="1676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 = 1900. N</a:t>
              </a:r>
              <a:endParaRPr lang="en-US" baseline="-25000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28600" y="3805535"/>
              <a:ext cx="152400" cy="1524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uniform beam is 8.00 m long.  The person is 2.10 m from the right side.  What distance must the force of 1900 N be exerted from the left side to hold up the beam?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1" y="5330279"/>
            <a:ext cx="171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2.49 m from the left side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ChangeArrowheads="1"/>
          </p:cNvSpPr>
          <p:nvPr/>
        </p:nvSpPr>
        <p:spPr bwMode="auto">
          <a:xfrm>
            <a:off x="558800" y="4337903"/>
            <a:ext cx="7010400" cy="635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Oval 1027"/>
          <p:cNvSpPr>
            <a:spLocks noChangeArrowheads="1"/>
          </p:cNvSpPr>
          <p:nvPr/>
        </p:nvSpPr>
        <p:spPr bwMode="auto">
          <a:xfrm>
            <a:off x="304800" y="4274403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7620001" y="2813904"/>
            <a:ext cx="82990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 = ?</a:t>
            </a:r>
            <a:endParaRPr lang="en-US" dirty="0"/>
          </a:p>
        </p:txBody>
      </p:sp>
      <p:sp>
        <p:nvSpPr>
          <p:cNvPr id="82950" name="Line 1030"/>
          <p:cNvSpPr>
            <a:spLocks noChangeShapeType="1"/>
          </p:cNvSpPr>
          <p:nvPr/>
        </p:nvSpPr>
        <p:spPr bwMode="auto">
          <a:xfrm flipV="1">
            <a:off x="7569200" y="2750403"/>
            <a:ext cx="0" cy="167216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3" name="Text Box 1033"/>
          <p:cNvSpPr txBox="1">
            <a:spLocks noChangeArrowheads="1"/>
          </p:cNvSpPr>
          <p:nvPr/>
        </p:nvSpPr>
        <p:spPr bwMode="auto">
          <a:xfrm>
            <a:off x="1940004" y="2750404"/>
            <a:ext cx="11079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64.0 kg</a:t>
            </a:r>
            <a:endParaRPr lang="en-US" dirty="0"/>
          </a:p>
        </p:txBody>
      </p:sp>
      <p:sp>
        <p:nvSpPr>
          <p:cNvPr id="82954" name="Line 1034"/>
          <p:cNvSpPr>
            <a:spLocks noChangeShapeType="1"/>
          </p:cNvSpPr>
          <p:nvPr/>
        </p:nvSpPr>
        <p:spPr bwMode="auto">
          <a:xfrm>
            <a:off x="533400" y="4528403"/>
            <a:ext cx="703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Text Box 1035"/>
          <p:cNvSpPr txBox="1">
            <a:spLocks noChangeArrowheads="1"/>
          </p:cNvSpPr>
          <p:nvPr/>
        </p:nvSpPr>
        <p:spPr bwMode="auto">
          <a:xfrm>
            <a:off x="3429000" y="4464903"/>
            <a:ext cx="1107996" cy="830997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7.00 m</a:t>
            </a:r>
          </a:p>
          <a:p>
            <a:r>
              <a:rPr lang="en-US" dirty="0" smtClean="0"/>
              <a:t>43.0 kg</a:t>
            </a:r>
            <a:endParaRPr lang="en-US" dirty="0"/>
          </a:p>
        </p:txBody>
      </p:sp>
      <p:sp>
        <p:nvSpPr>
          <p:cNvPr id="82956" name="Text Box 1036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7.00 m long uniform beam has a mass of 43.0 kg.  A 64.0 kg person is standing 2.00 m from the left side, and a 52.0 kg person is standing 1.00 m from the right side.  What is the tension in the cable on the right side?  Pretend that the beam is all at its middle.  (3.50 m from the side)</a:t>
            </a:r>
            <a:endParaRPr lang="en-US" dirty="0"/>
          </a:p>
        </p:txBody>
      </p:sp>
      <p:sp>
        <p:nvSpPr>
          <p:cNvPr id="82957" name="Text Box 1037"/>
          <p:cNvSpPr txBox="1">
            <a:spLocks noChangeArrowheads="1"/>
          </p:cNvSpPr>
          <p:nvPr/>
        </p:nvSpPr>
        <p:spPr bwMode="auto">
          <a:xfrm>
            <a:off x="365125" y="5295900"/>
            <a:ext cx="5645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828 N</a:t>
            </a:r>
            <a:endParaRPr lang="en-US" sz="1200" dirty="0"/>
          </a:p>
        </p:txBody>
      </p:sp>
      <p:sp>
        <p:nvSpPr>
          <p:cNvPr id="82962" name="Text Box 1042"/>
          <p:cNvSpPr txBox="1">
            <a:spLocks noChangeArrowheads="1"/>
          </p:cNvSpPr>
          <p:nvPr/>
        </p:nvSpPr>
        <p:spPr bwMode="auto">
          <a:xfrm>
            <a:off x="6054804" y="2810183"/>
            <a:ext cx="11079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52.0 kg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2057400" y="3135124"/>
            <a:ext cx="685800" cy="1181613"/>
            <a:chOff x="1857375" y="2590800"/>
            <a:chExt cx="533400" cy="1295400"/>
          </a:xfrm>
        </p:grpSpPr>
        <p:cxnSp>
          <p:nvCxnSpPr>
            <p:cNvPr id="23" name="Straight Connector 22"/>
            <p:cNvCxnSpPr/>
            <p:nvPr/>
          </p:nvCxnSpPr>
          <p:spPr bwMode="auto">
            <a:xfrm flipV="1">
              <a:off x="1981200" y="3429000"/>
              <a:ext cx="1524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 flipV="1">
              <a:off x="2133600" y="3429000"/>
              <a:ext cx="2286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2133600" y="2895600"/>
              <a:ext cx="0" cy="55245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>
              <a:off x="2016920" y="2590800"/>
              <a:ext cx="228600" cy="3048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1857375" y="3048000"/>
              <a:ext cx="533400" cy="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31209" y="2640809"/>
              <a:ext cx="205963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Group 40"/>
          <p:cNvGrpSpPr/>
          <p:nvPr/>
        </p:nvGrpSpPr>
        <p:grpSpPr>
          <a:xfrm>
            <a:off x="6248400" y="3226653"/>
            <a:ext cx="533400" cy="1079500"/>
            <a:chOff x="3505200" y="2743200"/>
            <a:chExt cx="533400" cy="1295400"/>
          </a:xfrm>
        </p:grpSpPr>
        <p:cxnSp>
          <p:nvCxnSpPr>
            <p:cNvPr id="35" name="Straight Connector 34"/>
            <p:cNvCxnSpPr/>
            <p:nvPr/>
          </p:nvCxnSpPr>
          <p:spPr bwMode="auto">
            <a:xfrm flipV="1">
              <a:off x="3629025" y="3581400"/>
              <a:ext cx="1524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3781425" y="3581400"/>
              <a:ext cx="2286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3781425" y="3048000"/>
              <a:ext cx="0" cy="55245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37"/>
            <p:cNvSpPr/>
            <p:nvPr/>
          </p:nvSpPr>
          <p:spPr bwMode="auto">
            <a:xfrm>
              <a:off x="3664745" y="2743200"/>
              <a:ext cx="228600" cy="3048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3505200" y="3200400"/>
              <a:ext cx="533400" cy="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0934" y="2814638"/>
              <a:ext cx="180975" cy="168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Oval 1027"/>
          <p:cNvSpPr>
            <a:spLocks noChangeArrowheads="1"/>
          </p:cNvSpPr>
          <p:nvPr/>
        </p:nvSpPr>
        <p:spPr bwMode="auto">
          <a:xfrm>
            <a:off x="304800" y="2853779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5334001" y="4064000"/>
            <a:ext cx="9460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263 N</a:t>
            </a:r>
            <a:endParaRPr lang="en-US" dirty="0"/>
          </a:p>
        </p:txBody>
      </p:sp>
      <p:sp>
        <p:nvSpPr>
          <p:cNvPr id="82950" name="Line 1030"/>
          <p:cNvSpPr>
            <a:spLocks noChangeShapeType="1"/>
          </p:cNvSpPr>
          <p:nvPr/>
        </p:nvSpPr>
        <p:spPr bwMode="auto">
          <a:xfrm flipV="1">
            <a:off x="5638800" y="3175000"/>
            <a:ext cx="0" cy="825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Text Box 1036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14.0 kg beam is uniform and 4.20 m long.  The 11.0 kg beam is 3.30 m long, and the 18.0 kg box is 1.20 m wide.  How far from the left side must the 263 N supporting force be exerted?</a:t>
            </a:r>
            <a:endParaRPr lang="en-US" dirty="0"/>
          </a:p>
        </p:txBody>
      </p:sp>
      <p:sp>
        <p:nvSpPr>
          <p:cNvPr id="82957" name="Text Box 1037"/>
          <p:cNvSpPr txBox="1">
            <a:spLocks noChangeArrowheads="1"/>
          </p:cNvSpPr>
          <p:nvPr/>
        </p:nvSpPr>
        <p:spPr bwMode="auto">
          <a:xfrm>
            <a:off x="365125" y="52959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3.15 m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533400" y="2794000"/>
            <a:ext cx="7010400" cy="381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14.0 kg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2413000"/>
            <a:ext cx="5029200" cy="381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11.0 kg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514600" y="1587500"/>
            <a:ext cx="1981200" cy="8255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18 kg</a:t>
            </a:r>
          </a:p>
        </p:txBody>
      </p:sp>
      <p:sp>
        <p:nvSpPr>
          <p:cNvPr id="34" name="Text Box 1029"/>
          <p:cNvSpPr txBox="1">
            <a:spLocks noChangeArrowheads="1"/>
          </p:cNvSpPr>
          <p:nvPr/>
        </p:nvSpPr>
        <p:spPr bwMode="auto">
          <a:xfrm>
            <a:off x="3048001" y="3302000"/>
            <a:ext cx="80182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x = ?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4" idx="3"/>
          </p:cNvCxnSpPr>
          <p:nvPr/>
        </p:nvCxnSpPr>
        <p:spPr bwMode="auto">
          <a:xfrm flipV="1">
            <a:off x="3849824" y="3492501"/>
            <a:ext cx="1712777" cy="40332"/>
          </a:xfrm>
          <a:prstGeom prst="straightConnector1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533401" y="3492500"/>
            <a:ext cx="2294293" cy="1"/>
          </a:xfrm>
          <a:prstGeom prst="straightConnector1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397000" y="3175000"/>
            <a:ext cx="7010400" cy="635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3422650" y="3111500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11079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72.0 kg</a:t>
            </a:r>
            <a:endParaRPr lang="en-US" dirty="0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7239000" y="1841500"/>
            <a:ext cx="7505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m = </a:t>
            </a:r>
            <a:endParaRPr lang="en-US" dirty="0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1392239" y="3361532"/>
            <a:ext cx="2130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838326" y="3365500"/>
            <a:ext cx="10390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1.20 m</a:t>
            </a:r>
            <a:endParaRPr lang="en-US" dirty="0"/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3530600" y="3365500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5343526" y="3365500"/>
            <a:ext cx="10390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3.40 m</a:t>
            </a:r>
            <a:endParaRPr lang="en-US" dirty="0"/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1" y="0"/>
            <a:ext cx="9143999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72.0 kg Dad sits 1.20 m from the center of the seesaw, and Keenan sits 3.40 m from the center to balance.  What is Keenan’s mass? </a:t>
            </a:r>
            <a:endParaRPr lang="en-US" dirty="0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365126" y="5295900"/>
            <a:ext cx="64633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25.4 kg</a:t>
            </a:r>
            <a:endParaRPr lang="en-US" sz="1200" dirty="0"/>
          </a:p>
        </p:txBody>
      </p:sp>
      <p:grpSp>
        <p:nvGrpSpPr>
          <p:cNvPr id="2" name="Group 25"/>
          <p:cNvGrpSpPr/>
          <p:nvPr/>
        </p:nvGrpSpPr>
        <p:grpSpPr>
          <a:xfrm>
            <a:off x="914400" y="2032000"/>
            <a:ext cx="1143000" cy="1270000"/>
            <a:chOff x="1143000" y="2438400"/>
            <a:chExt cx="1143000" cy="1524000"/>
          </a:xfrm>
        </p:grpSpPr>
        <p:cxnSp>
          <p:nvCxnSpPr>
            <p:cNvPr id="17" name="Straight Connector 16"/>
            <p:cNvCxnSpPr/>
            <p:nvPr/>
          </p:nvCxnSpPr>
          <p:spPr bwMode="auto">
            <a:xfrm flipH="1" flipV="1">
              <a:off x="1295400" y="2819400"/>
              <a:ext cx="304800" cy="9144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1600200" y="3581400"/>
              <a:ext cx="533400" cy="1524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 flipV="1">
              <a:off x="2133600" y="3581400"/>
              <a:ext cx="152400" cy="3810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1143000" y="2438400"/>
              <a:ext cx="228600" cy="3810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V="1">
              <a:off x="1371600" y="2971800"/>
              <a:ext cx="381000" cy="1524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" name="Group 26"/>
          <p:cNvGrpSpPr/>
          <p:nvPr/>
        </p:nvGrpSpPr>
        <p:grpSpPr>
          <a:xfrm flipH="1">
            <a:off x="8077200" y="2603500"/>
            <a:ext cx="533400" cy="635000"/>
            <a:chOff x="1143000" y="2438400"/>
            <a:chExt cx="1143000" cy="1524000"/>
          </a:xfrm>
        </p:grpSpPr>
        <p:cxnSp>
          <p:nvCxnSpPr>
            <p:cNvPr id="28" name="Straight Connector 27"/>
            <p:cNvCxnSpPr/>
            <p:nvPr/>
          </p:nvCxnSpPr>
          <p:spPr bwMode="auto">
            <a:xfrm flipH="1" flipV="1">
              <a:off x="1295400" y="2819400"/>
              <a:ext cx="304800" cy="9144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1600200" y="3581400"/>
              <a:ext cx="533400" cy="1524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 flipV="1">
              <a:off x="2133600" y="3581400"/>
              <a:ext cx="152400" cy="3810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Oval 30"/>
            <p:cNvSpPr/>
            <p:nvPr/>
          </p:nvSpPr>
          <p:spPr bwMode="auto">
            <a:xfrm>
              <a:off x="1143000" y="2438400"/>
              <a:ext cx="228600" cy="3810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V="1">
              <a:off x="1371600" y="2971800"/>
              <a:ext cx="381000" cy="1524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Isosceles Triangle 32"/>
          <p:cNvSpPr/>
          <p:nvPr/>
        </p:nvSpPr>
        <p:spPr bwMode="auto">
          <a:xfrm>
            <a:off x="3337560" y="3175000"/>
            <a:ext cx="381000" cy="698500"/>
          </a:xfrm>
          <a:prstGeom prst="triangl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762000" y="2129135"/>
            <a:ext cx="7010400" cy="635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2787650" y="2065635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757238" y="1098584"/>
            <a:ext cx="0" cy="101335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050926" y="1020531"/>
            <a:ext cx="10230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5.25 N</a:t>
            </a: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 flipV="1">
            <a:off x="7772400" y="1557635"/>
            <a:ext cx="0" cy="66145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7239000" y="1176635"/>
            <a:ext cx="81945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 = ?</a:t>
            </a:r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757239" y="2315667"/>
            <a:ext cx="2130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1203325" y="2319635"/>
            <a:ext cx="10390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2.15 m</a:t>
            </a: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2895600" y="2319635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4708525" y="2319635"/>
            <a:ext cx="10390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5.82 m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52400" y="5219700"/>
            <a:ext cx="189943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F </a:t>
            </a:r>
            <a:r>
              <a:rPr lang="en-US" sz="1400" dirty="0"/>
              <a:t>= 1.94 N (mech. adv.)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572001" y="3037344"/>
            <a:ext cx="4571999" cy="267765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dirty="0"/>
              <a:t>How to set up torque equilibrium:</a:t>
            </a:r>
          </a:p>
          <a:p>
            <a:pPr marL="457200" indent="-457200">
              <a:buFontTx/>
              <a:buAutoNum type="arabicPeriod"/>
            </a:pPr>
            <a:r>
              <a:rPr lang="en-US" dirty="0">
                <a:sym typeface="Symbol" pitchFamily="18" charset="2"/>
              </a:rPr>
              <a:t>Pick a point to torque about.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Express all torques: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/>
              <a:t>±rF ± rF ± rF</a:t>
            </a:r>
            <a:r>
              <a:rPr lang="en-US" dirty="0"/>
              <a:t>… = 0</a:t>
            </a:r>
          </a:p>
          <a:p>
            <a:pPr marL="1371600" lvl="2" indent="-457200">
              <a:buFontTx/>
              <a:buChar char="•"/>
            </a:pPr>
            <a:r>
              <a:rPr lang="en-US" dirty="0"/>
              <a:t>+ is CW, - is ACW</a:t>
            </a:r>
          </a:p>
          <a:p>
            <a:pPr marL="1371600" lvl="2" indent="-457200">
              <a:buFontTx/>
              <a:buChar char="•"/>
            </a:pPr>
            <a:r>
              <a:rPr lang="en-US" dirty="0"/>
              <a:t>r is distance from pivot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Do math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364370" y="1397000"/>
            <a:ext cx="6373989" cy="21236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Whiteboards</a:t>
            </a:r>
          </a:p>
          <a:p>
            <a:pPr algn="ctr"/>
            <a:r>
              <a:rPr lang="en-US" sz="4400" dirty="0"/>
              <a:t>Simple Torque Equilibrium</a:t>
            </a:r>
          </a:p>
          <a:p>
            <a:pPr algn="ctr"/>
            <a:r>
              <a:rPr lang="en-US" sz="4400" dirty="0" smtClean="0"/>
              <a:t>1-4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397000" y="2222500"/>
            <a:ext cx="7010400" cy="635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3" name="Oval 3"/>
          <p:cNvSpPr>
            <a:spLocks noChangeArrowheads="1"/>
          </p:cNvSpPr>
          <p:nvPr/>
        </p:nvSpPr>
        <p:spPr bwMode="auto">
          <a:xfrm>
            <a:off x="3422650" y="2159000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 flipV="1">
            <a:off x="1392238" y="1191949"/>
            <a:ext cx="0" cy="101335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685926" y="1113896"/>
            <a:ext cx="9460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315 N</a:t>
            </a: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 flipV="1">
            <a:off x="8407400" y="1545167"/>
            <a:ext cx="0" cy="66145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7874001" y="1143000"/>
            <a:ext cx="10230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87.5 N</a:t>
            </a:r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1392239" y="2409032"/>
            <a:ext cx="2130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838325" y="2413000"/>
            <a:ext cx="80823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 m</a:t>
            </a:r>
          </a:p>
        </p:txBody>
      </p:sp>
      <p:sp>
        <p:nvSpPr>
          <p:cNvPr id="81930" name="Line 10"/>
          <p:cNvSpPr>
            <a:spLocks noChangeShapeType="1"/>
          </p:cNvSpPr>
          <p:nvPr/>
        </p:nvSpPr>
        <p:spPr bwMode="auto">
          <a:xfrm>
            <a:off x="3530600" y="2413000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5343525" y="2413000"/>
            <a:ext cx="7505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 = ?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441325" y="119063"/>
            <a:ext cx="827232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Find the missing distance.  Torque about the pivot point.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304800" y="5295900"/>
            <a:ext cx="53572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43 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397000" y="1397000"/>
            <a:ext cx="7010400" cy="635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1219200" y="1333500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3524250" y="1460500"/>
            <a:ext cx="0" cy="101335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581401" y="2349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34 N</a:t>
            </a:r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8407400" y="719667"/>
            <a:ext cx="0" cy="650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7391400" y="889000"/>
            <a:ext cx="896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 =  ?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392239" y="1583532"/>
            <a:ext cx="2130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838325" y="15875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1.5 m</a:t>
            </a:r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3530600" y="1587500"/>
            <a:ext cx="487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343525" y="15875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6.7 m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441326" y="119063"/>
            <a:ext cx="8474075" cy="95410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Find the missing force.  Torque about the pivot point. 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Be careful of the way the distances are marked)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381000" y="5295900"/>
            <a:ext cx="52610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6.2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397000" y="2222500"/>
            <a:ext cx="7010400" cy="635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1219200" y="2159000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2806700" y="762000"/>
            <a:ext cx="0" cy="144330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971801" y="762000"/>
            <a:ext cx="9460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512 N</a:t>
            </a:r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8407400" y="2320396"/>
            <a:ext cx="0" cy="10318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848600" y="3429000"/>
            <a:ext cx="81945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 = ?</a:t>
            </a:r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1392238" y="2409032"/>
            <a:ext cx="1427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1838325" y="24765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2.0 m</a:t>
            </a: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819400" y="24130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6172200" y="24765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4.5 m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41326" y="119063"/>
            <a:ext cx="791646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Find the missing Force.  Torque about the pivot point.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81000" y="5295900"/>
            <a:ext cx="5645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360 N</a:t>
            </a:r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 flipV="1">
            <a:off x="5016500" y="1194595"/>
            <a:ext cx="0" cy="101335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5310188" y="1143000"/>
            <a:ext cx="9460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481 N</a:t>
            </a: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5029200" y="24130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3352800" y="2476500"/>
            <a:ext cx="88517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3.1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ChangeArrowheads="1"/>
          </p:cNvSpPr>
          <p:nvPr/>
        </p:nvSpPr>
        <p:spPr bwMode="auto">
          <a:xfrm>
            <a:off x="1397000" y="2222500"/>
            <a:ext cx="7010400" cy="635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Oval 1027"/>
          <p:cNvSpPr>
            <a:spLocks noChangeArrowheads="1"/>
          </p:cNvSpPr>
          <p:nvPr/>
        </p:nvSpPr>
        <p:spPr bwMode="auto">
          <a:xfrm>
            <a:off x="1143000" y="2159000"/>
            <a:ext cx="228600" cy="1905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1028"/>
          <p:cNvSpPr>
            <a:spLocks noChangeShapeType="1"/>
          </p:cNvSpPr>
          <p:nvPr/>
        </p:nvSpPr>
        <p:spPr bwMode="auto">
          <a:xfrm flipV="1">
            <a:off x="2819400" y="1651000"/>
            <a:ext cx="0" cy="5318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49" name="Text Box 1029"/>
          <p:cNvSpPr txBox="1">
            <a:spLocks noChangeArrowheads="1"/>
          </p:cNvSpPr>
          <p:nvPr/>
        </p:nvSpPr>
        <p:spPr bwMode="auto">
          <a:xfrm>
            <a:off x="2514600" y="1016000"/>
            <a:ext cx="81945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 = ?</a:t>
            </a:r>
          </a:p>
        </p:txBody>
      </p:sp>
      <p:sp>
        <p:nvSpPr>
          <p:cNvPr id="82950" name="Line 1030"/>
          <p:cNvSpPr>
            <a:spLocks noChangeShapeType="1"/>
          </p:cNvSpPr>
          <p:nvPr/>
        </p:nvSpPr>
        <p:spPr bwMode="auto">
          <a:xfrm>
            <a:off x="8407400" y="2307167"/>
            <a:ext cx="0" cy="7143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1" name="Text Box 1031"/>
          <p:cNvSpPr txBox="1">
            <a:spLocks noChangeArrowheads="1"/>
          </p:cNvSpPr>
          <p:nvPr/>
        </p:nvSpPr>
        <p:spPr bwMode="auto">
          <a:xfrm>
            <a:off x="7848601" y="3111500"/>
            <a:ext cx="10230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12.2 N</a:t>
            </a:r>
          </a:p>
        </p:txBody>
      </p:sp>
      <p:sp>
        <p:nvSpPr>
          <p:cNvPr id="82952" name="Line 1032"/>
          <p:cNvSpPr>
            <a:spLocks noChangeShapeType="1"/>
          </p:cNvSpPr>
          <p:nvPr/>
        </p:nvSpPr>
        <p:spPr bwMode="auto">
          <a:xfrm>
            <a:off x="1371601" y="1905000"/>
            <a:ext cx="1427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3" name="Text Box 1033"/>
          <p:cNvSpPr txBox="1">
            <a:spLocks noChangeArrowheads="1"/>
          </p:cNvSpPr>
          <p:nvPr/>
        </p:nvSpPr>
        <p:spPr bwMode="auto">
          <a:xfrm>
            <a:off x="1676401" y="1460500"/>
            <a:ext cx="117532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35.0 cm</a:t>
            </a:r>
          </a:p>
        </p:txBody>
      </p:sp>
      <p:sp>
        <p:nvSpPr>
          <p:cNvPr id="82954" name="Line 1034"/>
          <p:cNvSpPr>
            <a:spLocks noChangeShapeType="1"/>
          </p:cNvSpPr>
          <p:nvPr/>
        </p:nvSpPr>
        <p:spPr bwMode="auto">
          <a:xfrm>
            <a:off x="1371600" y="2413000"/>
            <a:ext cx="703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Text Box 1035"/>
          <p:cNvSpPr txBox="1">
            <a:spLocks noChangeArrowheads="1"/>
          </p:cNvSpPr>
          <p:nvPr/>
        </p:nvSpPr>
        <p:spPr bwMode="auto">
          <a:xfrm>
            <a:off x="6858001" y="2413000"/>
            <a:ext cx="1098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186 cm</a:t>
            </a:r>
          </a:p>
        </p:txBody>
      </p:sp>
      <p:sp>
        <p:nvSpPr>
          <p:cNvPr id="82956" name="Text Box 1036"/>
          <p:cNvSpPr txBox="1">
            <a:spLocks noChangeArrowheads="1"/>
          </p:cNvSpPr>
          <p:nvPr/>
        </p:nvSpPr>
        <p:spPr bwMode="auto">
          <a:xfrm>
            <a:off x="441325" y="119063"/>
            <a:ext cx="7836312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Find the missing force.  Torque about the pivot point.</a:t>
            </a:r>
          </a:p>
        </p:txBody>
      </p:sp>
      <p:sp>
        <p:nvSpPr>
          <p:cNvPr id="82957" name="Text Box 1037"/>
          <p:cNvSpPr txBox="1">
            <a:spLocks noChangeArrowheads="1"/>
          </p:cNvSpPr>
          <p:nvPr/>
        </p:nvSpPr>
        <p:spPr bwMode="auto">
          <a:xfrm>
            <a:off x="365125" y="5295900"/>
            <a:ext cx="251383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/>
              <a:t>-15.3 N (down, not up as we </a:t>
            </a:r>
            <a:r>
              <a:rPr lang="en-US" sz="1200" dirty="0" smtClean="0"/>
              <a:t>guessed)</a:t>
            </a:r>
            <a:endParaRPr lang="en-US" sz="1200" dirty="0"/>
          </a:p>
        </p:txBody>
      </p:sp>
      <p:sp>
        <p:nvSpPr>
          <p:cNvPr id="82960" name="Line 1040"/>
          <p:cNvSpPr>
            <a:spLocks noChangeShapeType="1"/>
          </p:cNvSpPr>
          <p:nvPr/>
        </p:nvSpPr>
        <p:spPr bwMode="auto">
          <a:xfrm flipV="1">
            <a:off x="5562600" y="1206501"/>
            <a:ext cx="0" cy="101335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1" name="Line 1041"/>
          <p:cNvSpPr>
            <a:spLocks noChangeShapeType="1"/>
          </p:cNvSpPr>
          <p:nvPr/>
        </p:nvSpPr>
        <p:spPr bwMode="auto">
          <a:xfrm>
            <a:off x="1371600" y="2032000"/>
            <a:ext cx="419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2" name="Text Box 1042"/>
          <p:cNvSpPr txBox="1">
            <a:spLocks noChangeArrowheads="1"/>
          </p:cNvSpPr>
          <p:nvPr/>
        </p:nvSpPr>
        <p:spPr bwMode="auto">
          <a:xfrm>
            <a:off x="3733801" y="1587500"/>
            <a:ext cx="1098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102 cm</a:t>
            </a:r>
          </a:p>
        </p:txBody>
      </p:sp>
      <p:sp>
        <p:nvSpPr>
          <p:cNvPr id="82963" name="Text Box 1043"/>
          <p:cNvSpPr txBox="1">
            <a:spLocks noChangeArrowheads="1"/>
          </p:cNvSpPr>
          <p:nvPr/>
        </p:nvSpPr>
        <p:spPr bwMode="auto">
          <a:xfrm>
            <a:off x="5029201" y="825500"/>
            <a:ext cx="10230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27.5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381000" y="2611735"/>
            <a:ext cx="3810000" cy="381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42.0kg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3200400" y="2992735"/>
            <a:ext cx="0" cy="698500"/>
          </a:xfrm>
          <a:prstGeom prst="lin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9" name="Group 13"/>
          <p:cNvGrpSpPr/>
          <p:nvPr/>
        </p:nvGrpSpPr>
        <p:grpSpPr>
          <a:xfrm>
            <a:off x="3429001" y="1716479"/>
            <a:ext cx="381000" cy="895256"/>
            <a:chOff x="1857375" y="2590800"/>
            <a:chExt cx="533400" cy="1295400"/>
          </a:xfrm>
        </p:grpSpPr>
        <p:cxnSp>
          <p:nvCxnSpPr>
            <p:cNvPr id="11" name="Straight Connector 10"/>
            <p:cNvCxnSpPr/>
            <p:nvPr/>
          </p:nvCxnSpPr>
          <p:spPr bwMode="auto">
            <a:xfrm flipV="1">
              <a:off x="1981200" y="3429000"/>
              <a:ext cx="1524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 flipV="1">
              <a:off x="2133600" y="3429000"/>
              <a:ext cx="228600" cy="45720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2133600" y="2895600"/>
              <a:ext cx="0" cy="55245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Oval 13"/>
            <p:cNvSpPr/>
            <p:nvPr/>
          </p:nvSpPr>
          <p:spPr bwMode="auto">
            <a:xfrm>
              <a:off x="2016920" y="2590800"/>
              <a:ext cx="228600" cy="304800"/>
            </a:xfrm>
            <a:prstGeom prst="ellips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857375" y="3048000"/>
              <a:ext cx="533400" cy="0"/>
            </a:xfrm>
            <a:prstGeom prst="line">
              <a:avLst/>
            </a:prstGeom>
            <a:solidFill>
              <a:srgbClr val="80808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3200401" y="1294655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71.0kg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6912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= ?</a:t>
            </a:r>
            <a:endParaRPr lang="en-US" baseline="-25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103735"/>
            <a:ext cx="1143000" cy="508000"/>
          </a:xfrm>
          <a:prstGeom prst="rect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16.0kg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228600" y="2738735"/>
            <a:ext cx="152400" cy="127000"/>
          </a:xfrm>
          <a:prstGeom prst="ellipse">
            <a:avLst/>
          </a:prstGeom>
          <a:solidFill>
            <a:srgbClr val="80808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" y="1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Example:</a:t>
            </a:r>
            <a:r>
              <a:rPr lang="en-US" dirty="0" smtClean="0"/>
              <a:t> The uniform beam is 6.00 m long.  The box is 2.00 m from the left side, the person is 1.00 m from the right side.  What does F have to be to support the beam if it is exerted 4.10 m from the left side? 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1" y="5295900"/>
            <a:ext cx="6046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1230 N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776870" y="1397000"/>
            <a:ext cx="7548990" cy="21236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Whiteboards</a:t>
            </a:r>
          </a:p>
          <a:p>
            <a:pPr algn="ctr"/>
            <a:r>
              <a:rPr lang="en-US" sz="4400" dirty="0" smtClean="0"/>
              <a:t>Less Simple </a:t>
            </a:r>
            <a:r>
              <a:rPr lang="en-US" sz="4400" dirty="0"/>
              <a:t>Torque Equilibrium</a:t>
            </a:r>
          </a:p>
          <a:p>
            <a:pPr algn="ctr"/>
            <a:r>
              <a:rPr lang="en-US" sz="4400" dirty="0" smtClean="0"/>
              <a:t>1-3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503</Words>
  <Application>Microsoft Office PowerPoint</Application>
  <PresentationFormat>On-screen Show (16:10)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397</cp:revision>
  <dcterms:created xsi:type="dcterms:W3CDTF">2015-03-10T22:54:58Z</dcterms:created>
  <dcterms:modified xsi:type="dcterms:W3CDTF">2019-02-26T20:28:17Z</dcterms:modified>
</cp:coreProperties>
</file>