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303" r:id="rId4"/>
    <p:sldId id="287" r:id="rId5"/>
    <p:sldId id="278" r:id="rId6"/>
    <p:sldId id="304" r:id="rId7"/>
    <p:sldId id="293" r:id="rId8"/>
    <p:sldId id="308" r:id="rId9"/>
    <p:sldId id="290" r:id="rId10"/>
    <p:sldId id="291" r:id="rId11"/>
    <p:sldId id="302" r:id="rId12"/>
    <p:sldId id="296" r:id="rId13"/>
    <p:sldId id="306" r:id="rId14"/>
    <p:sldId id="307" r:id="rId15"/>
    <p:sldId id="305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3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7670F-F4B6-4009-81D6-11280CE27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12602-A968-4071-9921-E12803F2A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E491-D7B3-4589-A894-87B4FCF0C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096D4-FCB3-4DB7-B3C9-5C37F40D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2727-DDD4-4F24-92C8-79E614ABF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FF29D-379E-4007-8120-9E65A7FA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EFFB-441B-4910-B319-A785F4BAF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1819-6328-4406-8920-73F5AEC2E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ACFF-B1B5-4157-8DAA-477CF5319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53821-0509-4931-BA5B-F5FAE34B3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0905-4BD9-40F1-928F-F6D8CB913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ED85A3-F906-47F4-8BA0-2083A3785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60833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Statics: Force Equilibrium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953000" y="1600200"/>
            <a:ext cx="3962400" cy="15525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condition of equilibrium</a:t>
            </a:r>
          </a:p>
          <a:p>
            <a:r>
              <a:rPr lang="en-US"/>
              <a:t>How to solve</a:t>
            </a:r>
          </a:p>
          <a:p>
            <a:r>
              <a:rPr lang="en-US"/>
              <a:t>Example</a:t>
            </a:r>
          </a:p>
          <a:p>
            <a:r>
              <a:rPr lang="en-US"/>
              <a:t>Whiteboards</a:t>
            </a:r>
          </a:p>
        </p:txBody>
      </p:sp>
      <p:pic>
        <p:nvPicPr>
          <p:cNvPr id="15378" name="Picture 18" descr="PS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25725"/>
            <a:ext cx="4191000" cy="377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84413" y="1066800"/>
            <a:ext cx="4246562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Two Unknowns</a:t>
            </a:r>
          </a:p>
          <a:p>
            <a:pPr algn="ctr"/>
            <a:r>
              <a:rPr lang="en-US" sz="4800"/>
              <a:t>1 | 2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-228600" y="-228600"/>
            <a:ext cx="9677400" cy="1219200"/>
          </a:xfrm>
          <a:prstGeom prst="rect">
            <a:avLst/>
          </a:prstGeom>
          <a:solidFill>
            <a:srgbClr val="C0C0C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429000" y="2819400"/>
            <a:ext cx="914400" cy="1371600"/>
          </a:xfrm>
          <a:prstGeom prst="rect">
            <a:avLst/>
          </a:prstGeom>
          <a:solidFill>
            <a:srgbClr val="FFCCFF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17.0 kg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 flipV="1">
            <a:off x="757238" y="985838"/>
            <a:ext cx="3043237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3810000" y="990600"/>
            <a:ext cx="990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660525" y="171767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en-US" baseline="-25000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572000" y="16002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53259" name="Arc 11"/>
          <p:cNvSpPr>
            <a:spLocks/>
          </p:cNvSpPr>
          <p:nvPr/>
        </p:nvSpPr>
        <p:spPr bwMode="auto">
          <a:xfrm rot="17100000" flipH="1">
            <a:off x="4431507" y="927893"/>
            <a:ext cx="304800" cy="284163"/>
          </a:xfrm>
          <a:custGeom>
            <a:avLst/>
            <a:gdLst>
              <a:gd name="G0" fmla="+- 0 0 0"/>
              <a:gd name="G1" fmla="+- 20104 0 0"/>
              <a:gd name="G2" fmla="+- 21600 0 0"/>
              <a:gd name="T0" fmla="*/ 7898 w 21600"/>
              <a:gd name="T1" fmla="*/ 0 h 20104"/>
              <a:gd name="T2" fmla="*/ 21600 w 21600"/>
              <a:gd name="T3" fmla="*/ 20104 h 20104"/>
              <a:gd name="T4" fmla="*/ 0 w 21600"/>
              <a:gd name="T5" fmla="*/ 20104 h 20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04" fill="none" extrusionOk="0">
                <a:moveTo>
                  <a:pt x="7898" y="-1"/>
                </a:moveTo>
                <a:cubicBezTo>
                  <a:pt x="16164" y="3247"/>
                  <a:pt x="21600" y="11223"/>
                  <a:pt x="21600" y="20104"/>
                </a:cubicBezTo>
              </a:path>
              <a:path w="21600" h="20104" stroke="0" extrusionOk="0">
                <a:moveTo>
                  <a:pt x="7898" y="-1"/>
                </a:moveTo>
                <a:cubicBezTo>
                  <a:pt x="16164" y="3247"/>
                  <a:pt x="21600" y="11223"/>
                  <a:pt x="21600" y="20104"/>
                </a:cubicBezTo>
                <a:lnTo>
                  <a:pt x="0" y="2010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810000" y="1066800"/>
            <a:ext cx="81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62.0</a:t>
            </a:r>
            <a:r>
              <a:rPr lang="en-US" baseline="30000"/>
              <a:t>o</a:t>
            </a:r>
          </a:p>
        </p:txBody>
      </p:sp>
      <p:sp>
        <p:nvSpPr>
          <p:cNvPr id="53262" name="Arc 14"/>
          <p:cNvSpPr>
            <a:spLocks/>
          </p:cNvSpPr>
          <p:nvPr/>
        </p:nvSpPr>
        <p:spPr bwMode="auto">
          <a:xfrm rot="10800000" flipH="1">
            <a:off x="762000" y="990600"/>
            <a:ext cx="304800" cy="182563"/>
          </a:xfrm>
          <a:custGeom>
            <a:avLst/>
            <a:gdLst>
              <a:gd name="G0" fmla="+- 0 0 0"/>
              <a:gd name="G1" fmla="+- 12913 0 0"/>
              <a:gd name="G2" fmla="+- 21600 0 0"/>
              <a:gd name="T0" fmla="*/ 17315 w 21600"/>
              <a:gd name="T1" fmla="*/ 0 h 12913"/>
              <a:gd name="T2" fmla="*/ 21600 w 21600"/>
              <a:gd name="T3" fmla="*/ 12913 h 12913"/>
              <a:gd name="T4" fmla="*/ 0 w 21600"/>
              <a:gd name="T5" fmla="*/ 12913 h 1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13" fill="none" extrusionOk="0">
                <a:moveTo>
                  <a:pt x="17315" y="-1"/>
                </a:moveTo>
                <a:cubicBezTo>
                  <a:pt x="20097" y="3730"/>
                  <a:pt x="21600" y="8259"/>
                  <a:pt x="21600" y="12913"/>
                </a:cubicBezTo>
              </a:path>
              <a:path w="21600" h="12913" stroke="0" extrusionOk="0">
                <a:moveTo>
                  <a:pt x="17315" y="-1"/>
                </a:moveTo>
                <a:cubicBezTo>
                  <a:pt x="20097" y="3730"/>
                  <a:pt x="21600" y="8259"/>
                  <a:pt x="21600" y="12913"/>
                </a:cubicBezTo>
                <a:lnTo>
                  <a:pt x="0" y="1291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447800" y="990600"/>
            <a:ext cx="81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24.0</a:t>
            </a:r>
            <a:r>
              <a:rPr lang="en-US" baseline="30000"/>
              <a:t>o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927725" y="1793875"/>
            <a:ext cx="247491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Trig Angles</a:t>
            </a:r>
          </a:p>
          <a:p>
            <a:r>
              <a:rPr lang="en-US"/>
              <a:t>P = 62</a:t>
            </a:r>
            <a:r>
              <a:rPr lang="en-US" baseline="30000"/>
              <a:t>o</a:t>
            </a:r>
          </a:p>
          <a:p>
            <a:r>
              <a:rPr lang="en-US"/>
              <a:t>Q = 180-24 = 156</a:t>
            </a:r>
            <a:r>
              <a:rPr lang="en-US" baseline="30000"/>
              <a:t>o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5927725" y="3165475"/>
            <a:ext cx="27241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Weight of mass:</a:t>
            </a:r>
          </a:p>
          <a:p>
            <a:r>
              <a:rPr lang="en-US"/>
              <a:t>(17.0 kg)(9.81 N/kg)</a:t>
            </a:r>
          </a:p>
          <a:p>
            <a:r>
              <a:rPr lang="en-US"/>
              <a:t>166.77 N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52400" y="4537075"/>
            <a:ext cx="42195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Force Equations:</a:t>
            </a:r>
          </a:p>
          <a:p>
            <a:r>
              <a:rPr lang="en-US"/>
              <a:t>Pcos(62</a:t>
            </a:r>
            <a:r>
              <a:rPr lang="en-US" baseline="30000"/>
              <a:t>o</a:t>
            </a:r>
            <a:r>
              <a:rPr lang="en-US"/>
              <a:t>) + Qcos(156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r>
              <a:rPr lang="en-US"/>
              <a:t>Psin(62</a:t>
            </a:r>
            <a:r>
              <a:rPr lang="en-US" baseline="30000"/>
              <a:t>o</a:t>
            </a:r>
            <a:r>
              <a:rPr lang="en-US"/>
              <a:t>)  + Qsin(156</a:t>
            </a:r>
            <a:r>
              <a:rPr lang="en-US" baseline="30000"/>
              <a:t>o</a:t>
            </a:r>
            <a:r>
              <a:rPr lang="en-US"/>
              <a:t>) = 166.77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662488" y="4908550"/>
            <a:ext cx="16605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Solutions</a:t>
            </a:r>
          </a:p>
          <a:p>
            <a:r>
              <a:rPr lang="en-US"/>
              <a:t>P = 152.7 N</a:t>
            </a:r>
          </a:p>
          <a:p>
            <a:r>
              <a:rPr lang="en-US"/>
              <a:t>Q = 78.5 N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152400" y="6400800"/>
            <a:ext cx="1752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P = 152.7 N,  Q = 78.5 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/>
      <p:bldP spid="53265" grpId="0"/>
      <p:bldP spid="53266" grpId="0"/>
      <p:bldP spid="532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419600" y="2803525"/>
            <a:ext cx="397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P and Q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038600" y="304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rot="5400000">
            <a:off x="4075906" y="34369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4038600" y="60960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 flipV="1">
            <a:off x="2971800" y="22860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2590800" y="160020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689725" y="422275"/>
            <a:ext cx="565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?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76400" y="228600"/>
            <a:ext cx="863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= ?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108325" y="3165475"/>
            <a:ext cx="10144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34.0 N</a:t>
            </a:r>
          </a:p>
        </p:txBody>
      </p:sp>
      <p:sp>
        <p:nvSpPr>
          <p:cNvPr id="46094" name="Freeform 14"/>
          <p:cNvSpPr>
            <a:spLocks/>
          </p:cNvSpPr>
          <p:nvPr/>
        </p:nvSpPr>
        <p:spPr bwMode="auto">
          <a:xfrm>
            <a:off x="4953000" y="12192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3492500" y="121920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318125" y="110807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</a:t>
            </a:r>
            <a:r>
              <a:rPr lang="en-US" baseline="30000"/>
              <a:t>o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067050" y="990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</a:t>
            </a:r>
            <a:r>
              <a:rPr lang="en-US" baseline="30000"/>
              <a:t>o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854450" y="-11112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318125" y="135413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 rot="-1724091">
            <a:off x="3644900" y="161766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200400" y="1752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81</a:t>
            </a:r>
            <a:r>
              <a:rPr lang="en-US" baseline="30000">
                <a:sym typeface="Symbol" pitchFamily="18" charset="2"/>
              </a:rPr>
              <a:t>o</a:t>
            </a:r>
            <a:endParaRPr lang="en-US" baseline="3000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416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/>
              <a:t>Q = 26 N, P = 21 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419600" y="2803525"/>
            <a:ext cx="397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P and Q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422275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Step 1 - Set up the horizontal equation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7765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/>
              <a:t>-5.319 N + </a:t>
            </a:r>
            <a:r>
              <a:rPr lang="en-US" sz="1200" dirty="0" err="1"/>
              <a:t>Pcos</a:t>
            </a:r>
            <a:r>
              <a:rPr lang="en-US" sz="1200" dirty="0"/>
              <a:t>(31</a:t>
            </a:r>
            <a:r>
              <a:rPr lang="en-US" sz="1200" baseline="30000" dirty="0"/>
              <a:t>o</a:t>
            </a:r>
            <a:r>
              <a:rPr lang="en-US" sz="1200" dirty="0"/>
              <a:t>) + </a:t>
            </a:r>
            <a:r>
              <a:rPr lang="en-US" sz="1200" dirty="0" err="1"/>
              <a:t>Qcos</a:t>
            </a:r>
            <a:r>
              <a:rPr lang="en-US" sz="1200" dirty="0"/>
              <a:t>(180-61</a:t>
            </a:r>
            <a:r>
              <a:rPr lang="en-US" sz="1200" baseline="30000" dirty="0"/>
              <a:t>o</a:t>
            </a:r>
            <a:r>
              <a:rPr lang="en-US" sz="1200" dirty="0"/>
              <a:t>) = 0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038600" y="304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rot="5400000">
            <a:off x="4075906" y="34369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4038600" y="60960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 flipV="1">
            <a:off x="2971800" y="22860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2590800" y="160020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689725" y="422275"/>
            <a:ext cx="565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?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76400" y="228600"/>
            <a:ext cx="863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= ?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108325" y="3165475"/>
            <a:ext cx="10144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34.0 N</a:t>
            </a:r>
          </a:p>
        </p:txBody>
      </p:sp>
      <p:sp>
        <p:nvSpPr>
          <p:cNvPr id="46094" name="Freeform 14"/>
          <p:cNvSpPr>
            <a:spLocks/>
          </p:cNvSpPr>
          <p:nvPr/>
        </p:nvSpPr>
        <p:spPr bwMode="auto">
          <a:xfrm>
            <a:off x="4953000" y="12192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3492500" y="121920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318125" y="110807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</a:t>
            </a:r>
            <a:r>
              <a:rPr lang="en-US" baseline="30000"/>
              <a:t>o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067050" y="990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</a:t>
            </a:r>
            <a:r>
              <a:rPr lang="en-US" baseline="30000"/>
              <a:t>o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854450" y="-11112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318125" y="135413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 rot="-1724091">
            <a:off x="3644900" y="161766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200400" y="1752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81</a:t>
            </a:r>
            <a:r>
              <a:rPr lang="en-US" baseline="30000">
                <a:sym typeface="Symbol" pitchFamily="18" charset="2"/>
              </a:rPr>
              <a:t>o</a:t>
            </a:r>
            <a:endParaRPr lang="en-US" baseline="3000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90800" y="304800"/>
            <a:ext cx="4038600" cy="3505200"/>
            <a:chOff x="1632" y="192"/>
            <a:chExt cx="2544" cy="2208"/>
          </a:xfrm>
        </p:grpSpPr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 flipH="1">
              <a:off x="1872" y="192"/>
              <a:ext cx="6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>
              <a:off x="2592" y="1008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 flipH="1">
              <a:off x="1632" y="1008"/>
              <a:ext cx="91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26"/>
            <p:cNvSpPr>
              <a:spLocks noChangeShapeType="1"/>
            </p:cNvSpPr>
            <p:nvPr/>
          </p:nvSpPr>
          <p:spPr bwMode="auto">
            <a:xfrm>
              <a:off x="1680" y="1008"/>
              <a:ext cx="0" cy="1392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228600" y="4724400"/>
            <a:ext cx="7710488" cy="8223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(34.0 N)cos(180+81</a:t>
            </a:r>
            <a:r>
              <a:rPr lang="en-US" baseline="30000"/>
              <a:t>o</a:t>
            </a:r>
            <a:r>
              <a:rPr lang="en-US"/>
              <a:t>) = -5.319 N, Pcos(31</a:t>
            </a:r>
            <a:r>
              <a:rPr lang="en-US" baseline="30000"/>
              <a:t>o</a:t>
            </a:r>
            <a:r>
              <a:rPr lang="en-US"/>
              <a:t>), Qcos(180+61</a:t>
            </a:r>
            <a:r>
              <a:rPr lang="en-US" baseline="30000"/>
              <a:t>o</a:t>
            </a:r>
            <a:r>
              <a:rPr lang="en-US"/>
              <a:t>):</a:t>
            </a:r>
          </a:p>
          <a:p>
            <a:pPr eaLnBrk="0" hangingPunct="0"/>
            <a:r>
              <a:rPr lang="en-US"/>
              <a:t>-5.319 N + Pcos(31</a:t>
            </a:r>
            <a:r>
              <a:rPr lang="en-US" baseline="30000"/>
              <a:t>o</a:t>
            </a:r>
            <a:r>
              <a:rPr lang="en-US"/>
              <a:t>) + Qcos(180-61</a:t>
            </a:r>
            <a:r>
              <a:rPr lang="en-US" baseline="30000"/>
              <a:t>o</a:t>
            </a:r>
            <a:r>
              <a:rPr lang="en-US"/>
              <a:t>)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419600" y="2803525"/>
            <a:ext cx="397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P and Q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422275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Step 2 - Set up the vertical equation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8019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-33.581 N + Psin(31</a:t>
            </a:r>
            <a:r>
              <a:rPr lang="en-US" sz="1200" baseline="30000"/>
              <a:t>o</a:t>
            </a:r>
            <a:r>
              <a:rPr lang="en-US" sz="1200"/>
              <a:t>) + Qsin(180-61</a:t>
            </a:r>
            <a:r>
              <a:rPr lang="en-US" sz="1200" baseline="30000"/>
              <a:t>o</a:t>
            </a:r>
            <a:r>
              <a:rPr lang="en-US" sz="1200"/>
              <a:t>) = 0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4038600" y="304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rot="5400000">
            <a:off x="4075906" y="34369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V="1">
            <a:off x="4038600" y="60960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 flipV="1">
            <a:off x="2971800" y="22860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2590800" y="160020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689725" y="422275"/>
            <a:ext cx="565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?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676400" y="228600"/>
            <a:ext cx="863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= ?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108325" y="3165475"/>
            <a:ext cx="10144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34.0 N</a:t>
            </a:r>
          </a:p>
        </p:txBody>
      </p:sp>
      <p:sp>
        <p:nvSpPr>
          <p:cNvPr id="50190" name="Freeform 14"/>
          <p:cNvSpPr>
            <a:spLocks/>
          </p:cNvSpPr>
          <p:nvPr/>
        </p:nvSpPr>
        <p:spPr bwMode="auto">
          <a:xfrm>
            <a:off x="4953000" y="12192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Freeform 15"/>
          <p:cNvSpPr>
            <a:spLocks/>
          </p:cNvSpPr>
          <p:nvPr/>
        </p:nvSpPr>
        <p:spPr bwMode="auto">
          <a:xfrm>
            <a:off x="3492500" y="121920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318125" y="110807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</a:t>
            </a:r>
            <a:r>
              <a:rPr lang="en-US" baseline="30000"/>
              <a:t>o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067050" y="990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</a:t>
            </a:r>
            <a:r>
              <a:rPr lang="en-US" baseline="30000"/>
              <a:t>o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854450" y="-11112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318125" y="135413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0196" name="Freeform 20"/>
          <p:cNvSpPr>
            <a:spLocks/>
          </p:cNvSpPr>
          <p:nvPr/>
        </p:nvSpPr>
        <p:spPr bwMode="auto">
          <a:xfrm rot="-1724091">
            <a:off x="3644900" y="161766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200400" y="1752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81</a:t>
            </a:r>
            <a:r>
              <a:rPr lang="en-US" baseline="30000">
                <a:sym typeface="Symbol" pitchFamily="18" charset="2"/>
              </a:rPr>
              <a:t>o</a:t>
            </a:r>
            <a:endParaRPr lang="en-US" baseline="30000"/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228600" y="4724400"/>
            <a:ext cx="8229600" cy="11874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(34.0 N)sin(180+81</a:t>
            </a:r>
            <a:r>
              <a:rPr lang="en-US" baseline="30000"/>
              <a:t>o</a:t>
            </a:r>
            <a:r>
              <a:rPr lang="en-US"/>
              <a:t>) = -33.581 N, Psin(31</a:t>
            </a:r>
            <a:r>
              <a:rPr lang="en-US" baseline="30000"/>
              <a:t>o</a:t>
            </a:r>
            <a:r>
              <a:rPr lang="en-US"/>
              <a:t>), +Qsin(180-61</a:t>
            </a:r>
            <a:r>
              <a:rPr lang="en-US" baseline="30000"/>
              <a:t>o</a:t>
            </a:r>
            <a:r>
              <a:rPr lang="en-US"/>
              <a:t>):</a:t>
            </a:r>
          </a:p>
          <a:p>
            <a:pPr eaLnBrk="0" hangingPunct="0"/>
            <a:r>
              <a:rPr lang="en-US"/>
              <a:t>-33.581 N + Psin(31</a:t>
            </a:r>
            <a:r>
              <a:rPr lang="en-US" baseline="30000"/>
              <a:t>o</a:t>
            </a:r>
            <a:r>
              <a:rPr lang="en-US"/>
              <a:t>) + Qsin(180-61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2590800" y="1600200"/>
            <a:ext cx="0" cy="2286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V="1">
            <a:off x="6553200" y="685800"/>
            <a:ext cx="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flipV="1">
            <a:off x="2971800" y="228600"/>
            <a:ext cx="0" cy="137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Step 3 - Do Math:</a:t>
            </a:r>
          </a:p>
          <a:p>
            <a:pPr eaLnBrk="0" hangingPunct="0"/>
            <a:r>
              <a:rPr lang="en-US"/>
              <a:t>-33.581 N + Psin(31</a:t>
            </a:r>
            <a:r>
              <a:rPr lang="en-US" baseline="30000"/>
              <a:t>o</a:t>
            </a:r>
            <a:r>
              <a:rPr lang="en-US"/>
              <a:t>) + Qsin(180-61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pPr eaLnBrk="0" hangingPunct="0"/>
            <a:r>
              <a:rPr lang="en-US"/>
              <a:t>-5.319 N + Pcos(31</a:t>
            </a:r>
            <a:r>
              <a:rPr lang="en-US" baseline="30000"/>
              <a:t>o</a:t>
            </a:r>
            <a:r>
              <a:rPr lang="en-US"/>
              <a:t>) + Qcos(180-61</a:t>
            </a:r>
            <a:r>
              <a:rPr lang="en-US" baseline="30000"/>
              <a:t>o</a:t>
            </a:r>
            <a:r>
              <a:rPr lang="en-US"/>
              <a:t>) = 0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416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/>
              <a:t>Q = 26 N, P = 21 N 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304800" y="1219200"/>
            <a:ext cx="8632825" cy="20415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Substitution:</a:t>
            </a:r>
          </a:p>
          <a:p>
            <a:pPr eaLnBrk="0" hangingPunct="0"/>
            <a:r>
              <a:rPr lang="en-US" sz="2000"/>
              <a:t>-33.581 N + Psin(31</a:t>
            </a:r>
            <a:r>
              <a:rPr lang="en-US" sz="2000" baseline="30000"/>
              <a:t>o</a:t>
            </a:r>
            <a:r>
              <a:rPr lang="en-US" sz="2000"/>
              <a:t>) + Qsin(180-61</a:t>
            </a:r>
            <a:r>
              <a:rPr lang="en-US" sz="2000" baseline="30000"/>
              <a:t>o</a:t>
            </a:r>
            <a:r>
              <a:rPr lang="en-US" sz="2000"/>
              <a:t>) = 0, P = </a:t>
            </a:r>
            <a:r>
              <a:rPr lang="en-US"/>
              <a:t>(</a:t>
            </a:r>
            <a:r>
              <a:rPr lang="en-US" sz="2000"/>
              <a:t>33.581 N-Qsin(180-61</a:t>
            </a:r>
            <a:r>
              <a:rPr lang="en-US" sz="2000" baseline="30000"/>
              <a:t>o</a:t>
            </a:r>
            <a:r>
              <a:rPr lang="en-US" sz="2000"/>
              <a:t>)</a:t>
            </a:r>
            <a:r>
              <a:rPr lang="en-US"/>
              <a:t>)</a:t>
            </a:r>
            <a:r>
              <a:rPr lang="en-US" sz="2000"/>
              <a:t>/sin(31</a:t>
            </a:r>
            <a:r>
              <a:rPr lang="en-US" sz="2000" baseline="30000"/>
              <a:t>o</a:t>
            </a:r>
            <a:r>
              <a:rPr lang="en-US" sz="2000"/>
              <a:t>)</a:t>
            </a:r>
          </a:p>
          <a:p>
            <a:r>
              <a:rPr lang="en-US" sz="2000"/>
              <a:t>-5.319 N + Pcos(31</a:t>
            </a:r>
            <a:r>
              <a:rPr lang="en-US" sz="2000" baseline="30000"/>
              <a:t>o</a:t>
            </a:r>
            <a:r>
              <a:rPr lang="en-US" sz="2000"/>
              <a:t>) + Qcos(180-61</a:t>
            </a:r>
            <a:r>
              <a:rPr lang="en-US" sz="2000" baseline="30000"/>
              <a:t>o</a:t>
            </a:r>
            <a:r>
              <a:rPr lang="en-US" sz="2000"/>
              <a:t>) = 0, substituting:</a:t>
            </a:r>
          </a:p>
          <a:p>
            <a:r>
              <a:rPr lang="en-US" sz="2000"/>
              <a:t>-5.319 N + </a:t>
            </a:r>
            <a:r>
              <a:rPr lang="en-US"/>
              <a:t>{(</a:t>
            </a:r>
            <a:r>
              <a:rPr lang="en-US" sz="2000"/>
              <a:t>33.581 N+Qsin(180-61</a:t>
            </a:r>
            <a:r>
              <a:rPr lang="en-US" sz="2000" baseline="30000"/>
              <a:t>o</a:t>
            </a:r>
            <a:r>
              <a:rPr lang="en-US" sz="2000"/>
              <a:t>)</a:t>
            </a:r>
            <a:r>
              <a:rPr lang="en-US"/>
              <a:t>)</a:t>
            </a:r>
            <a:r>
              <a:rPr lang="en-US" sz="2000"/>
              <a:t>/sin(31</a:t>
            </a:r>
            <a:r>
              <a:rPr lang="en-US" sz="2000" baseline="30000"/>
              <a:t>o</a:t>
            </a:r>
            <a:r>
              <a:rPr lang="en-US" sz="2000"/>
              <a:t>)</a:t>
            </a:r>
            <a:r>
              <a:rPr lang="en-US"/>
              <a:t>}</a:t>
            </a:r>
            <a:r>
              <a:rPr lang="en-US" sz="2000"/>
              <a:t>cos(31</a:t>
            </a:r>
            <a:r>
              <a:rPr lang="en-US" sz="2000" baseline="30000"/>
              <a:t>o</a:t>
            </a:r>
            <a:r>
              <a:rPr lang="en-US" sz="2000"/>
              <a:t>) + Qcos(180-61</a:t>
            </a:r>
            <a:r>
              <a:rPr lang="en-US" sz="2000" baseline="30000"/>
              <a:t>o</a:t>
            </a:r>
            <a:r>
              <a:rPr lang="en-US" sz="2000"/>
              <a:t>) = 0</a:t>
            </a:r>
          </a:p>
          <a:p>
            <a:r>
              <a:rPr lang="en-US" sz="2000"/>
              <a:t>-5.319 N + (33.581 N)/tan(31</a:t>
            </a:r>
            <a:r>
              <a:rPr lang="en-US" sz="2000" baseline="30000"/>
              <a:t>o</a:t>
            </a:r>
            <a:r>
              <a:rPr lang="en-US" sz="2000"/>
              <a:t>) + Qsin(180-61</a:t>
            </a:r>
            <a:r>
              <a:rPr lang="en-US" sz="2000" baseline="30000"/>
              <a:t>o</a:t>
            </a:r>
            <a:r>
              <a:rPr lang="en-US" sz="2000"/>
              <a:t>)/tan(31</a:t>
            </a:r>
            <a:r>
              <a:rPr lang="en-US" sz="2000" baseline="30000"/>
              <a:t>o</a:t>
            </a:r>
            <a:r>
              <a:rPr lang="en-US" sz="2000"/>
              <a:t>) - Qcos(180-61</a:t>
            </a:r>
            <a:r>
              <a:rPr lang="en-US" sz="2000" baseline="30000"/>
              <a:t>o</a:t>
            </a:r>
            <a:r>
              <a:rPr lang="en-US" sz="2000"/>
              <a:t>) = 0</a:t>
            </a:r>
          </a:p>
          <a:p>
            <a:r>
              <a:rPr lang="en-US" sz="2000"/>
              <a:t>Q = 26.061 = 26 N, P = 21 N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304800" y="3216275"/>
            <a:ext cx="5889625" cy="33178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Matrices:</a:t>
            </a:r>
          </a:p>
          <a:p>
            <a:pPr eaLnBrk="0" hangingPunct="0"/>
            <a:r>
              <a:rPr lang="en-US"/>
              <a:t>Psin(31</a:t>
            </a:r>
            <a:r>
              <a:rPr lang="en-US" baseline="30000"/>
              <a:t>o</a:t>
            </a:r>
            <a:r>
              <a:rPr lang="en-US"/>
              <a:t>) + Qsin(180-61</a:t>
            </a:r>
            <a:r>
              <a:rPr lang="en-US" baseline="30000"/>
              <a:t>o</a:t>
            </a:r>
            <a:r>
              <a:rPr lang="en-US"/>
              <a:t>) = 33.581 N </a:t>
            </a:r>
          </a:p>
          <a:p>
            <a:pPr eaLnBrk="0" hangingPunct="0"/>
            <a:r>
              <a:rPr lang="en-US"/>
              <a:t>Pcos(31</a:t>
            </a:r>
            <a:r>
              <a:rPr lang="en-US" baseline="30000"/>
              <a:t>o</a:t>
            </a:r>
            <a:r>
              <a:rPr lang="en-US"/>
              <a:t>) + Qcos(180-61</a:t>
            </a:r>
            <a:r>
              <a:rPr lang="en-US" baseline="30000"/>
              <a:t>o</a:t>
            </a:r>
            <a:r>
              <a:rPr lang="en-US"/>
              <a:t>) = 5.319 N </a:t>
            </a:r>
          </a:p>
          <a:p>
            <a:pPr eaLnBrk="0" hangingPunct="0"/>
            <a:endParaRPr lang="en-US"/>
          </a:p>
          <a:p>
            <a:pPr lvl="1"/>
            <a:r>
              <a:rPr lang="en-US"/>
              <a:t>               J                                K</a:t>
            </a:r>
          </a:p>
          <a:p>
            <a:pPr lvl="1"/>
            <a:r>
              <a:rPr lang="en-US"/>
              <a:t>[sin(31</a:t>
            </a:r>
            <a:r>
              <a:rPr lang="en-US" baseline="30000"/>
              <a:t>o</a:t>
            </a:r>
            <a:r>
              <a:rPr lang="en-US"/>
              <a:t>)  ,  sin(180-61</a:t>
            </a:r>
            <a:r>
              <a:rPr lang="en-US" baseline="30000"/>
              <a:t>o</a:t>
            </a:r>
            <a:r>
              <a:rPr lang="en-US"/>
              <a:t>)] [P] = [33.581 N]</a:t>
            </a:r>
          </a:p>
          <a:p>
            <a:pPr lvl="1"/>
            <a:r>
              <a:rPr lang="en-US"/>
              <a:t>[cos(31</a:t>
            </a:r>
            <a:r>
              <a:rPr lang="en-US" baseline="30000"/>
              <a:t>o</a:t>
            </a:r>
            <a:r>
              <a:rPr lang="en-US"/>
              <a:t>)  ,</a:t>
            </a:r>
            <a:r>
              <a:rPr lang="en-US" sz="2000"/>
              <a:t> </a:t>
            </a:r>
            <a:r>
              <a:rPr lang="en-US"/>
              <a:t>cos(180-61</a:t>
            </a:r>
            <a:r>
              <a:rPr lang="en-US" baseline="30000"/>
              <a:t>o</a:t>
            </a:r>
            <a:r>
              <a:rPr lang="en-US"/>
              <a:t>)] [Q] = [5.319 N  ]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Answer matrix will be [J]</a:t>
            </a:r>
            <a:r>
              <a:rPr lang="en-US" baseline="30000"/>
              <a:t>-1</a:t>
            </a:r>
            <a:r>
              <a:rPr lang="en-US"/>
              <a:t>[K]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6" grpId="0" autoUpdateAnimBg="0"/>
      <p:bldP spid="512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17525" y="323850"/>
            <a:ext cx="8397875" cy="15541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How to solve:</a:t>
            </a:r>
          </a:p>
          <a:p>
            <a:pPr lvl="1"/>
            <a:r>
              <a:rPr lang="en-US" sz="3200"/>
              <a:t>Net force in the x dir. = 0</a:t>
            </a:r>
          </a:p>
          <a:p>
            <a:pPr lvl="1"/>
            <a:r>
              <a:rPr lang="en-US" sz="3200"/>
              <a:t>Net force in the  y dir. = 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0" y="1905000"/>
            <a:ext cx="9144000" cy="310854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/>
              <a:t>Step By Step: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Draw </a:t>
            </a:r>
            <a:r>
              <a:rPr lang="en-US" sz="2800" dirty="0" smtClean="0"/>
              <a:t>Picture with forces as arrows</a:t>
            </a:r>
            <a:endParaRPr lang="en-US" sz="2800" dirty="0"/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Calculate </a:t>
            </a:r>
            <a:r>
              <a:rPr lang="en-US" sz="2800" dirty="0" smtClean="0"/>
              <a:t>weights (?)</a:t>
            </a:r>
            <a:endParaRPr lang="en-US" sz="2800" dirty="0"/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Express/calculate </a:t>
            </a:r>
            <a:r>
              <a:rPr lang="en-US" sz="2800" dirty="0" smtClean="0"/>
              <a:t>components (SOH CAH TOA)</a:t>
            </a:r>
            <a:endParaRPr lang="en-US" sz="2800" dirty="0"/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Set up a &lt;sum of all forces&gt; = 0 equation for </a:t>
            </a:r>
            <a:r>
              <a:rPr lang="en-US" sz="2800" b="1" u="sng" dirty="0"/>
              <a:t>x</a:t>
            </a:r>
            <a:r>
              <a:rPr lang="en-US" sz="2800" dirty="0"/>
              <a:t> and another for the </a:t>
            </a:r>
            <a:r>
              <a:rPr lang="en-US" sz="2800" b="1" u="sng" dirty="0"/>
              <a:t>y</a:t>
            </a:r>
            <a:r>
              <a:rPr lang="en-US" sz="2800" dirty="0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 sz="2800" dirty="0"/>
              <a:t>Do math.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" grpId="0" build="p" bldLvl="2" autoUpdateAnimBg="0"/>
      <p:bldP spid="2153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029200" y="3143071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F, and </a:t>
            </a:r>
            <a:r>
              <a:rPr lang="en-US" dirty="0">
                <a:sym typeface="Symbol" pitchFamily="18" charset="2"/>
              </a:rPr>
              <a:t> such that the system will be in equilibrium</a:t>
            </a:r>
          </a:p>
          <a:p>
            <a:r>
              <a:rPr lang="en-US" dirty="0">
                <a:sym typeface="Symbol" pitchFamily="18" charset="2"/>
              </a:rPr>
              <a:t>(This force is called the equilibrant)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4038600" y="926921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rot="5400000">
            <a:off x="4075906" y="965815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4038600" y="1231721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 flipV="1">
            <a:off x="2971800" y="850721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2590800" y="2222321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89725" y="1044396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676400" y="850721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108325" y="3787596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3262" name="Freeform 14"/>
          <p:cNvSpPr>
            <a:spLocks/>
          </p:cNvSpPr>
          <p:nvPr/>
        </p:nvSpPr>
        <p:spPr bwMode="auto">
          <a:xfrm>
            <a:off x="4953000" y="1841321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318125" y="1730196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505200" y="1143000"/>
            <a:ext cx="59503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34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854450" y="510996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18125" y="1976259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7794625" y="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5581471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X: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2304871"/>
            <a:ext cx="289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100" dirty="0" smtClean="0"/>
              <a:t>Draw Picture with forces as arrows</a:t>
            </a:r>
          </a:p>
          <a:p>
            <a:pPr marL="457200" indent="-457200">
              <a:buFontTx/>
              <a:buAutoNum type="arabicPeriod"/>
            </a:pPr>
            <a:r>
              <a:rPr lang="en-US" sz="1100" dirty="0" smtClean="0"/>
              <a:t>Calculate weights (?)</a:t>
            </a:r>
          </a:p>
          <a:p>
            <a:pPr marL="457200" indent="-457200">
              <a:buFontTx/>
              <a:buAutoNum type="arabicPeriod"/>
            </a:pPr>
            <a:r>
              <a:rPr lang="en-US" sz="1100" dirty="0" smtClean="0"/>
              <a:t>Express/calculate components (SOH CAH TOA)</a:t>
            </a:r>
          </a:p>
          <a:p>
            <a:pPr marL="457200" indent="-457200">
              <a:buFontTx/>
              <a:buAutoNum type="arabicPeriod"/>
            </a:pPr>
            <a:r>
              <a:rPr lang="en-US" sz="1100" dirty="0" smtClean="0"/>
              <a:t>Set up a &lt;sum of all forces&gt; = 0 equation for </a:t>
            </a:r>
            <a:r>
              <a:rPr lang="en-US" sz="1100" b="1" u="sng" dirty="0" smtClean="0"/>
              <a:t>x</a:t>
            </a:r>
            <a:r>
              <a:rPr lang="en-US" sz="1100" dirty="0" smtClean="0"/>
              <a:t> and another for the </a:t>
            </a:r>
            <a:r>
              <a:rPr lang="en-US" sz="1100" b="1" u="sng" dirty="0" smtClean="0"/>
              <a:t>y</a:t>
            </a:r>
            <a:r>
              <a:rPr lang="en-US" sz="1100" dirty="0" smtClean="0"/>
              <a:t> direction</a:t>
            </a:r>
          </a:p>
          <a:p>
            <a:pPr marL="457200" indent="-457200">
              <a:buFontTx/>
              <a:buAutoNum type="arabicPeriod"/>
            </a:pPr>
            <a:r>
              <a:rPr lang="en-US" sz="1100" dirty="0" smtClean="0"/>
              <a:t>Do math.</a:t>
            </a:r>
            <a:endParaRPr lang="en-US" sz="1100" dirty="0"/>
          </a:p>
        </p:txBody>
      </p:sp>
      <p:sp>
        <p:nvSpPr>
          <p:cNvPr id="22" name="Arc 21"/>
          <p:cNvSpPr/>
          <p:nvPr/>
        </p:nvSpPr>
        <p:spPr bwMode="auto">
          <a:xfrm rot="17354040">
            <a:off x="3694598" y="1622520"/>
            <a:ext cx="533400" cy="4572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96" name="Group 56"/>
          <p:cNvGrpSpPr>
            <a:grpSpLocks/>
          </p:cNvGrpSpPr>
          <p:nvPr/>
        </p:nvGrpSpPr>
        <p:grpSpPr bwMode="auto">
          <a:xfrm>
            <a:off x="0" y="3317875"/>
            <a:ext cx="3733800" cy="3540125"/>
            <a:chOff x="0" y="2090"/>
            <a:chExt cx="2352" cy="2230"/>
          </a:xfrm>
        </p:grpSpPr>
        <p:sp>
          <p:nvSpPr>
            <p:cNvPr id="35881" name="Rectangle 41"/>
            <p:cNvSpPr>
              <a:spLocks noChangeArrowheads="1"/>
            </p:cNvSpPr>
            <p:nvPr/>
          </p:nvSpPr>
          <p:spPr bwMode="auto">
            <a:xfrm>
              <a:off x="0" y="2400"/>
              <a:ext cx="192" cy="1920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Rectangle 42"/>
            <p:cNvSpPr>
              <a:spLocks noChangeArrowheads="1"/>
            </p:cNvSpPr>
            <p:nvPr/>
          </p:nvSpPr>
          <p:spPr bwMode="auto">
            <a:xfrm>
              <a:off x="2064" y="2395"/>
              <a:ext cx="192" cy="1920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Line 43"/>
            <p:cNvSpPr>
              <a:spLocks noChangeShapeType="1"/>
            </p:cNvSpPr>
            <p:nvPr/>
          </p:nvSpPr>
          <p:spPr bwMode="auto">
            <a:xfrm rot="-125158">
              <a:off x="190" y="2401"/>
              <a:ext cx="914" cy="43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44"/>
            <p:cNvSpPr>
              <a:spLocks noChangeShapeType="1"/>
            </p:cNvSpPr>
            <p:nvPr/>
          </p:nvSpPr>
          <p:spPr bwMode="auto">
            <a:xfrm rot="19251716">
              <a:off x="1073" y="2442"/>
              <a:ext cx="1078" cy="33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45"/>
            <p:cNvSpPr>
              <a:spLocks noChangeShapeType="1"/>
            </p:cNvSpPr>
            <p:nvPr/>
          </p:nvSpPr>
          <p:spPr bwMode="auto">
            <a:xfrm>
              <a:off x="1104" y="2784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Rectangle 46"/>
            <p:cNvSpPr>
              <a:spLocks noChangeArrowheads="1"/>
            </p:cNvSpPr>
            <p:nvPr/>
          </p:nvSpPr>
          <p:spPr bwMode="auto">
            <a:xfrm>
              <a:off x="864" y="3072"/>
              <a:ext cx="480" cy="336"/>
            </a:xfrm>
            <a:prstGeom prst="rect">
              <a:avLst/>
            </a:prstGeom>
            <a:solidFill>
              <a:srgbClr val="FF66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5.0 kg</a:t>
              </a:r>
            </a:p>
          </p:txBody>
        </p:sp>
        <p:sp>
          <p:nvSpPr>
            <p:cNvPr id="35888" name="Text Box 48"/>
            <p:cNvSpPr txBox="1">
              <a:spLocks noChangeArrowheads="1"/>
            </p:cNvSpPr>
            <p:nvPr/>
          </p:nvSpPr>
          <p:spPr bwMode="auto">
            <a:xfrm>
              <a:off x="58" y="2090"/>
              <a:ext cx="2294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Find the tension in the lines:</a:t>
              </a: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192" y="28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Freeform 51"/>
            <p:cNvSpPr>
              <a:spLocks/>
            </p:cNvSpPr>
            <p:nvPr/>
          </p:nvSpPr>
          <p:spPr bwMode="auto">
            <a:xfrm>
              <a:off x="616" y="2640"/>
              <a:ext cx="56" cy="19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96"/>
                </a:cxn>
                <a:cxn ang="0">
                  <a:pos x="8" y="192"/>
                </a:cxn>
              </a:cxnLst>
              <a:rect l="0" t="0" r="r" b="b"/>
              <a:pathLst>
                <a:path w="56" h="192">
                  <a:moveTo>
                    <a:pt x="56" y="0"/>
                  </a:moveTo>
                  <a:cubicBezTo>
                    <a:pt x="36" y="32"/>
                    <a:pt x="16" y="64"/>
                    <a:pt x="8" y="96"/>
                  </a:cubicBezTo>
                  <a:cubicBezTo>
                    <a:pt x="0" y="128"/>
                    <a:pt x="4" y="160"/>
                    <a:pt x="8" y="19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Freeform 52"/>
            <p:cNvSpPr>
              <a:spLocks/>
            </p:cNvSpPr>
            <p:nvPr/>
          </p:nvSpPr>
          <p:spPr bwMode="auto">
            <a:xfrm>
              <a:off x="1488" y="2640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32"/>
                    <a:pt x="96" y="64"/>
                    <a:pt x="96" y="96"/>
                  </a:cubicBezTo>
                  <a:cubicBezTo>
                    <a:pt x="96" y="128"/>
                    <a:pt x="48" y="160"/>
                    <a:pt x="0" y="19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1488" y="273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576" y="273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1596" y="2544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18</a:t>
              </a:r>
              <a:r>
                <a:rPr lang="en-US" baseline="30000"/>
                <a:t>o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Draw Picture with forces as arrows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Calculate weights (?)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Express/calculate components (SOH CAH TOA)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Set up a &lt;sum of all forces&gt; = 0 equation for </a:t>
            </a:r>
            <a:r>
              <a:rPr lang="en-US" sz="1800" b="1" u="sng" dirty="0" smtClean="0"/>
              <a:t>x</a:t>
            </a:r>
            <a:r>
              <a:rPr lang="en-US" sz="1800" dirty="0" smtClean="0"/>
              <a:t> and another for the </a:t>
            </a:r>
            <a:r>
              <a:rPr lang="en-US" sz="1800" b="1" u="sng" dirty="0" smtClean="0"/>
              <a:t>y</a:t>
            </a:r>
            <a:r>
              <a:rPr lang="en-US" sz="1800" dirty="0" smtClean="0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 sz="1800" dirty="0" smtClean="0"/>
              <a:t>Do math.</a:t>
            </a:r>
            <a:endParaRPr lang="en-US" sz="1800" dirty="0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7794625" y="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71771" y="1066800"/>
            <a:ext cx="4871847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Force Equilibrium</a:t>
            </a:r>
            <a:endParaRPr lang="en-US" sz="4800" dirty="0"/>
          </a:p>
          <a:p>
            <a:pPr algn="ctr"/>
            <a:r>
              <a:rPr lang="en-US" sz="4800" dirty="0" smtClean="0"/>
              <a:t>1-3</a:t>
            </a:r>
            <a:endParaRPr lang="en-US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Find the equilibrant for the forces indicated.  Express as a magnitude and </a:t>
            </a:r>
            <a:r>
              <a:rPr lang="en-US" sz="2200" dirty="0" smtClean="0"/>
              <a:t>an angle</a:t>
            </a:r>
            <a:endParaRPr lang="en-US" sz="2200" dirty="0">
              <a:sym typeface="Symbol" pitchFamily="18" charset="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74145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22.3 N at </a:t>
            </a:r>
            <a:r>
              <a:rPr lang="en-US" sz="1200" dirty="0" smtClean="0"/>
              <a:t> 64.5</a:t>
            </a:r>
            <a:r>
              <a:rPr lang="en-US" sz="1200" baseline="30000" dirty="0" smtClean="0"/>
              <a:t>o </a:t>
            </a:r>
            <a:r>
              <a:rPr lang="en-US" sz="1200" dirty="0" smtClean="0"/>
              <a:t>above the positive x axis </a:t>
            </a:r>
            <a:endParaRPr lang="en-US" sz="1200" baseline="30000" dirty="0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43200" y="1066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rot="5400000">
            <a:off x="2780506" y="1293019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2743200" y="2209799"/>
            <a:ext cx="990600" cy="3397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914400" y="2549525"/>
            <a:ext cx="1828800" cy="21748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114800" y="1600200"/>
            <a:ext cx="15589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15.0 N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0" y="3429000"/>
            <a:ext cx="15414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35.0 N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4114800" y="20574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23.0</a:t>
            </a:r>
            <a:r>
              <a:rPr lang="en-US" baseline="30000"/>
              <a:t>o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228850" y="3124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42.0</a:t>
            </a:r>
            <a:r>
              <a:rPr lang="en-US" baseline="30000"/>
              <a:t>o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559050" y="609600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4022725" y="2303463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8718" name="Arc 46"/>
          <p:cNvSpPr>
            <a:spLocks/>
          </p:cNvSpPr>
          <p:nvPr/>
        </p:nvSpPr>
        <p:spPr bwMode="auto">
          <a:xfrm rot="8700479">
            <a:off x="2473325" y="2690813"/>
            <a:ext cx="368300" cy="333375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20877"/>
              <a:gd name="T1" fmla="*/ 0 h 18880"/>
              <a:gd name="T2" fmla="*/ 20877 w 20877"/>
              <a:gd name="T3" fmla="*/ 13339 h 18880"/>
              <a:gd name="T4" fmla="*/ 0 w 20877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7" h="18880" fill="none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</a:path>
              <a:path w="20877" h="18880" stroke="0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Arc 48"/>
          <p:cNvSpPr>
            <a:spLocks/>
          </p:cNvSpPr>
          <p:nvPr/>
        </p:nvSpPr>
        <p:spPr bwMode="auto">
          <a:xfrm rot="3242447">
            <a:off x="2986088" y="2262187"/>
            <a:ext cx="457200" cy="238125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16489"/>
              <a:gd name="T1" fmla="*/ 0 h 18880"/>
              <a:gd name="T2" fmla="*/ 16489 w 16489"/>
              <a:gd name="T3" fmla="*/ 4927 h 18880"/>
              <a:gd name="T4" fmla="*/ 0 w 16489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89" h="18880" fill="none" extrusionOk="0">
                <a:moveTo>
                  <a:pt x="10492" y="-1"/>
                </a:moveTo>
                <a:cubicBezTo>
                  <a:pt x="12772" y="1266"/>
                  <a:pt x="14803" y="2936"/>
                  <a:pt x="16488" y="4927"/>
                </a:cubicBezTo>
              </a:path>
              <a:path w="16489" h="18880" stroke="0" extrusionOk="0">
                <a:moveTo>
                  <a:pt x="10492" y="-1"/>
                </a:moveTo>
                <a:cubicBezTo>
                  <a:pt x="12772" y="1266"/>
                  <a:pt x="14803" y="2936"/>
                  <a:pt x="16488" y="4927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32607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Step 3 - Solve for the answer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174 N</a:t>
            </a:r>
            <a:endParaRPr lang="en-US" sz="1200" baseline="3000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838200" cy="18288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8305800" y="0"/>
            <a:ext cx="838200" cy="18288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822325" y="822325"/>
            <a:ext cx="3673475" cy="1082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rot="-1615068">
            <a:off x="4433888" y="989013"/>
            <a:ext cx="3949700" cy="750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495800" y="1905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038600" y="2438400"/>
            <a:ext cx="990600" cy="6858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15.0 kg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1905000" y="19050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Freeform 12"/>
          <p:cNvSpPr>
            <a:spLocks/>
          </p:cNvSpPr>
          <p:nvPr/>
        </p:nvSpPr>
        <p:spPr bwMode="auto">
          <a:xfrm>
            <a:off x="5791200" y="15240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Freeform 13"/>
          <p:cNvSpPr>
            <a:spLocks/>
          </p:cNvSpPr>
          <p:nvPr/>
        </p:nvSpPr>
        <p:spPr bwMode="auto">
          <a:xfrm>
            <a:off x="3352800" y="1600200"/>
            <a:ext cx="76200" cy="3048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48"/>
              </a:cxn>
              <a:cxn ang="0">
                <a:pos x="48" y="192"/>
              </a:cxn>
            </a:cxnLst>
            <a:rect l="0" t="0" r="r" b="b"/>
            <a:pathLst>
              <a:path w="48" h="192">
                <a:moveTo>
                  <a:pt x="48" y="0"/>
                </a:moveTo>
                <a:cubicBezTo>
                  <a:pt x="24" y="8"/>
                  <a:pt x="0" y="16"/>
                  <a:pt x="0" y="48"/>
                </a:cubicBezTo>
                <a:cubicBezTo>
                  <a:pt x="0" y="80"/>
                  <a:pt x="24" y="13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117725" y="1336675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25.0</a:t>
            </a:r>
            <a:r>
              <a:rPr lang="en-US" baseline="30000"/>
              <a:t>o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553200" y="13716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25.0</a:t>
            </a:r>
            <a:r>
              <a:rPr lang="en-US" baseline="30000"/>
              <a:t>o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117725" y="650875"/>
            <a:ext cx="36988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248400" y="685800"/>
            <a:ext cx="36988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381000" y="3962400"/>
            <a:ext cx="8458200" cy="8223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2Tsin(25</a:t>
            </a:r>
            <a:r>
              <a:rPr lang="en-US" baseline="30000"/>
              <a:t>o</a:t>
            </a:r>
            <a:r>
              <a:rPr lang="en-US"/>
              <a:t>) – 147.15 N = 0, so T = (147.15 N)/(2sin(25</a:t>
            </a:r>
            <a:r>
              <a:rPr lang="en-US" baseline="30000"/>
              <a:t>o</a:t>
            </a:r>
            <a:r>
              <a:rPr lang="en-US"/>
              <a:t>)) = 174.093 N </a:t>
            </a:r>
            <a:r>
              <a:rPr lang="en-US">
                <a:cs typeface="Times New Roman" pitchFamily="18" charset="0"/>
              </a:rPr>
              <a:t>≈ 174 N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88925" y="2174875"/>
            <a:ext cx="2911475" cy="8223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What is the tension in the two cables?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04800"/>
            <a:ext cx="3733800" cy="3768725"/>
            <a:chOff x="0" y="1562"/>
            <a:chExt cx="2352" cy="2374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528" y="3456"/>
              <a:ext cx="720" cy="480"/>
            </a:xfrm>
            <a:prstGeom prst="rect">
              <a:avLst/>
            </a:prstGeom>
            <a:solidFill>
              <a:srgbClr val="FF00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17.0 </a:t>
              </a:r>
              <a:r>
                <a:rPr lang="en-US" dirty="0"/>
                <a:t>kg</a:t>
              </a:r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864" y="2784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0" y="1917"/>
              <a:ext cx="2349" cy="144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160" y="1920"/>
              <a:ext cx="192" cy="1968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0" y="2016"/>
              <a:ext cx="864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 flipH="1">
              <a:off x="0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H="1">
              <a:off x="864" y="27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512" y="2544"/>
              <a:ext cx="112" cy="24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96"/>
                </a:cxn>
                <a:cxn ang="0">
                  <a:pos x="16" y="240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56" y="2496"/>
              <a:ext cx="375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38</a:t>
              </a:r>
              <a:r>
                <a:rPr lang="en-US" baseline="30000" dirty="0" smtClean="0"/>
                <a:t>o</a:t>
              </a:r>
              <a:endParaRPr lang="en-US" baseline="30000" dirty="0"/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854" y="3002"/>
              <a:ext cx="235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32" y="2160"/>
              <a:ext cx="246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baseline="-25000" dirty="0"/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1584" y="2474"/>
              <a:ext cx="256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baseline="-25000" dirty="0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86" y="1562"/>
              <a:ext cx="2136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Find the tensions</a:t>
              </a:r>
              <a:r>
                <a:rPr lang="en-US" dirty="0" smtClean="0"/>
                <a:t> C and D</a:t>
              </a:r>
              <a:endParaRPr lang="en-US" baseline="-250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6550223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 = 271 N, D = 213 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381000" y="304800"/>
            <a:ext cx="3733800" cy="3768725"/>
            <a:chOff x="0" y="1562"/>
            <a:chExt cx="2352" cy="2374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528" y="3456"/>
              <a:ext cx="720" cy="480"/>
            </a:xfrm>
            <a:prstGeom prst="rect">
              <a:avLst/>
            </a:prstGeom>
            <a:solidFill>
              <a:srgbClr val="FF000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12.5 kg</a:t>
              </a:r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864" y="2784"/>
              <a:ext cx="0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0" y="1917"/>
              <a:ext cx="2349" cy="144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160" y="1920"/>
              <a:ext cx="192" cy="1968"/>
            </a:xfrm>
            <a:prstGeom prst="rect">
              <a:avLst/>
            </a:prstGeom>
            <a:solidFill>
              <a:srgbClr val="808080"/>
            </a:solidFill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0" y="2016"/>
              <a:ext cx="864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 flipV="1">
              <a:off x="863" y="2401"/>
              <a:ext cx="1296" cy="3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 flipH="1">
              <a:off x="0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flipH="1">
              <a:off x="864" y="278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512" y="2544"/>
              <a:ext cx="112" cy="24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6" y="96"/>
                </a:cxn>
                <a:cxn ang="0">
                  <a:pos x="16" y="240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56" y="2496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</a:t>
              </a:r>
              <a:r>
                <a:rPr lang="en-US" baseline="30000"/>
                <a:t>o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1536" y="2522"/>
              <a:ext cx="372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  <a:r>
                <a:rPr lang="en-US" baseline="30000"/>
                <a:t>o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854" y="3002"/>
              <a:ext cx="235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32" y="2160"/>
              <a:ext cx="246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en-US" baseline="-25000" dirty="0"/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1440" y="2208"/>
              <a:ext cx="256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en-US" baseline="-25000" dirty="0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86" y="1562"/>
              <a:ext cx="2136" cy="291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Find the tensions</a:t>
              </a:r>
              <a:r>
                <a:rPr lang="en-US" dirty="0" smtClean="0"/>
                <a:t> C and D</a:t>
              </a:r>
              <a:endParaRPr lang="en-US" baseline="-25000" dirty="0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auto">
            <a:xfrm>
              <a:off x="1488" y="2592"/>
              <a:ext cx="4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0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6550223"/>
            <a:ext cx="1794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 = 133 N, D = 108 N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800600" y="0"/>
            <a:ext cx="4257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Example </a:t>
            </a:r>
            <a:r>
              <a:rPr lang="en-US" sz="1800" dirty="0" smtClean="0"/>
              <a:t>– put this in your notes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743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330</cp:revision>
  <dcterms:created xsi:type="dcterms:W3CDTF">2015-03-10T17:15:57Z</dcterms:created>
  <dcterms:modified xsi:type="dcterms:W3CDTF">2017-04-04T19:24:02Z</dcterms:modified>
</cp:coreProperties>
</file>