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1" r:id="rId2"/>
    <p:sldId id="323" r:id="rId3"/>
    <p:sldId id="332" r:id="rId4"/>
    <p:sldId id="333" r:id="rId5"/>
    <p:sldId id="334" r:id="rId6"/>
    <p:sldId id="335" r:id="rId7"/>
    <p:sldId id="336" r:id="rId8"/>
    <p:sldId id="343" r:id="rId9"/>
    <p:sldId id="344" r:id="rId10"/>
    <p:sldId id="345" r:id="rId11"/>
    <p:sldId id="346" r:id="rId12"/>
    <p:sldId id="347" r:id="rId13"/>
    <p:sldId id="358" r:id="rId14"/>
    <p:sldId id="348" r:id="rId15"/>
    <p:sldId id="349" r:id="rId16"/>
    <p:sldId id="350" r:id="rId17"/>
    <p:sldId id="351" r:id="rId18"/>
    <p:sldId id="352" r:id="rId19"/>
    <p:sldId id="359" r:id="rId20"/>
    <p:sldId id="353" r:id="rId21"/>
    <p:sldId id="354" r:id="rId22"/>
    <p:sldId id="355" r:id="rId23"/>
    <p:sldId id="356" r:id="rId24"/>
    <p:sldId id="357" r:id="rId25"/>
    <p:sldId id="360" r:id="rId26"/>
    <p:sldId id="337" r:id="rId27"/>
    <p:sldId id="338" r:id="rId28"/>
    <p:sldId id="339" r:id="rId29"/>
    <p:sldId id="340" r:id="rId30"/>
    <p:sldId id="341" r:id="rId31"/>
    <p:sldId id="361" r:id="rId32"/>
    <p:sldId id="342" r:id="rId33"/>
    <p:sldId id="362" r:id="rId34"/>
    <p:sldId id="363" r:id="rId35"/>
    <p:sldId id="364" r:id="rId36"/>
    <p:sldId id="365" r:id="rId37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61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Formative Assessment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</a:t>
            </a:r>
            <a:r>
              <a:rPr lang="en-US" dirty="0" smtClean="0"/>
              <a:t>A 0.0660 m diameter skateboard wheel travels 12.0 m.  How many rotations does it go through? (57.9 rotations)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04800" y="3086100"/>
            <a:ext cx="13773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 = </a:t>
            </a:r>
            <a:r>
              <a:rPr lang="el-GR" sz="3600" dirty="0" smtClean="0"/>
              <a:t>θ</a:t>
            </a:r>
            <a:r>
              <a:rPr lang="en-US" sz="3600" dirty="0" smtClean="0"/>
              <a:t>r</a:t>
            </a:r>
          </a:p>
          <a:p>
            <a:r>
              <a:rPr lang="en-US" sz="3600" dirty="0" smtClean="0"/>
              <a:t>v</a:t>
            </a:r>
            <a:r>
              <a:rPr lang="en-US" sz="3600" dirty="0" smtClean="0"/>
              <a:t> = </a:t>
            </a:r>
            <a:r>
              <a:rPr lang="el-GR" sz="3600" dirty="0" smtClean="0">
                <a:sym typeface="Symbol"/>
              </a:rPr>
              <a:t></a:t>
            </a:r>
            <a:r>
              <a:rPr lang="en-US" sz="3600" dirty="0" smtClean="0">
                <a:sym typeface="Symbol"/>
              </a:rPr>
              <a:t>r</a:t>
            </a:r>
          </a:p>
          <a:p>
            <a:r>
              <a:rPr lang="en-US" sz="3600" dirty="0" smtClean="0">
                <a:sym typeface="Symbol"/>
              </a:rPr>
              <a:t>a = </a:t>
            </a:r>
            <a:r>
              <a:rPr lang="el-GR" sz="3600" dirty="0" smtClean="0">
                <a:sym typeface="Symbol"/>
              </a:rPr>
              <a:t></a:t>
            </a:r>
            <a:r>
              <a:rPr lang="en-US" sz="3600" dirty="0" smtClean="0">
                <a:sym typeface="Symbol"/>
              </a:rPr>
              <a:t>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 </a:t>
            </a:r>
            <a:r>
              <a:rPr lang="en-US" dirty="0" smtClean="0"/>
              <a:t>A 0.650 m </a:t>
            </a:r>
            <a:r>
              <a:rPr lang="en-US" u="sng" dirty="0" smtClean="0"/>
              <a:t>diameter</a:t>
            </a:r>
            <a:r>
              <a:rPr lang="en-US" dirty="0" smtClean="0"/>
              <a:t> wheel accelerates at 1.54 rad/s/s.  What is the tangential acceleration of the edge? (0.5005 m/s/s)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04800" y="3086100"/>
            <a:ext cx="13773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 = </a:t>
            </a:r>
            <a:r>
              <a:rPr lang="el-GR" sz="3600" dirty="0" smtClean="0"/>
              <a:t>θ</a:t>
            </a:r>
            <a:r>
              <a:rPr lang="en-US" sz="3600" dirty="0" smtClean="0"/>
              <a:t>r</a:t>
            </a:r>
          </a:p>
          <a:p>
            <a:r>
              <a:rPr lang="en-US" sz="3600" dirty="0" smtClean="0"/>
              <a:t>v</a:t>
            </a:r>
            <a:r>
              <a:rPr lang="en-US" sz="3600" dirty="0" smtClean="0"/>
              <a:t> = </a:t>
            </a:r>
            <a:r>
              <a:rPr lang="el-GR" sz="3600" dirty="0" smtClean="0">
                <a:sym typeface="Symbol"/>
              </a:rPr>
              <a:t></a:t>
            </a:r>
            <a:r>
              <a:rPr lang="en-US" sz="3600" dirty="0" smtClean="0">
                <a:sym typeface="Symbol"/>
              </a:rPr>
              <a:t>r</a:t>
            </a:r>
          </a:p>
          <a:p>
            <a:r>
              <a:rPr lang="en-US" sz="3600" dirty="0" smtClean="0">
                <a:sym typeface="Symbol"/>
              </a:rPr>
              <a:t>a = </a:t>
            </a:r>
            <a:r>
              <a:rPr lang="el-GR" sz="3600" dirty="0" smtClean="0">
                <a:sym typeface="Symbol"/>
              </a:rPr>
              <a:t></a:t>
            </a:r>
            <a:r>
              <a:rPr lang="en-US" sz="3600" dirty="0" smtClean="0">
                <a:sym typeface="Symbol"/>
              </a:rPr>
              <a:t>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</a:t>
            </a:r>
            <a:r>
              <a:rPr lang="en-US" dirty="0" smtClean="0"/>
              <a:t>A wheel goes through 143 rotations when it rolls linearly 14.2 m.  What is the radius of the wheel? (0.0158 m)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04800" y="3086100"/>
            <a:ext cx="13773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 = </a:t>
            </a:r>
            <a:r>
              <a:rPr lang="el-GR" sz="3600" dirty="0" smtClean="0"/>
              <a:t>θ</a:t>
            </a:r>
            <a:r>
              <a:rPr lang="en-US" sz="3600" dirty="0" smtClean="0"/>
              <a:t>r</a:t>
            </a:r>
          </a:p>
          <a:p>
            <a:r>
              <a:rPr lang="en-US" sz="3600" dirty="0" smtClean="0"/>
              <a:t>v</a:t>
            </a:r>
            <a:r>
              <a:rPr lang="en-US" sz="3600" dirty="0" smtClean="0"/>
              <a:t> = </a:t>
            </a:r>
            <a:r>
              <a:rPr lang="el-GR" sz="3600" dirty="0" smtClean="0">
                <a:sym typeface="Symbol"/>
              </a:rPr>
              <a:t></a:t>
            </a:r>
            <a:r>
              <a:rPr lang="en-US" sz="3600" dirty="0" smtClean="0">
                <a:sym typeface="Symbol"/>
              </a:rPr>
              <a:t>r</a:t>
            </a:r>
          </a:p>
          <a:p>
            <a:r>
              <a:rPr lang="en-US" sz="3600" dirty="0" smtClean="0">
                <a:sym typeface="Symbol"/>
              </a:rPr>
              <a:t>a = </a:t>
            </a:r>
            <a:r>
              <a:rPr lang="el-GR" sz="3600" dirty="0" smtClean="0">
                <a:sym typeface="Symbol"/>
              </a:rPr>
              <a:t></a:t>
            </a:r>
            <a:r>
              <a:rPr lang="en-US" sz="3600" dirty="0" smtClean="0">
                <a:sym typeface="Symbol"/>
              </a:rPr>
              <a:t>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6. </a:t>
            </a:r>
            <a:r>
              <a:rPr lang="en-US" dirty="0" smtClean="0"/>
              <a:t>What is the linear velocity 0.120 m from the center of a grinding disk spinning at 1450 RPM? (18.2 m/s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04800" y="3086100"/>
            <a:ext cx="13773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 = </a:t>
            </a:r>
            <a:r>
              <a:rPr lang="el-GR" sz="3600" dirty="0" smtClean="0"/>
              <a:t>θ</a:t>
            </a:r>
            <a:r>
              <a:rPr lang="en-US" sz="3600" dirty="0" smtClean="0"/>
              <a:t>r</a:t>
            </a:r>
          </a:p>
          <a:p>
            <a:r>
              <a:rPr lang="en-US" sz="3600" dirty="0" smtClean="0"/>
              <a:t>v</a:t>
            </a:r>
            <a:r>
              <a:rPr lang="en-US" sz="3600" dirty="0" smtClean="0"/>
              <a:t> = </a:t>
            </a:r>
            <a:r>
              <a:rPr lang="el-GR" sz="3600" dirty="0" smtClean="0">
                <a:sym typeface="Symbol"/>
              </a:rPr>
              <a:t></a:t>
            </a:r>
            <a:r>
              <a:rPr lang="en-US" sz="3600" dirty="0" smtClean="0">
                <a:sym typeface="Symbol"/>
              </a:rPr>
              <a:t>r</a:t>
            </a:r>
          </a:p>
          <a:p>
            <a:r>
              <a:rPr lang="en-US" sz="3600" dirty="0" smtClean="0">
                <a:sym typeface="Symbol"/>
              </a:rPr>
              <a:t>a = </a:t>
            </a:r>
            <a:r>
              <a:rPr lang="el-GR" sz="3600" dirty="0" smtClean="0">
                <a:sym typeface="Symbol"/>
              </a:rPr>
              <a:t></a:t>
            </a:r>
            <a:r>
              <a:rPr lang="en-US" sz="3600" dirty="0" smtClean="0">
                <a:sym typeface="Symbol"/>
              </a:rPr>
              <a:t>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7. </a:t>
            </a:r>
            <a:r>
              <a:rPr lang="en-US" dirty="0" smtClean="0"/>
              <a:t>What is the angular velocity of a 0.920 m radius aircraft tire in </a:t>
            </a:r>
            <a:r>
              <a:rPr lang="en-US" u="sng" dirty="0" smtClean="0"/>
              <a:t>rotations/second</a:t>
            </a:r>
            <a:r>
              <a:rPr lang="en-US" dirty="0" smtClean="0"/>
              <a:t> when it is has a linear velocity of 48.0 m/s?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smtClean="0"/>
              <a:t>8.30 rot/s)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04800" y="3086100"/>
            <a:ext cx="13773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 = </a:t>
            </a:r>
            <a:r>
              <a:rPr lang="el-GR" sz="3600" dirty="0" smtClean="0"/>
              <a:t>θ</a:t>
            </a:r>
            <a:r>
              <a:rPr lang="en-US" sz="3600" dirty="0" smtClean="0"/>
              <a:t>r</a:t>
            </a:r>
          </a:p>
          <a:p>
            <a:r>
              <a:rPr lang="en-US" sz="3600" dirty="0" smtClean="0"/>
              <a:t>v</a:t>
            </a:r>
            <a:r>
              <a:rPr lang="en-US" sz="3600" dirty="0" smtClean="0"/>
              <a:t> = </a:t>
            </a:r>
            <a:r>
              <a:rPr lang="el-GR" sz="3600" dirty="0" smtClean="0">
                <a:sym typeface="Symbol"/>
              </a:rPr>
              <a:t></a:t>
            </a:r>
            <a:r>
              <a:rPr lang="en-US" sz="3600" dirty="0" smtClean="0">
                <a:sym typeface="Symbol"/>
              </a:rPr>
              <a:t>r</a:t>
            </a:r>
          </a:p>
          <a:p>
            <a:r>
              <a:rPr lang="en-US" sz="3600" dirty="0" smtClean="0">
                <a:sym typeface="Symbol"/>
              </a:rPr>
              <a:t>a = </a:t>
            </a:r>
            <a:r>
              <a:rPr lang="el-GR" sz="3600" dirty="0" smtClean="0">
                <a:sym typeface="Symbol"/>
              </a:rPr>
              <a:t></a:t>
            </a:r>
            <a:r>
              <a:rPr lang="en-US" sz="3600" dirty="0" smtClean="0">
                <a:sym typeface="Symbol"/>
              </a:rPr>
              <a:t>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8. </a:t>
            </a:r>
            <a:r>
              <a:rPr lang="en-US" dirty="0" smtClean="0"/>
              <a:t>A merry go round spins at 0.590 rotations/second.  What is the tangential velocity 1.80 m from the center? (6.67 m/s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04800" y="3086100"/>
            <a:ext cx="13773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 = </a:t>
            </a:r>
            <a:r>
              <a:rPr lang="el-GR" sz="3600" dirty="0" smtClean="0"/>
              <a:t>θ</a:t>
            </a:r>
            <a:r>
              <a:rPr lang="en-US" sz="3600" dirty="0" smtClean="0"/>
              <a:t>r</a:t>
            </a:r>
          </a:p>
          <a:p>
            <a:r>
              <a:rPr lang="en-US" sz="3600" dirty="0" smtClean="0"/>
              <a:t>v</a:t>
            </a:r>
            <a:r>
              <a:rPr lang="en-US" sz="3600" dirty="0" smtClean="0"/>
              <a:t> = </a:t>
            </a:r>
            <a:r>
              <a:rPr lang="el-GR" sz="3600" dirty="0" smtClean="0">
                <a:sym typeface="Symbol"/>
              </a:rPr>
              <a:t></a:t>
            </a:r>
            <a:r>
              <a:rPr lang="en-US" sz="3600" dirty="0" smtClean="0">
                <a:sym typeface="Symbol"/>
              </a:rPr>
              <a:t>r</a:t>
            </a:r>
          </a:p>
          <a:p>
            <a:r>
              <a:rPr lang="en-US" sz="3600" dirty="0" smtClean="0">
                <a:sym typeface="Symbol"/>
              </a:rPr>
              <a:t>a = </a:t>
            </a:r>
            <a:r>
              <a:rPr lang="el-GR" sz="3600" dirty="0" smtClean="0">
                <a:sym typeface="Symbol"/>
              </a:rPr>
              <a:t></a:t>
            </a:r>
            <a:r>
              <a:rPr lang="en-US" sz="3600" dirty="0" smtClean="0">
                <a:sym typeface="Symbol"/>
              </a:rPr>
              <a:t>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9. </a:t>
            </a:r>
            <a:r>
              <a:rPr lang="en-US" dirty="0" smtClean="0"/>
              <a:t>A 0.940 m diameter wheel has a tangential velocity at its edge of 25.0 m/s.  What is its angular velocity in RPM? (508 RPM)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04800" y="3086100"/>
            <a:ext cx="13773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 = </a:t>
            </a:r>
            <a:r>
              <a:rPr lang="el-GR" sz="3600" dirty="0" smtClean="0"/>
              <a:t>θ</a:t>
            </a:r>
            <a:r>
              <a:rPr lang="en-US" sz="3600" dirty="0" smtClean="0"/>
              <a:t>r</a:t>
            </a:r>
          </a:p>
          <a:p>
            <a:r>
              <a:rPr lang="en-US" sz="3600" dirty="0" smtClean="0"/>
              <a:t>v</a:t>
            </a:r>
            <a:r>
              <a:rPr lang="en-US" sz="3600" dirty="0" smtClean="0"/>
              <a:t> = </a:t>
            </a:r>
            <a:r>
              <a:rPr lang="el-GR" sz="3600" dirty="0" smtClean="0">
                <a:sym typeface="Symbol"/>
              </a:rPr>
              <a:t></a:t>
            </a:r>
            <a:r>
              <a:rPr lang="en-US" sz="3600" dirty="0" smtClean="0">
                <a:sym typeface="Symbol"/>
              </a:rPr>
              <a:t>r</a:t>
            </a:r>
          </a:p>
          <a:p>
            <a:r>
              <a:rPr lang="en-US" sz="3600" dirty="0" smtClean="0">
                <a:sym typeface="Symbol"/>
              </a:rPr>
              <a:t>a = </a:t>
            </a:r>
            <a:r>
              <a:rPr lang="el-GR" sz="3600" dirty="0" smtClean="0">
                <a:sym typeface="Symbol"/>
              </a:rPr>
              <a:t></a:t>
            </a:r>
            <a:r>
              <a:rPr lang="en-US" sz="3600" dirty="0" smtClean="0">
                <a:sym typeface="Symbol"/>
              </a:rPr>
              <a:t>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10. </a:t>
            </a:r>
            <a:r>
              <a:rPr lang="en-US" dirty="0" smtClean="0"/>
              <a:t>A hard drive spins at 7200 RPM.  What distance from the center has a tangential velocity of 12.0 m/s? (0.0159 m)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04800" y="3086100"/>
            <a:ext cx="13773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 = </a:t>
            </a:r>
            <a:r>
              <a:rPr lang="el-GR" sz="3600" dirty="0" smtClean="0"/>
              <a:t>θ</a:t>
            </a:r>
            <a:r>
              <a:rPr lang="en-US" sz="3600" dirty="0" smtClean="0"/>
              <a:t>r</a:t>
            </a:r>
          </a:p>
          <a:p>
            <a:r>
              <a:rPr lang="en-US" sz="3600" dirty="0" smtClean="0"/>
              <a:t>v</a:t>
            </a:r>
            <a:r>
              <a:rPr lang="en-US" sz="3600" dirty="0" smtClean="0"/>
              <a:t> = </a:t>
            </a:r>
            <a:r>
              <a:rPr lang="el-GR" sz="3600" dirty="0" smtClean="0">
                <a:sym typeface="Symbol"/>
              </a:rPr>
              <a:t></a:t>
            </a:r>
            <a:r>
              <a:rPr lang="en-US" sz="3600" dirty="0" smtClean="0">
                <a:sym typeface="Symbol"/>
              </a:rPr>
              <a:t>r</a:t>
            </a:r>
          </a:p>
          <a:p>
            <a:r>
              <a:rPr lang="en-US" sz="3600" dirty="0" smtClean="0">
                <a:sym typeface="Symbol"/>
              </a:rPr>
              <a:t>a = </a:t>
            </a:r>
            <a:r>
              <a:rPr lang="el-GR" sz="3600" dirty="0" smtClean="0">
                <a:sym typeface="Symbol"/>
              </a:rPr>
              <a:t></a:t>
            </a:r>
            <a:r>
              <a:rPr lang="en-US" sz="3600" dirty="0" smtClean="0">
                <a:sym typeface="Symbol"/>
              </a:rPr>
              <a:t>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A bicycle going 13.5 m/s has 0.680 cm diameter wheels.  What is the angular velocity of the wheels in rad/s?  in RPM? (39.7 rad/sec, 379 RPM)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11. </a:t>
            </a:r>
            <a:r>
              <a:rPr lang="en-US" dirty="0" smtClean="0"/>
              <a:t>A drill going 98.0 rad/s decelerates at -1.20 rad/s/s for 15.0 s.  What is the final angular velocity in rad/s? (80.0 rad/s)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57200" y="1970425"/>
            <a:ext cx="67358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400" dirty="0" smtClean="0"/>
              <a:t>θ</a:t>
            </a:r>
            <a:endParaRPr lang="en-US" sz="4400" dirty="0" smtClean="0"/>
          </a:p>
          <a:p>
            <a:r>
              <a:rPr lang="el-GR" sz="4400" dirty="0" smtClean="0">
                <a:sym typeface="Symbol"/>
              </a:rPr>
              <a:t></a:t>
            </a:r>
            <a:r>
              <a:rPr lang="en-US" sz="3600" baseline="-25000" dirty="0" err="1" smtClean="0">
                <a:sym typeface="Symbol"/>
              </a:rPr>
              <a:t>i</a:t>
            </a:r>
            <a:endParaRPr lang="en-US" sz="4400" baseline="-25000" dirty="0" smtClean="0">
              <a:sym typeface="Symbol"/>
            </a:endParaRPr>
          </a:p>
          <a:p>
            <a:r>
              <a:rPr lang="el-GR" sz="4400" dirty="0" smtClean="0">
                <a:sym typeface="Symbol"/>
              </a:rPr>
              <a:t></a:t>
            </a:r>
            <a:r>
              <a:rPr lang="en-US" sz="3600" baseline="-25000" dirty="0" smtClean="0">
                <a:sym typeface="Symbol"/>
              </a:rPr>
              <a:t>f</a:t>
            </a:r>
            <a:endParaRPr lang="en-US" sz="4400" baseline="-25000" dirty="0" smtClean="0">
              <a:sym typeface="Symbol"/>
            </a:endParaRPr>
          </a:p>
          <a:p>
            <a:r>
              <a:rPr lang="el-GR" sz="4400" dirty="0" smtClean="0">
                <a:sym typeface="Symbol"/>
              </a:rPr>
              <a:t></a:t>
            </a:r>
            <a:endParaRPr lang="en-US" sz="4400" dirty="0" smtClean="0">
              <a:sym typeface="Symbol"/>
            </a:endParaRPr>
          </a:p>
          <a:p>
            <a:r>
              <a:rPr lang="en-US" sz="4400" dirty="0" smtClean="0">
                <a:sym typeface="Symbol"/>
              </a:rPr>
              <a:t>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12. </a:t>
            </a:r>
            <a:r>
              <a:rPr lang="en-US" dirty="0" smtClean="0"/>
              <a:t>A drill speeds up from rest to 156 rad/s in 5.70 s.  Through what angle in radians does it go? (445 rad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57200" y="1970425"/>
            <a:ext cx="67358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400" dirty="0" smtClean="0"/>
              <a:t>θ</a:t>
            </a:r>
            <a:endParaRPr lang="en-US" sz="4400" dirty="0" smtClean="0"/>
          </a:p>
          <a:p>
            <a:r>
              <a:rPr lang="el-GR" sz="4400" dirty="0" smtClean="0">
                <a:sym typeface="Symbol"/>
              </a:rPr>
              <a:t></a:t>
            </a:r>
            <a:r>
              <a:rPr lang="en-US" sz="3600" baseline="-25000" dirty="0" err="1" smtClean="0">
                <a:sym typeface="Symbol"/>
              </a:rPr>
              <a:t>i</a:t>
            </a:r>
            <a:endParaRPr lang="en-US" sz="4400" baseline="-25000" dirty="0" smtClean="0">
              <a:sym typeface="Symbol"/>
            </a:endParaRPr>
          </a:p>
          <a:p>
            <a:r>
              <a:rPr lang="el-GR" sz="4400" dirty="0" smtClean="0">
                <a:sym typeface="Symbol"/>
              </a:rPr>
              <a:t></a:t>
            </a:r>
            <a:r>
              <a:rPr lang="en-US" sz="3600" baseline="-25000" dirty="0" smtClean="0">
                <a:sym typeface="Symbol"/>
              </a:rPr>
              <a:t>f</a:t>
            </a:r>
            <a:endParaRPr lang="en-US" sz="4400" baseline="-25000" dirty="0" smtClean="0">
              <a:sym typeface="Symbol"/>
            </a:endParaRPr>
          </a:p>
          <a:p>
            <a:r>
              <a:rPr lang="el-GR" sz="4400" dirty="0" smtClean="0">
                <a:sym typeface="Symbol"/>
              </a:rPr>
              <a:t></a:t>
            </a:r>
            <a:endParaRPr lang="en-US" sz="4400" dirty="0" smtClean="0">
              <a:sym typeface="Symbol"/>
            </a:endParaRPr>
          </a:p>
          <a:p>
            <a:r>
              <a:rPr lang="en-US" sz="4400" dirty="0" smtClean="0">
                <a:sym typeface="Symbol"/>
              </a:rPr>
              <a:t>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13. </a:t>
            </a:r>
            <a:r>
              <a:rPr lang="en-US" dirty="0" smtClean="0"/>
              <a:t>A drill goes through 132 radians in 8.80 s slowing to rest.  What was its initial angular velocity in rad/s? (30.0 rad/s)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57200" y="1970425"/>
            <a:ext cx="67358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400" dirty="0" smtClean="0"/>
              <a:t>θ</a:t>
            </a:r>
            <a:endParaRPr lang="en-US" sz="4400" dirty="0" smtClean="0"/>
          </a:p>
          <a:p>
            <a:r>
              <a:rPr lang="el-GR" sz="4400" dirty="0" smtClean="0">
                <a:sym typeface="Symbol"/>
              </a:rPr>
              <a:t></a:t>
            </a:r>
            <a:r>
              <a:rPr lang="en-US" sz="3600" baseline="-25000" dirty="0" err="1" smtClean="0">
                <a:sym typeface="Symbol"/>
              </a:rPr>
              <a:t>i</a:t>
            </a:r>
            <a:endParaRPr lang="en-US" sz="4400" baseline="-25000" dirty="0" smtClean="0">
              <a:sym typeface="Symbol"/>
            </a:endParaRPr>
          </a:p>
          <a:p>
            <a:r>
              <a:rPr lang="el-GR" sz="4400" dirty="0" smtClean="0">
                <a:sym typeface="Symbol"/>
              </a:rPr>
              <a:t></a:t>
            </a:r>
            <a:r>
              <a:rPr lang="en-US" sz="3600" baseline="-25000" dirty="0" smtClean="0">
                <a:sym typeface="Symbol"/>
              </a:rPr>
              <a:t>f</a:t>
            </a:r>
            <a:endParaRPr lang="en-US" sz="4400" baseline="-25000" dirty="0" smtClean="0">
              <a:sym typeface="Symbol"/>
            </a:endParaRPr>
          </a:p>
          <a:p>
            <a:r>
              <a:rPr lang="el-GR" sz="4400" dirty="0" smtClean="0">
                <a:sym typeface="Symbol"/>
              </a:rPr>
              <a:t></a:t>
            </a:r>
            <a:endParaRPr lang="en-US" sz="4400" dirty="0" smtClean="0">
              <a:sym typeface="Symbol"/>
            </a:endParaRPr>
          </a:p>
          <a:p>
            <a:r>
              <a:rPr lang="en-US" sz="4400" dirty="0" smtClean="0">
                <a:sym typeface="Symbol"/>
              </a:rPr>
              <a:t>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14. </a:t>
            </a:r>
            <a:r>
              <a:rPr lang="en-US" dirty="0" smtClean="0"/>
              <a:t>A drill speeds up from 11.0 rad/s to 35.0 rad/s in 184 radians.  What is its angular acceleration? (3.00 rad/s/s)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57200" y="1970425"/>
            <a:ext cx="67358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400" dirty="0" smtClean="0"/>
              <a:t>θ</a:t>
            </a:r>
            <a:endParaRPr lang="en-US" sz="4400" dirty="0" smtClean="0"/>
          </a:p>
          <a:p>
            <a:r>
              <a:rPr lang="el-GR" sz="4400" dirty="0" smtClean="0">
                <a:sym typeface="Symbol"/>
              </a:rPr>
              <a:t></a:t>
            </a:r>
            <a:r>
              <a:rPr lang="en-US" sz="3600" baseline="-25000" dirty="0" err="1" smtClean="0">
                <a:sym typeface="Symbol"/>
              </a:rPr>
              <a:t>i</a:t>
            </a:r>
            <a:endParaRPr lang="en-US" sz="4400" baseline="-25000" dirty="0" smtClean="0">
              <a:sym typeface="Symbol"/>
            </a:endParaRPr>
          </a:p>
          <a:p>
            <a:r>
              <a:rPr lang="el-GR" sz="4400" dirty="0" smtClean="0">
                <a:sym typeface="Symbol"/>
              </a:rPr>
              <a:t></a:t>
            </a:r>
            <a:r>
              <a:rPr lang="en-US" sz="3600" baseline="-25000" dirty="0" smtClean="0">
                <a:sym typeface="Symbol"/>
              </a:rPr>
              <a:t>f</a:t>
            </a:r>
            <a:endParaRPr lang="en-US" sz="4400" baseline="-25000" dirty="0" smtClean="0">
              <a:sym typeface="Symbol"/>
            </a:endParaRPr>
          </a:p>
          <a:p>
            <a:r>
              <a:rPr lang="el-GR" sz="4400" dirty="0" smtClean="0">
                <a:sym typeface="Symbol"/>
              </a:rPr>
              <a:t></a:t>
            </a:r>
            <a:endParaRPr lang="en-US" sz="4400" dirty="0" smtClean="0">
              <a:sym typeface="Symbol"/>
            </a:endParaRPr>
          </a:p>
          <a:p>
            <a:r>
              <a:rPr lang="en-US" sz="4400" dirty="0" smtClean="0">
                <a:sym typeface="Symbol"/>
              </a:rPr>
              <a:t>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15. </a:t>
            </a:r>
            <a:r>
              <a:rPr lang="en-US" dirty="0" smtClean="0"/>
              <a:t>A drill goes through 526 radians accelerating at 2.58 rad/s/s from rest.  What is its final angular velocity in rad/s? (52.1 rad/s)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57200" y="1970425"/>
            <a:ext cx="67358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400" dirty="0" smtClean="0"/>
              <a:t>θ</a:t>
            </a:r>
            <a:endParaRPr lang="en-US" sz="4400" dirty="0" smtClean="0"/>
          </a:p>
          <a:p>
            <a:r>
              <a:rPr lang="el-GR" sz="4400" dirty="0" smtClean="0">
                <a:sym typeface="Symbol"/>
              </a:rPr>
              <a:t></a:t>
            </a:r>
            <a:r>
              <a:rPr lang="en-US" sz="3600" baseline="-25000" dirty="0" err="1" smtClean="0">
                <a:sym typeface="Symbol"/>
              </a:rPr>
              <a:t>i</a:t>
            </a:r>
            <a:endParaRPr lang="en-US" sz="4400" baseline="-25000" dirty="0" smtClean="0">
              <a:sym typeface="Symbol"/>
            </a:endParaRPr>
          </a:p>
          <a:p>
            <a:r>
              <a:rPr lang="el-GR" sz="4400" dirty="0" smtClean="0">
                <a:sym typeface="Symbol"/>
              </a:rPr>
              <a:t></a:t>
            </a:r>
            <a:r>
              <a:rPr lang="en-US" sz="3600" baseline="-25000" dirty="0" smtClean="0">
                <a:sym typeface="Symbol"/>
              </a:rPr>
              <a:t>f</a:t>
            </a:r>
            <a:endParaRPr lang="en-US" sz="4400" baseline="-25000" dirty="0" smtClean="0">
              <a:sym typeface="Symbol"/>
            </a:endParaRPr>
          </a:p>
          <a:p>
            <a:r>
              <a:rPr lang="el-GR" sz="4400" dirty="0" smtClean="0">
                <a:sym typeface="Symbol"/>
              </a:rPr>
              <a:t></a:t>
            </a:r>
            <a:endParaRPr lang="en-US" sz="4400" dirty="0" smtClean="0">
              <a:sym typeface="Symbol"/>
            </a:endParaRPr>
          </a:p>
          <a:p>
            <a:r>
              <a:rPr lang="en-US" sz="4400" dirty="0" smtClean="0">
                <a:sym typeface="Symbol"/>
              </a:rPr>
              <a:t>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16. A motor speeds up from 1350. RPM with an angular acceleration of 2.90 rad/</a:t>
            </a:r>
            <a:r>
              <a:rPr lang="en-US" dirty="0" err="1" smtClean="0"/>
              <a:t>s/s</a:t>
            </a:r>
            <a:r>
              <a:rPr lang="en-US" dirty="0" smtClean="0"/>
              <a:t> for 19.0 seconds.  Through what angle in radians does it rotate? (3210 rad)</a:t>
            </a:r>
          </a:p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57200" y="1970425"/>
            <a:ext cx="67358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400" dirty="0" smtClean="0"/>
              <a:t>θ</a:t>
            </a:r>
            <a:endParaRPr lang="en-US" sz="4400" dirty="0" smtClean="0"/>
          </a:p>
          <a:p>
            <a:r>
              <a:rPr lang="el-GR" sz="4400" dirty="0" smtClean="0">
                <a:sym typeface="Symbol"/>
              </a:rPr>
              <a:t></a:t>
            </a:r>
            <a:r>
              <a:rPr lang="en-US" sz="3600" baseline="-25000" dirty="0" err="1" smtClean="0">
                <a:sym typeface="Symbol"/>
              </a:rPr>
              <a:t>i</a:t>
            </a:r>
            <a:endParaRPr lang="en-US" sz="4400" baseline="-25000" dirty="0" smtClean="0">
              <a:sym typeface="Symbol"/>
            </a:endParaRPr>
          </a:p>
          <a:p>
            <a:r>
              <a:rPr lang="el-GR" sz="4400" dirty="0" smtClean="0">
                <a:sym typeface="Symbol"/>
              </a:rPr>
              <a:t></a:t>
            </a:r>
            <a:r>
              <a:rPr lang="en-US" sz="3600" baseline="-25000" dirty="0" smtClean="0">
                <a:sym typeface="Symbol"/>
              </a:rPr>
              <a:t>f</a:t>
            </a:r>
            <a:endParaRPr lang="en-US" sz="4400" baseline="-25000" dirty="0" smtClean="0">
              <a:sym typeface="Symbol"/>
            </a:endParaRPr>
          </a:p>
          <a:p>
            <a:r>
              <a:rPr lang="el-GR" sz="4400" dirty="0" smtClean="0">
                <a:sym typeface="Symbol"/>
              </a:rPr>
              <a:t></a:t>
            </a:r>
            <a:endParaRPr lang="en-US" sz="4400" dirty="0" smtClean="0">
              <a:sym typeface="Symbol"/>
            </a:endParaRPr>
          </a:p>
          <a:p>
            <a:r>
              <a:rPr lang="en-US" sz="4400" dirty="0" smtClean="0">
                <a:sym typeface="Symbol"/>
              </a:rPr>
              <a:t>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17. A car tire initially rotating at 37.0 rotations per second slows down through 148 rotations in 5.20 seconds.  What is its final angular velocity in rotations per second? (19.9 rot/</a:t>
            </a:r>
            <a:r>
              <a:rPr lang="en-US" dirty="0" err="1" smtClean="0"/>
              <a:t>s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57200" y="1970425"/>
            <a:ext cx="67358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400" dirty="0" smtClean="0"/>
              <a:t>θ</a:t>
            </a:r>
            <a:endParaRPr lang="en-US" sz="4400" dirty="0" smtClean="0"/>
          </a:p>
          <a:p>
            <a:r>
              <a:rPr lang="el-GR" sz="4400" dirty="0" smtClean="0">
                <a:sym typeface="Symbol"/>
              </a:rPr>
              <a:t></a:t>
            </a:r>
            <a:r>
              <a:rPr lang="en-US" sz="3600" baseline="-25000" dirty="0" err="1" smtClean="0">
                <a:sym typeface="Symbol"/>
              </a:rPr>
              <a:t>i</a:t>
            </a:r>
            <a:endParaRPr lang="en-US" sz="4400" baseline="-25000" dirty="0" smtClean="0">
              <a:sym typeface="Symbol"/>
            </a:endParaRPr>
          </a:p>
          <a:p>
            <a:r>
              <a:rPr lang="el-GR" sz="4400" dirty="0" smtClean="0">
                <a:sym typeface="Symbol"/>
              </a:rPr>
              <a:t></a:t>
            </a:r>
            <a:r>
              <a:rPr lang="en-US" sz="3600" baseline="-25000" dirty="0" smtClean="0">
                <a:sym typeface="Symbol"/>
              </a:rPr>
              <a:t>f</a:t>
            </a:r>
            <a:endParaRPr lang="en-US" sz="4400" baseline="-25000" dirty="0" smtClean="0">
              <a:sym typeface="Symbol"/>
            </a:endParaRPr>
          </a:p>
          <a:p>
            <a:r>
              <a:rPr lang="el-GR" sz="4400" dirty="0" smtClean="0">
                <a:sym typeface="Symbol"/>
              </a:rPr>
              <a:t></a:t>
            </a:r>
            <a:endParaRPr lang="en-US" sz="4400" dirty="0" smtClean="0">
              <a:sym typeface="Symbol"/>
            </a:endParaRPr>
          </a:p>
          <a:p>
            <a:r>
              <a:rPr lang="en-US" sz="4400" dirty="0" smtClean="0">
                <a:sym typeface="Symbol"/>
              </a:rPr>
              <a:t>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18. A drill speeds up from 680. RPM to 1540 RPM with an acceleration of 1.80 rad/</a:t>
            </a:r>
            <a:r>
              <a:rPr lang="en-US" dirty="0" err="1" smtClean="0"/>
              <a:t>s/s</a:t>
            </a:r>
            <a:r>
              <a:rPr lang="en-US" dirty="0" smtClean="0"/>
              <a:t>.  How many rotations does it go through? (926 rotations)</a:t>
            </a:r>
          </a:p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57200" y="1970425"/>
            <a:ext cx="67358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400" dirty="0" smtClean="0"/>
              <a:t>θ</a:t>
            </a:r>
            <a:endParaRPr lang="en-US" sz="4400" dirty="0" smtClean="0"/>
          </a:p>
          <a:p>
            <a:r>
              <a:rPr lang="el-GR" sz="4400" dirty="0" smtClean="0">
                <a:sym typeface="Symbol"/>
              </a:rPr>
              <a:t></a:t>
            </a:r>
            <a:r>
              <a:rPr lang="en-US" sz="3600" baseline="-25000" dirty="0" err="1" smtClean="0">
                <a:sym typeface="Symbol"/>
              </a:rPr>
              <a:t>i</a:t>
            </a:r>
            <a:endParaRPr lang="en-US" sz="4400" baseline="-25000" dirty="0" smtClean="0">
              <a:sym typeface="Symbol"/>
            </a:endParaRPr>
          </a:p>
          <a:p>
            <a:r>
              <a:rPr lang="el-GR" sz="4400" dirty="0" smtClean="0">
                <a:sym typeface="Symbol"/>
              </a:rPr>
              <a:t></a:t>
            </a:r>
            <a:r>
              <a:rPr lang="en-US" sz="3600" baseline="-25000" dirty="0" smtClean="0">
                <a:sym typeface="Symbol"/>
              </a:rPr>
              <a:t>f</a:t>
            </a:r>
            <a:endParaRPr lang="en-US" sz="4400" baseline="-25000" dirty="0" smtClean="0">
              <a:sym typeface="Symbol"/>
            </a:endParaRPr>
          </a:p>
          <a:p>
            <a:r>
              <a:rPr lang="el-GR" sz="4400" dirty="0" smtClean="0">
                <a:sym typeface="Symbol"/>
              </a:rPr>
              <a:t></a:t>
            </a:r>
            <a:endParaRPr lang="en-US" sz="4400" dirty="0" smtClean="0">
              <a:sym typeface="Symbol"/>
            </a:endParaRPr>
          </a:p>
          <a:p>
            <a:r>
              <a:rPr lang="en-US" sz="4400" dirty="0" smtClean="0">
                <a:sym typeface="Symbol"/>
              </a:rPr>
              <a:t>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19. A skateboard wheel speeds up from 5.30 rotations/sec to 12.0 rotations/</a:t>
            </a:r>
            <a:r>
              <a:rPr lang="en-US" dirty="0" err="1" smtClean="0"/>
              <a:t>s</a:t>
            </a:r>
            <a:r>
              <a:rPr lang="en-US" dirty="0" smtClean="0"/>
              <a:t> in 9.00 seconds.  What is the angular acceleration in rad/</a:t>
            </a:r>
            <a:r>
              <a:rPr lang="en-US" dirty="0" err="1" smtClean="0"/>
              <a:t>s/s</a:t>
            </a:r>
            <a:r>
              <a:rPr lang="en-US" dirty="0" smtClean="0"/>
              <a:t>? (4.68 rad/</a:t>
            </a:r>
            <a:r>
              <a:rPr lang="en-US" dirty="0" err="1" smtClean="0"/>
              <a:t>s/s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57200" y="1970425"/>
            <a:ext cx="67358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400" dirty="0" smtClean="0"/>
              <a:t>θ</a:t>
            </a:r>
            <a:endParaRPr lang="en-US" sz="4400" dirty="0" smtClean="0"/>
          </a:p>
          <a:p>
            <a:r>
              <a:rPr lang="el-GR" sz="4400" dirty="0" smtClean="0">
                <a:sym typeface="Symbol"/>
              </a:rPr>
              <a:t></a:t>
            </a:r>
            <a:r>
              <a:rPr lang="en-US" sz="3600" baseline="-25000" dirty="0" err="1" smtClean="0">
                <a:sym typeface="Symbol"/>
              </a:rPr>
              <a:t>i</a:t>
            </a:r>
            <a:endParaRPr lang="en-US" sz="4400" baseline="-25000" dirty="0" smtClean="0">
              <a:sym typeface="Symbol"/>
            </a:endParaRPr>
          </a:p>
          <a:p>
            <a:r>
              <a:rPr lang="el-GR" sz="4400" dirty="0" smtClean="0">
                <a:sym typeface="Symbol"/>
              </a:rPr>
              <a:t></a:t>
            </a:r>
            <a:r>
              <a:rPr lang="en-US" sz="3600" baseline="-25000" dirty="0" smtClean="0">
                <a:sym typeface="Symbol"/>
              </a:rPr>
              <a:t>f</a:t>
            </a:r>
            <a:endParaRPr lang="en-US" sz="4400" baseline="-25000" dirty="0" smtClean="0">
              <a:sym typeface="Symbol"/>
            </a:endParaRPr>
          </a:p>
          <a:p>
            <a:r>
              <a:rPr lang="el-GR" sz="4400" dirty="0" smtClean="0">
                <a:sym typeface="Symbol"/>
              </a:rPr>
              <a:t></a:t>
            </a:r>
            <a:endParaRPr lang="en-US" sz="4400" dirty="0" smtClean="0">
              <a:sym typeface="Symbol"/>
            </a:endParaRPr>
          </a:p>
          <a:p>
            <a:r>
              <a:rPr lang="en-US" sz="4400" dirty="0" smtClean="0">
                <a:sym typeface="Symbol"/>
              </a:rPr>
              <a:t>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What is the tangential velocity of a 4.50 cm radius hard drive spinning at 5200. RPM? </a:t>
            </a:r>
            <a:r>
              <a:rPr lang="en-US" smtClean="0"/>
              <a:t>(24.5 </a:t>
            </a:r>
            <a:r>
              <a:rPr lang="en-US" dirty="0" smtClean="0"/>
              <a:t>m/s)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20. A turntable accelerates at 0.835 rad/</a:t>
            </a:r>
            <a:r>
              <a:rPr lang="en-US" dirty="0" err="1" smtClean="0"/>
              <a:t>s/s</a:t>
            </a:r>
            <a:r>
              <a:rPr lang="en-US" dirty="0" smtClean="0"/>
              <a:t> from rest to 33.3 RPM.  What is its angular displacement in radians? (7.28 rad)</a:t>
            </a:r>
          </a:p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57200" y="1970425"/>
            <a:ext cx="67358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400" dirty="0" smtClean="0"/>
              <a:t>θ</a:t>
            </a:r>
            <a:endParaRPr lang="en-US" sz="4400" dirty="0" smtClean="0"/>
          </a:p>
          <a:p>
            <a:r>
              <a:rPr lang="el-GR" sz="4400" dirty="0" smtClean="0">
                <a:sym typeface="Symbol"/>
              </a:rPr>
              <a:t></a:t>
            </a:r>
            <a:r>
              <a:rPr lang="en-US" sz="3600" baseline="-25000" dirty="0" err="1" smtClean="0">
                <a:sym typeface="Symbol"/>
              </a:rPr>
              <a:t>i</a:t>
            </a:r>
            <a:endParaRPr lang="en-US" sz="4400" baseline="-25000" dirty="0" smtClean="0">
              <a:sym typeface="Symbol"/>
            </a:endParaRPr>
          </a:p>
          <a:p>
            <a:r>
              <a:rPr lang="el-GR" sz="4400" dirty="0" smtClean="0">
                <a:sym typeface="Symbol"/>
              </a:rPr>
              <a:t></a:t>
            </a:r>
            <a:r>
              <a:rPr lang="en-US" sz="3600" baseline="-25000" dirty="0" smtClean="0">
                <a:sym typeface="Symbol"/>
              </a:rPr>
              <a:t>f</a:t>
            </a:r>
            <a:endParaRPr lang="en-US" sz="4400" baseline="-25000" dirty="0" smtClean="0">
              <a:sym typeface="Symbol"/>
            </a:endParaRPr>
          </a:p>
          <a:p>
            <a:r>
              <a:rPr lang="el-GR" sz="4400" dirty="0" smtClean="0">
                <a:sym typeface="Symbol"/>
              </a:rPr>
              <a:t></a:t>
            </a:r>
            <a:endParaRPr lang="en-US" sz="4400" dirty="0" smtClean="0">
              <a:sym typeface="Symbol"/>
            </a:endParaRPr>
          </a:p>
          <a:p>
            <a:r>
              <a:rPr lang="en-US" sz="4400" dirty="0" smtClean="0">
                <a:sym typeface="Symbol"/>
              </a:rPr>
              <a:t>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21. </a:t>
            </a:r>
            <a:r>
              <a:rPr lang="en-US" dirty="0" smtClean="0"/>
              <a:t>A car with 0.340 m radius tires going 19.2 m/s decelerates at 1.20 m/s/s for 2.30 s.  What is the final angular velocity of the tires?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smtClean="0"/>
              <a:t>48.4 rad/s)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1970425"/>
            <a:ext cx="67358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400" dirty="0" smtClean="0"/>
              <a:t>θ</a:t>
            </a:r>
            <a:endParaRPr lang="en-US" sz="4400" dirty="0" smtClean="0"/>
          </a:p>
          <a:p>
            <a:r>
              <a:rPr lang="el-GR" sz="4400" dirty="0" smtClean="0">
                <a:sym typeface="Symbol"/>
              </a:rPr>
              <a:t></a:t>
            </a:r>
            <a:r>
              <a:rPr lang="en-US" sz="3600" baseline="-25000" dirty="0" err="1" smtClean="0">
                <a:sym typeface="Symbol"/>
              </a:rPr>
              <a:t>i</a:t>
            </a:r>
            <a:endParaRPr lang="en-US" sz="4400" baseline="-25000" dirty="0" smtClean="0">
              <a:sym typeface="Symbol"/>
            </a:endParaRPr>
          </a:p>
          <a:p>
            <a:r>
              <a:rPr lang="el-GR" sz="4400" dirty="0" smtClean="0">
                <a:sym typeface="Symbol"/>
              </a:rPr>
              <a:t></a:t>
            </a:r>
            <a:r>
              <a:rPr lang="en-US" sz="3600" baseline="-25000" dirty="0" smtClean="0">
                <a:sym typeface="Symbol"/>
              </a:rPr>
              <a:t>f</a:t>
            </a:r>
            <a:endParaRPr lang="en-US" sz="4400" baseline="-25000" dirty="0" smtClean="0">
              <a:sym typeface="Symbol"/>
            </a:endParaRPr>
          </a:p>
          <a:p>
            <a:r>
              <a:rPr lang="el-GR" sz="4400" dirty="0" smtClean="0">
                <a:sym typeface="Symbol"/>
              </a:rPr>
              <a:t></a:t>
            </a:r>
            <a:endParaRPr lang="en-US" sz="4400" dirty="0" smtClean="0">
              <a:sym typeface="Symbol"/>
            </a:endParaRPr>
          </a:p>
          <a:p>
            <a:r>
              <a:rPr lang="en-US" sz="4400" dirty="0" smtClean="0">
                <a:sym typeface="Symbol"/>
              </a:rPr>
              <a:t>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22. </a:t>
            </a:r>
            <a:r>
              <a:rPr lang="en-US" dirty="0" smtClean="0"/>
              <a:t>A car with 0.840 m diameter wheels accelerates from rest with an acceleration of 6.40 m/s/s for 3.50 seconds.  Through what angle in radians do the wheels go? (93.3 radians)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57200" y="1970425"/>
            <a:ext cx="67358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400" dirty="0" smtClean="0"/>
              <a:t>θ</a:t>
            </a:r>
            <a:endParaRPr lang="en-US" sz="4400" dirty="0" smtClean="0"/>
          </a:p>
          <a:p>
            <a:r>
              <a:rPr lang="el-GR" sz="4400" dirty="0" smtClean="0">
                <a:sym typeface="Symbol"/>
              </a:rPr>
              <a:t></a:t>
            </a:r>
            <a:r>
              <a:rPr lang="en-US" sz="3600" baseline="-25000" dirty="0" err="1" smtClean="0">
                <a:sym typeface="Symbol"/>
              </a:rPr>
              <a:t>i</a:t>
            </a:r>
            <a:endParaRPr lang="en-US" sz="4400" baseline="-25000" dirty="0" smtClean="0">
              <a:sym typeface="Symbol"/>
            </a:endParaRPr>
          </a:p>
          <a:p>
            <a:r>
              <a:rPr lang="el-GR" sz="4400" dirty="0" smtClean="0">
                <a:sym typeface="Symbol"/>
              </a:rPr>
              <a:t></a:t>
            </a:r>
            <a:r>
              <a:rPr lang="en-US" sz="3600" baseline="-25000" dirty="0" smtClean="0">
                <a:sym typeface="Symbol"/>
              </a:rPr>
              <a:t>f</a:t>
            </a:r>
            <a:endParaRPr lang="en-US" sz="4400" baseline="-25000" dirty="0" smtClean="0">
              <a:sym typeface="Symbol"/>
            </a:endParaRPr>
          </a:p>
          <a:p>
            <a:r>
              <a:rPr lang="el-GR" sz="4400" dirty="0" smtClean="0">
                <a:sym typeface="Symbol"/>
              </a:rPr>
              <a:t></a:t>
            </a:r>
            <a:endParaRPr lang="en-US" sz="4400" dirty="0" smtClean="0">
              <a:sym typeface="Symbol"/>
            </a:endParaRPr>
          </a:p>
          <a:p>
            <a:r>
              <a:rPr lang="en-US" sz="4400" dirty="0" smtClean="0">
                <a:sym typeface="Symbol"/>
              </a:rPr>
              <a:t>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23. </a:t>
            </a:r>
            <a:r>
              <a:rPr lang="en-US" dirty="0" smtClean="0"/>
              <a:t>A 0.110 m radius ball going 5.80 m/s rolls to a stop in 9.70 seconds.  What was the angular acceleration of the ball in rad/s/s?  </a:t>
            </a:r>
            <a:endParaRPr lang="en-US" dirty="0" smtClean="0"/>
          </a:p>
          <a:p>
            <a:r>
              <a:rPr lang="en-US" dirty="0" smtClean="0"/>
              <a:t>(-</a:t>
            </a:r>
            <a:r>
              <a:rPr lang="en-US" dirty="0" smtClean="0"/>
              <a:t>5.44 rad/s/s)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57200" y="1970425"/>
            <a:ext cx="67358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400" dirty="0" smtClean="0"/>
              <a:t>θ</a:t>
            </a:r>
            <a:endParaRPr lang="en-US" sz="4400" dirty="0" smtClean="0"/>
          </a:p>
          <a:p>
            <a:r>
              <a:rPr lang="el-GR" sz="4400" dirty="0" smtClean="0">
                <a:sym typeface="Symbol"/>
              </a:rPr>
              <a:t></a:t>
            </a:r>
            <a:r>
              <a:rPr lang="en-US" sz="3600" baseline="-25000" dirty="0" err="1" smtClean="0">
                <a:sym typeface="Symbol"/>
              </a:rPr>
              <a:t>i</a:t>
            </a:r>
            <a:endParaRPr lang="en-US" sz="4400" baseline="-25000" dirty="0" smtClean="0">
              <a:sym typeface="Symbol"/>
            </a:endParaRPr>
          </a:p>
          <a:p>
            <a:r>
              <a:rPr lang="el-GR" sz="4400" dirty="0" smtClean="0">
                <a:sym typeface="Symbol"/>
              </a:rPr>
              <a:t></a:t>
            </a:r>
            <a:r>
              <a:rPr lang="en-US" sz="3600" baseline="-25000" dirty="0" smtClean="0">
                <a:sym typeface="Symbol"/>
              </a:rPr>
              <a:t>f</a:t>
            </a:r>
            <a:endParaRPr lang="en-US" sz="4400" baseline="-25000" dirty="0" smtClean="0">
              <a:sym typeface="Symbol"/>
            </a:endParaRPr>
          </a:p>
          <a:p>
            <a:r>
              <a:rPr lang="el-GR" sz="4400" dirty="0" smtClean="0">
                <a:sym typeface="Symbol"/>
              </a:rPr>
              <a:t></a:t>
            </a:r>
            <a:endParaRPr lang="en-US" sz="4400" dirty="0" smtClean="0">
              <a:sym typeface="Symbol"/>
            </a:endParaRPr>
          </a:p>
          <a:p>
            <a:r>
              <a:rPr lang="en-US" sz="4400" dirty="0" smtClean="0">
                <a:sym typeface="Symbol"/>
              </a:rPr>
              <a:t>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24. </a:t>
            </a:r>
            <a:r>
              <a:rPr lang="en-US" dirty="0" smtClean="0"/>
              <a:t>A 0.360 m radius car tire goes from 12.5 rad/s to 36.8 rad/s with a linear acceleration of 3.90 m/s/s.  What linear distance does the car travel? (19.9 m)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57200" y="1970425"/>
            <a:ext cx="67358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400" dirty="0" smtClean="0"/>
              <a:t>θ</a:t>
            </a:r>
            <a:endParaRPr lang="en-US" sz="4400" dirty="0" smtClean="0"/>
          </a:p>
          <a:p>
            <a:r>
              <a:rPr lang="el-GR" sz="4400" dirty="0" smtClean="0">
                <a:sym typeface="Symbol"/>
              </a:rPr>
              <a:t></a:t>
            </a:r>
            <a:r>
              <a:rPr lang="en-US" sz="3600" baseline="-25000" dirty="0" err="1" smtClean="0">
                <a:sym typeface="Symbol"/>
              </a:rPr>
              <a:t>i</a:t>
            </a:r>
            <a:endParaRPr lang="en-US" sz="4400" baseline="-25000" dirty="0" smtClean="0">
              <a:sym typeface="Symbol"/>
            </a:endParaRPr>
          </a:p>
          <a:p>
            <a:r>
              <a:rPr lang="el-GR" sz="4400" dirty="0" smtClean="0">
                <a:sym typeface="Symbol"/>
              </a:rPr>
              <a:t></a:t>
            </a:r>
            <a:r>
              <a:rPr lang="en-US" sz="3600" baseline="-25000" dirty="0" smtClean="0">
                <a:sym typeface="Symbol"/>
              </a:rPr>
              <a:t>f</a:t>
            </a:r>
            <a:endParaRPr lang="en-US" sz="4400" baseline="-25000" dirty="0" smtClean="0">
              <a:sym typeface="Symbol"/>
            </a:endParaRPr>
          </a:p>
          <a:p>
            <a:r>
              <a:rPr lang="el-GR" sz="4400" dirty="0" smtClean="0">
                <a:sym typeface="Symbol"/>
              </a:rPr>
              <a:t></a:t>
            </a:r>
            <a:endParaRPr lang="en-US" sz="4400" dirty="0" smtClean="0">
              <a:sym typeface="Symbol"/>
            </a:endParaRPr>
          </a:p>
          <a:p>
            <a:r>
              <a:rPr lang="en-US" sz="4400" dirty="0" smtClean="0">
                <a:sym typeface="Symbol"/>
              </a:rPr>
              <a:t>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25. </a:t>
            </a:r>
            <a:r>
              <a:rPr lang="en-US" dirty="0" smtClean="0"/>
              <a:t>A 0.125 m radius grinding wheel speeds up from 142 rad/s to 259 rad/s in 13.0 s.  Through what distance does a point in the edge of the wheel travel in this time? (326 m)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57200" y="1970425"/>
            <a:ext cx="67358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400" dirty="0" smtClean="0"/>
              <a:t>θ</a:t>
            </a:r>
            <a:endParaRPr lang="en-US" sz="4400" dirty="0" smtClean="0"/>
          </a:p>
          <a:p>
            <a:r>
              <a:rPr lang="el-GR" sz="4400" dirty="0" smtClean="0">
                <a:sym typeface="Symbol"/>
              </a:rPr>
              <a:t></a:t>
            </a:r>
            <a:r>
              <a:rPr lang="en-US" sz="3600" baseline="-25000" dirty="0" err="1" smtClean="0">
                <a:sym typeface="Symbol"/>
              </a:rPr>
              <a:t>i</a:t>
            </a:r>
            <a:endParaRPr lang="en-US" sz="4400" baseline="-25000" dirty="0" smtClean="0">
              <a:sym typeface="Symbol"/>
            </a:endParaRPr>
          </a:p>
          <a:p>
            <a:r>
              <a:rPr lang="el-GR" sz="4400" dirty="0" smtClean="0">
                <a:sym typeface="Symbol"/>
              </a:rPr>
              <a:t></a:t>
            </a:r>
            <a:r>
              <a:rPr lang="en-US" sz="3600" baseline="-25000" dirty="0" smtClean="0">
                <a:sym typeface="Symbol"/>
              </a:rPr>
              <a:t>f</a:t>
            </a:r>
            <a:endParaRPr lang="en-US" sz="4400" baseline="-25000" dirty="0" smtClean="0">
              <a:sym typeface="Symbol"/>
            </a:endParaRPr>
          </a:p>
          <a:p>
            <a:r>
              <a:rPr lang="el-GR" sz="4400" dirty="0" smtClean="0">
                <a:sym typeface="Symbol"/>
              </a:rPr>
              <a:t></a:t>
            </a:r>
            <a:endParaRPr lang="en-US" sz="4400" dirty="0" smtClean="0">
              <a:sym typeface="Symbol"/>
            </a:endParaRPr>
          </a:p>
          <a:p>
            <a:r>
              <a:rPr lang="en-US" sz="4400" dirty="0" smtClean="0">
                <a:sym typeface="Symbol"/>
              </a:rPr>
              <a:t>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What time will it take a wheel to speed up from 12.0 rad/s to 47.0 rad/s with an acceleration of 1.40 rad/s/s? (25.0 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 A hard drive takes 4.80 s to speed up from rest to 7200. RPM.  How many revolutions does it go through in doing this? (288 revolutions)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A car with 0.450 m radius wheels speeds up to 28.0 m/s over a distance of  112 m with an acceleration of 2.60 m/s/s.  What is the initial angular velocity of the wheels? </a:t>
            </a:r>
            <a:r>
              <a:rPr lang="en-US" smtClean="0"/>
              <a:t>(31.6 rad/s)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practice problems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</a:t>
            </a:r>
            <a:r>
              <a:rPr lang="en-US" dirty="0" smtClean="0"/>
              <a:t>A 0.0760 m </a:t>
            </a:r>
            <a:r>
              <a:rPr lang="en-US" u="sng" dirty="0" smtClean="0"/>
              <a:t>diameter</a:t>
            </a:r>
            <a:r>
              <a:rPr lang="en-US" dirty="0" smtClean="0"/>
              <a:t> (76 mm) skateboard wheel rolls through 137 rotations.  What linear distance did it travel? (32.7 m)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04800" y="3086100"/>
            <a:ext cx="13773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 = </a:t>
            </a:r>
            <a:r>
              <a:rPr lang="el-GR" sz="3600" dirty="0" smtClean="0"/>
              <a:t>θ</a:t>
            </a:r>
            <a:r>
              <a:rPr lang="en-US" sz="3600" dirty="0" smtClean="0"/>
              <a:t>r</a:t>
            </a:r>
          </a:p>
          <a:p>
            <a:r>
              <a:rPr lang="en-US" sz="3600" dirty="0" smtClean="0"/>
              <a:t>v</a:t>
            </a:r>
            <a:r>
              <a:rPr lang="en-US" sz="3600" dirty="0" smtClean="0"/>
              <a:t> = </a:t>
            </a:r>
            <a:r>
              <a:rPr lang="el-GR" sz="3600" dirty="0" smtClean="0">
                <a:sym typeface="Symbol"/>
              </a:rPr>
              <a:t></a:t>
            </a:r>
            <a:r>
              <a:rPr lang="en-US" sz="3600" dirty="0" smtClean="0">
                <a:sym typeface="Symbol"/>
              </a:rPr>
              <a:t>r</a:t>
            </a:r>
          </a:p>
          <a:p>
            <a:r>
              <a:rPr lang="en-US" sz="3600" dirty="0" smtClean="0">
                <a:sym typeface="Symbol"/>
              </a:rPr>
              <a:t>a = </a:t>
            </a:r>
            <a:r>
              <a:rPr lang="el-GR" sz="3600" dirty="0" smtClean="0">
                <a:sym typeface="Symbol"/>
              </a:rPr>
              <a:t></a:t>
            </a:r>
            <a:r>
              <a:rPr lang="en-US" sz="3600" dirty="0" smtClean="0">
                <a:sym typeface="Symbol"/>
              </a:rPr>
              <a:t>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</a:t>
            </a:r>
            <a:r>
              <a:rPr lang="en-US" dirty="0" smtClean="0"/>
              <a:t>What is the angular acceleration of a 0.630 m </a:t>
            </a:r>
            <a:r>
              <a:rPr lang="en-US" u="sng" dirty="0" smtClean="0"/>
              <a:t>diameter</a:t>
            </a:r>
            <a:r>
              <a:rPr lang="en-US" dirty="0" smtClean="0"/>
              <a:t> bicycle wheel if it is accelerating linearly at 8.20 m/s/s? (26.0 rad/s/s)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04800" y="3086100"/>
            <a:ext cx="13773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 = </a:t>
            </a:r>
            <a:r>
              <a:rPr lang="el-GR" sz="3600" dirty="0" smtClean="0"/>
              <a:t>θ</a:t>
            </a:r>
            <a:r>
              <a:rPr lang="en-US" sz="3600" dirty="0" smtClean="0"/>
              <a:t>r</a:t>
            </a:r>
          </a:p>
          <a:p>
            <a:r>
              <a:rPr lang="en-US" sz="3600" dirty="0" smtClean="0"/>
              <a:t>v</a:t>
            </a:r>
            <a:r>
              <a:rPr lang="en-US" sz="3600" dirty="0" smtClean="0"/>
              <a:t> = </a:t>
            </a:r>
            <a:r>
              <a:rPr lang="el-GR" sz="3600" dirty="0" smtClean="0">
                <a:sym typeface="Symbol"/>
              </a:rPr>
              <a:t></a:t>
            </a:r>
            <a:r>
              <a:rPr lang="en-US" sz="3600" dirty="0" smtClean="0">
                <a:sym typeface="Symbol"/>
              </a:rPr>
              <a:t>r</a:t>
            </a:r>
          </a:p>
          <a:p>
            <a:r>
              <a:rPr lang="en-US" sz="3600" dirty="0" smtClean="0">
                <a:sym typeface="Symbol"/>
              </a:rPr>
              <a:t>a = </a:t>
            </a:r>
            <a:r>
              <a:rPr lang="el-GR" sz="3600" dirty="0" smtClean="0">
                <a:sym typeface="Symbol"/>
              </a:rPr>
              <a:t></a:t>
            </a:r>
            <a:r>
              <a:rPr lang="en-US" sz="3600" dirty="0" smtClean="0">
                <a:sym typeface="Symbol"/>
              </a:rPr>
              <a:t>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2377</TotalTime>
  <Words>1135</Words>
  <Application>Microsoft Office PowerPoint</Application>
  <PresentationFormat>On-screen Show (16:10)</PresentationFormat>
  <Paragraphs>140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203</cp:revision>
  <dcterms:created xsi:type="dcterms:W3CDTF">2015-03-04T16:15:08Z</dcterms:created>
  <dcterms:modified xsi:type="dcterms:W3CDTF">2016-02-28T21:29:58Z</dcterms:modified>
</cp:coreProperties>
</file>